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74"/>
  </p:notesMasterIdLst>
  <p:sldIdLst>
    <p:sldId id="841" r:id="rId2"/>
    <p:sldId id="9884" r:id="rId3"/>
    <p:sldId id="616" r:id="rId4"/>
    <p:sldId id="618" r:id="rId5"/>
    <p:sldId id="141168102" r:id="rId6"/>
    <p:sldId id="141168120" r:id="rId7"/>
    <p:sldId id="439" r:id="rId8"/>
    <p:sldId id="141168135" r:id="rId9"/>
    <p:sldId id="141168116" r:id="rId10"/>
    <p:sldId id="659" r:id="rId11"/>
    <p:sldId id="660" r:id="rId12"/>
    <p:sldId id="661" r:id="rId13"/>
    <p:sldId id="662" r:id="rId14"/>
    <p:sldId id="141168136" r:id="rId15"/>
    <p:sldId id="141168132" r:id="rId16"/>
    <p:sldId id="141168137" r:id="rId17"/>
    <p:sldId id="141168121" r:id="rId18"/>
    <p:sldId id="141168131" r:id="rId19"/>
    <p:sldId id="141168130" r:id="rId20"/>
    <p:sldId id="258" r:id="rId21"/>
    <p:sldId id="141168097" r:id="rId22"/>
    <p:sldId id="141168098" r:id="rId23"/>
    <p:sldId id="141168134" r:id="rId24"/>
    <p:sldId id="749" r:id="rId25"/>
    <p:sldId id="141168122" r:id="rId26"/>
    <p:sldId id="743" r:id="rId27"/>
    <p:sldId id="141168115" r:id="rId28"/>
    <p:sldId id="752" r:id="rId29"/>
    <p:sldId id="753" r:id="rId30"/>
    <p:sldId id="141168138" r:id="rId31"/>
    <p:sldId id="794" r:id="rId32"/>
    <p:sldId id="795" r:id="rId33"/>
    <p:sldId id="280" r:id="rId34"/>
    <p:sldId id="141168123" r:id="rId35"/>
    <p:sldId id="796" r:id="rId36"/>
    <p:sldId id="394" r:id="rId37"/>
    <p:sldId id="141168103" r:id="rId38"/>
    <p:sldId id="892" r:id="rId39"/>
    <p:sldId id="272" r:id="rId40"/>
    <p:sldId id="141168117" r:id="rId41"/>
    <p:sldId id="141168118" r:id="rId42"/>
    <p:sldId id="141168119" r:id="rId43"/>
    <p:sldId id="735" r:id="rId44"/>
    <p:sldId id="141168124" r:id="rId45"/>
    <p:sldId id="1127" r:id="rId46"/>
    <p:sldId id="451" r:id="rId47"/>
    <p:sldId id="690" r:id="rId48"/>
    <p:sldId id="141168125" r:id="rId49"/>
    <p:sldId id="141168141" r:id="rId50"/>
    <p:sldId id="141168140" r:id="rId51"/>
    <p:sldId id="141168126" r:id="rId52"/>
    <p:sldId id="750" r:id="rId53"/>
    <p:sldId id="410" r:id="rId54"/>
    <p:sldId id="673" r:id="rId55"/>
    <p:sldId id="728" r:id="rId56"/>
    <p:sldId id="729" r:id="rId57"/>
    <p:sldId id="865" r:id="rId58"/>
    <p:sldId id="141168096" r:id="rId59"/>
    <p:sldId id="277" r:id="rId60"/>
    <p:sldId id="141168127" r:id="rId61"/>
    <p:sldId id="141168139" r:id="rId62"/>
    <p:sldId id="9846" r:id="rId63"/>
    <p:sldId id="720" r:id="rId64"/>
    <p:sldId id="723" r:id="rId65"/>
    <p:sldId id="141168100" r:id="rId66"/>
    <p:sldId id="141168128" r:id="rId67"/>
    <p:sldId id="141168129" r:id="rId68"/>
    <p:sldId id="141168114" r:id="rId69"/>
    <p:sldId id="861" r:id="rId70"/>
    <p:sldId id="432" r:id="rId71"/>
    <p:sldId id="781" r:id="rId72"/>
    <p:sldId id="744" r:id="rId7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styanax Kanakakis" initials="" lastIdx="3" clrIdx="0"/>
  <p:cmAuthor id="7" name="Mandy Chessell" initials="MC" lastIdx="16" clrIdx="7"/>
  <p:cmAuthor id="1" name="Christopher Ferris" initials="" lastIdx="6" clrIdx="1"/>
  <p:cmAuthor id="2" name="Brian Behlendorf" initials="" lastIdx="4" clrIdx="2"/>
  <p:cmAuthor id="3" name="Greg Wallace" initials="" lastIdx="10" clrIdx="3"/>
  <p:cmAuthor id="4" name="Travin Keith" initials="" lastIdx="10" clrIdx="4"/>
  <p:cmAuthor id="5" name="Anonymous" initials="" lastIdx="1" clrIdx="5"/>
  <p:cmAuthor id="6" name="Dan O'Prey" initials="" lastIdx="6" clrIdx="6"/>
</p:cmAuthorLst>
</file>

<file path=ppt/presProps.xml><?xml version="1.0" encoding="utf-8"?>
<p:presentationPr xmlns:a="http://schemas.openxmlformats.org/drawingml/2006/main" xmlns:r="http://schemas.openxmlformats.org/officeDocument/2006/relationships" xmlns:p="http://schemas.openxmlformats.org/presentationml/2006/main">
  <p:showPr loop="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95959"/>
    <a:srgbClr val="FFBC43"/>
    <a:srgbClr val="FEFFB3"/>
    <a:srgbClr val="6DCCDE"/>
    <a:srgbClr val="FF9933"/>
    <a:srgbClr val="FFB7FF"/>
    <a:srgbClr val="F6F6F6"/>
    <a:srgbClr val="CDCDCD"/>
    <a:srgbClr val="9595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A1D5F9-AFFA-401E-AC10-454C56AC4A86}">
  <a:tblStyle styleId="{28A1D5F9-AFFA-401E-AC10-454C56AC4A86}"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20" autoAdjust="0"/>
    <p:restoredTop sz="77600" autoAdjust="0"/>
  </p:normalViewPr>
  <p:slideViewPr>
    <p:cSldViewPr snapToGrid="0" snapToObjects="1">
      <p:cViewPr varScale="1">
        <p:scale>
          <a:sx n="176" d="100"/>
          <a:sy n="176" d="100"/>
        </p:scale>
        <p:origin x="968" y="176"/>
      </p:cViewPr>
      <p:guideLst>
        <p:guide orient="horz" pos="1620"/>
        <p:guide pos="2880"/>
      </p:guideLst>
    </p:cSldViewPr>
  </p:slideViewPr>
  <p:notesTextViewPr>
    <p:cViewPr>
      <p:scale>
        <a:sx n="1" d="1"/>
        <a:sy n="1" d="1"/>
      </p:scale>
      <p:origin x="0" y="0"/>
    </p:cViewPr>
  </p:notesTextViewPr>
  <p:sorterViewPr>
    <p:cViewPr>
      <p:scale>
        <a:sx n="105" d="100"/>
        <a:sy n="105" d="100"/>
      </p:scale>
      <p:origin x="0" y="30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046490-60E6-45EB-834E-B6E157376825}"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57B3A226-1E15-40E6-94CF-4B9FA6AC95E4}">
      <dgm:prSet/>
      <dgm:spPr/>
      <dgm:t>
        <a:bodyPr/>
        <a:lstStyle/>
        <a:p>
          <a:pPr>
            <a:defRPr cap="all"/>
          </a:pPr>
          <a:r>
            <a:rPr lang="en-US" b="0" i="0"/>
            <a:t>Egeria Dojo</a:t>
          </a:r>
          <a:endParaRPr lang="en-US"/>
        </a:p>
      </dgm:t>
    </dgm:pt>
    <dgm:pt modelId="{0FA9321D-7845-43AE-B21F-2980EB183277}" type="parTrans" cxnId="{998B1351-E5E4-4321-A216-0CBB37EB6433}">
      <dgm:prSet/>
      <dgm:spPr/>
      <dgm:t>
        <a:bodyPr/>
        <a:lstStyle/>
        <a:p>
          <a:endParaRPr lang="en-US"/>
        </a:p>
      </dgm:t>
    </dgm:pt>
    <dgm:pt modelId="{320DED23-2390-469E-90C1-B118091D1298}" type="sibTrans" cxnId="{998B1351-E5E4-4321-A216-0CBB37EB6433}">
      <dgm:prSet/>
      <dgm:spPr/>
      <dgm:t>
        <a:bodyPr/>
        <a:lstStyle/>
        <a:p>
          <a:endParaRPr lang="en-US"/>
        </a:p>
      </dgm:t>
    </dgm:pt>
    <dgm:pt modelId="{5C5E3002-C1A9-4EB9-8EB3-AA15AFF8CC7B}">
      <dgm:prSet/>
      <dgm:spPr/>
      <dgm:t>
        <a:bodyPr/>
        <a:lstStyle/>
        <a:p>
          <a:pPr>
            <a:defRPr cap="all"/>
          </a:pPr>
          <a:r>
            <a:rPr lang="en-US" b="0" i="0"/>
            <a:t>Webinars</a:t>
          </a:r>
          <a:endParaRPr lang="en-US"/>
        </a:p>
      </dgm:t>
    </dgm:pt>
    <dgm:pt modelId="{16C54D02-16EA-44B5-88E9-F7BE3DC306BC}" type="parTrans" cxnId="{3669ED1E-D146-4EED-857E-CDBD8FB1E1EA}">
      <dgm:prSet/>
      <dgm:spPr/>
      <dgm:t>
        <a:bodyPr/>
        <a:lstStyle/>
        <a:p>
          <a:endParaRPr lang="en-US"/>
        </a:p>
      </dgm:t>
    </dgm:pt>
    <dgm:pt modelId="{6F30F0DA-88EF-49CD-A3A6-7BDBC76CF8FC}" type="sibTrans" cxnId="{3669ED1E-D146-4EED-857E-CDBD8FB1E1EA}">
      <dgm:prSet/>
      <dgm:spPr/>
      <dgm:t>
        <a:bodyPr/>
        <a:lstStyle/>
        <a:p>
          <a:endParaRPr lang="en-US"/>
        </a:p>
      </dgm:t>
    </dgm:pt>
    <dgm:pt modelId="{02FFC210-AC2A-4961-A09A-049C681FD814}">
      <dgm:prSet/>
      <dgm:spPr/>
      <dgm:t>
        <a:bodyPr/>
        <a:lstStyle/>
        <a:p>
          <a:pPr>
            <a:defRPr cap="all"/>
          </a:pPr>
          <a:r>
            <a:rPr lang="en-US" b="0" i="0"/>
            <a:t>Guidance on Governance</a:t>
          </a:r>
          <a:endParaRPr lang="en-US"/>
        </a:p>
      </dgm:t>
    </dgm:pt>
    <dgm:pt modelId="{2B9CE11B-2C7F-49E0-9FE1-4ED32AD70A08}" type="parTrans" cxnId="{6700A34B-F12C-4B41-B6BD-01E605D3B819}">
      <dgm:prSet/>
      <dgm:spPr/>
      <dgm:t>
        <a:bodyPr/>
        <a:lstStyle/>
        <a:p>
          <a:endParaRPr lang="en-US"/>
        </a:p>
      </dgm:t>
    </dgm:pt>
    <dgm:pt modelId="{9D1B01A8-8C53-43E6-88BB-28C55A6F6917}" type="sibTrans" cxnId="{6700A34B-F12C-4B41-B6BD-01E605D3B819}">
      <dgm:prSet/>
      <dgm:spPr/>
      <dgm:t>
        <a:bodyPr/>
        <a:lstStyle/>
        <a:p>
          <a:endParaRPr lang="en-US"/>
        </a:p>
      </dgm:t>
    </dgm:pt>
    <dgm:pt modelId="{A1154C26-2271-4F8B-A216-068376558ADB}" type="pres">
      <dgm:prSet presAssocID="{49046490-60E6-45EB-834E-B6E157376825}" presName="root" presStyleCnt="0">
        <dgm:presLayoutVars>
          <dgm:dir/>
          <dgm:resizeHandles val="exact"/>
        </dgm:presLayoutVars>
      </dgm:prSet>
      <dgm:spPr/>
    </dgm:pt>
    <dgm:pt modelId="{D8163499-0861-4720-AD5D-29B5C486A213}" type="pres">
      <dgm:prSet presAssocID="{57B3A226-1E15-40E6-94CF-4B9FA6AC95E4}" presName="compNode" presStyleCnt="0"/>
      <dgm:spPr/>
    </dgm:pt>
    <dgm:pt modelId="{EDDB2A55-85FA-4B01-A900-119477DF8B80}" type="pres">
      <dgm:prSet presAssocID="{57B3A226-1E15-40E6-94CF-4B9FA6AC95E4}" presName="iconBgRect" presStyleLbl="bgShp" presStyleIdx="0" presStyleCnt="3"/>
      <dgm:spPr/>
    </dgm:pt>
    <dgm:pt modelId="{3ABB2E7A-7C16-4183-88CA-8BC90B391FCD}" type="pres">
      <dgm:prSet presAssocID="{57B3A226-1E15-40E6-94CF-4B9FA6AC95E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FA17DCD2-0099-47CE-BEE3-10E3B94BB2D9}" type="pres">
      <dgm:prSet presAssocID="{57B3A226-1E15-40E6-94CF-4B9FA6AC95E4}" presName="spaceRect" presStyleCnt="0"/>
      <dgm:spPr/>
    </dgm:pt>
    <dgm:pt modelId="{39B59C95-9DB1-43E4-9CE7-795C3A7D7413}" type="pres">
      <dgm:prSet presAssocID="{57B3A226-1E15-40E6-94CF-4B9FA6AC95E4}" presName="textRect" presStyleLbl="revTx" presStyleIdx="0" presStyleCnt="3">
        <dgm:presLayoutVars>
          <dgm:chMax val="1"/>
          <dgm:chPref val="1"/>
        </dgm:presLayoutVars>
      </dgm:prSet>
      <dgm:spPr/>
    </dgm:pt>
    <dgm:pt modelId="{F56BE9A0-3CA9-4B83-AA07-6A897D0B98AA}" type="pres">
      <dgm:prSet presAssocID="{320DED23-2390-469E-90C1-B118091D1298}" presName="sibTrans" presStyleCnt="0"/>
      <dgm:spPr/>
    </dgm:pt>
    <dgm:pt modelId="{CDC21D12-1A5F-47D2-B446-2E7411D1DC14}" type="pres">
      <dgm:prSet presAssocID="{5C5E3002-C1A9-4EB9-8EB3-AA15AFF8CC7B}" presName="compNode" presStyleCnt="0"/>
      <dgm:spPr/>
    </dgm:pt>
    <dgm:pt modelId="{223F9A81-3694-4FF4-9A41-6CA600354219}" type="pres">
      <dgm:prSet presAssocID="{5C5E3002-C1A9-4EB9-8EB3-AA15AFF8CC7B}" presName="iconBgRect" presStyleLbl="bgShp" presStyleIdx="1" presStyleCnt="3"/>
      <dgm:spPr/>
    </dgm:pt>
    <dgm:pt modelId="{4D8CCE7F-F69B-460C-86B4-9855360730EA}" type="pres">
      <dgm:prSet presAssocID="{5C5E3002-C1A9-4EB9-8EB3-AA15AFF8CC7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709C3F1C-F48B-4523-B12D-01D496ABAD21}" type="pres">
      <dgm:prSet presAssocID="{5C5E3002-C1A9-4EB9-8EB3-AA15AFF8CC7B}" presName="spaceRect" presStyleCnt="0"/>
      <dgm:spPr/>
    </dgm:pt>
    <dgm:pt modelId="{278D81F1-87FF-46A4-B5CD-7B450CFA1C94}" type="pres">
      <dgm:prSet presAssocID="{5C5E3002-C1A9-4EB9-8EB3-AA15AFF8CC7B}" presName="textRect" presStyleLbl="revTx" presStyleIdx="1" presStyleCnt="3">
        <dgm:presLayoutVars>
          <dgm:chMax val="1"/>
          <dgm:chPref val="1"/>
        </dgm:presLayoutVars>
      </dgm:prSet>
      <dgm:spPr/>
    </dgm:pt>
    <dgm:pt modelId="{BD3A08D7-B39A-45E8-B2C7-77838EC99086}" type="pres">
      <dgm:prSet presAssocID="{6F30F0DA-88EF-49CD-A3A6-7BDBC76CF8FC}" presName="sibTrans" presStyleCnt="0"/>
      <dgm:spPr/>
    </dgm:pt>
    <dgm:pt modelId="{FE594AB9-9394-4B59-99D3-995F8143D5E5}" type="pres">
      <dgm:prSet presAssocID="{02FFC210-AC2A-4961-A09A-049C681FD814}" presName="compNode" presStyleCnt="0"/>
      <dgm:spPr/>
    </dgm:pt>
    <dgm:pt modelId="{27DB1C63-7ED6-4E88-8302-41403E4FDACE}" type="pres">
      <dgm:prSet presAssocID="{02FFC210-AC2A-4961-A09A-049C681FD814}" presName="iconBgRect" presStyleLbl="bgShp" presStyleIdx="2" presStyleCnt="3"/>
      <dgm:spPr/>
    </dgm:pt>
    <dgm:pt modelId="{F93D1D34-953C-4F1D-9754-F91F1453A007}" type="pres">
      <dgm:prSet presAssocID="{02FFC210-AC2A-4961-A09A-049C681FD81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4E6D655A-2538-4080-BBD5-54F3949D1A19}" type="pres">
      <dgm:prSet presAssocID="{02FFC210-AC2A-4961-A09A-049C681FD814}" presName="spaceRect" presStyleCnt="0"/>
      <dgm:spPr/>
    </dgm:pt>
    <dgm:pt modelId="{FDC28561-49E1-4EEB-927E-0779A3136CBA}" type="pres">
      <dgm:prSet presAssocID="{02FFC210-AC2A-4961-A09A-049C681FD814}" presName="textRect" presStyleLbl="revTx" presStyleIdx="2" presStyleCnt="3">
        <dgm:presLayoutVars>
          <dgm:chMax val="1"/>
          <dgm:chPref val="1"/>
        </dgm:presLayoutVars>
      </dgm:prSet>
      <dgm:spPr/>
    </dgm:pt>
  </dgm:ptLst>
  <dgm:cxnLst>
    <dgm:cxn modelId="{3669ED1E-D146-4EED-857E-CDBD8FB1E1EA}" srcId="{49046490-60E6-45EB-834E-B6E157376825}" destId="{5C5E3002-C1A9-4EB9-8EB3-AA15AFF8CC7B}" srcOrd="1" destOrd="0" parTransId="{16C54D02-16EA-44B5-88E9-F7BE3DC306BC}" sibTransId="{6F30F0DA-88EF-49CD-A3A6-7BDBC76CF8FC}"/>
    <dgm:cxn modelId="{1F1F6237-787F-4C3A-B1B9-6C982D662115}" type="presOf" srcId="{49046490-60E6-45EB-834E-B6E157376825}" destId="{A1154C26-2271-4F8B-A216-068376558ADB}" srcOrd="0" destOrd="0" presId="urn:microsoft.com/office/officeart/2018/5/layout/IconCircleLabelList"/>
    <dgm:cxn modelId="{6700A34B-F12C-4B41-B6BD-01E605D3B819}" srcId="{49046490-60E6-45EB-834E-B6E157376825}" destId="{02FFC210-AC2A-4961-A09A-049C681FD814}" srcOrd="2" destOrd="0" parTransId="{2B9CE11B-2C7F-49E0-9FE1-4ED32AD70A08}" sibTransId="{9D1B01A8-8C53-43E6-88BB-28C55A6F6917}"/>
    <dgm:cxn modelId="{998B1351-E5E4-4321-A216-0CBB37EB6433}" srcId="{49046490-60E6-45EB-834E-B6E157376825}" destId="{57B3A226-1E15-40E6-94CF-4B9FA6AC95E4}" srcOrd="0" destOrd="0" parTransId="{0FA9321D-7845-43AE-B21F-2980EB183277}" sibTransId="{320DED23-2390-469E-90C1-B118091D1298}"/>
    <dgm:cxn modelId="{459DCC94-8A81-4872-9D2F-CD7320D90C59}" type="presOf" srcId="{02FFC210-AC2A-4961-A09A-049C681FD814}" destId="{FDC28561-49E1-4EEB-927E-0779A3136CBA}" srcOrd="0" destOrd="0" presId="urn:microsoft.com/office/officeart/2018/5/layout/IconCircleLabelList"/>
    <dgm:cxn modelId="{55BEE79F-4D2E-4634-B1EF-848CE97F84CA}" type="presOf" srcId="{57B3A226-1E15-40E6-94CF-4B9FA6AC95E4}" destId="{39B59C95-9DB1-43E4-9CE7-795C3A7D7413}" srcOrd="0" destOrd="0" presId="urn:microsoft.com/office/officeart/2018/5/layout/IconCircleLabelList"/>
    <dgm:cxn modelId="{FFBEFCEE-97D9-478C-B142-06D041B1A188}" type="presOf" srcId="{5C5E3002-C1A9-4EB9-8EB3-AA15AFF8CC7B}" destId="{278D81F1-87FF-46A4-B5CD-7B450CFA1C94}" srcOrd="0" destOrd="0" presId="urn:microsoft.com/office/officeart/2018/5/layout/IconCircleLabelList"/>
    <dgm:cxn modelId="{CFFF4065-BC52-47FB-97C7-90F3EFD8E023}" type="presParOf" srcId="{A1154C26-2271-4F8B-A216-068376558ADB}" destId="{D8163499-0861-4720-AD5D-29B5C486A213}" srcOrd="0" destOrd="0" presId="urn:microsoft.com/office/officeart/2018/5/layout/IconCircleLabelList"/>
    <dgm:cxn modelId="{EA441C33-2469-44E9-94B8-CD6473C9CA79}" type="presParOf" srcId="{D8163499-0861-4720-AD5D-29B5C486A213}" destId="{EDDB2A55-85FA-4B01-A900-119477DF8B80}" srcOrd="0" destOrd="0" presId="urn:microsoft.com/office/officeart/2018/5/layout/IconCircleLabelList"/>
    <dgm:cxn modelId="{5169CD5E-26C1-485E-99F4-36F0C08AA842}" type="presParOf" srcId="{D8163499-0861-4720-AD5D-29B5C486A213}" destId="{3ABB2E7A-7C16-4183-88CA-8BC90B391FCD}" srcOrd="1" destOrd="0" presId="urn:microsoft.com/office/officeart/2018/5/layout/IconCircleLabelList"/>
    <dgm:cxn modelId="{B48B08DF-90C2-42F9-A958-E7E3E0AF6D98}" type="presParOf" srcId="{D8163499-0861-4720-AD5D-29B5C486A213}" destId="{FA17DCD2-0099-47CE-BEE3-10E3B94BB2D9}" srcOrd="2" destOrd="0" presId="urn:microsoft.com/office/officeart/2018/5/layout/IconCircleLabelList"/>
    <dgm:cxn modelId="{D5D5B8D8-73D6-441E-BF62-4394638D9061}" type="presParOf" srcId="{D8163499-0861-4720-AD5D-29B5C486A213}" destId="{39B59C95-9DB1-43E4-9CE7-795C3A7D7413}" srcOrd="3" destOrd="0" presId="urn:microsoft.com/office/officeart/2018/5/layout/IconCircleLabelList"/>
    <dgm:cxn modelId="{D0166CF3-471F-4175-92BA-589506449815}" type="presParOf" srcId="{A1154C26-2271-4F8B-A216-068376558ADB}" destId="{F56BE9A0-3CA9-4B83-AA07-6A897D0B98AA}" srcOrd="1" destOrd="0" presId="urn:microsoft.com/office/officeart/2018/5/layout/IconCircleLabelList"/>
    <dgm:cxn modelId="{63236911-79BD-4881-A1AA-220DC8C498A2}" type="presParOf" srcId="{A1154C26-2271-4F8B-A216-068376558ADB}" destId="{CDC21D12-1A5F-47D2-B446-2E7411D1DC14}" srcOrd="2" destOrd="0" presId="urn:microsoft.com/office/officeart/2018/5/layout/IconCircleLabelList"/>
    <dgm:cxn modelId="{7397156B-096C-4110-83B8-A240E17EA03A}" type="presParOf" srcId="{CDC21D12-1A5F-47D2-B446-2E7411D1DC14}" destId="{223F9A81-3694-4FF4-9A41-6CA600354219}" srcOrd="0" destOrd="0" presId="urn:microsoft.com/office/officeart/2018/5/layout/IconCircleLabelList"/>
    <dgm:cxn modelId="{F114EC3A-2323-4A85-B1F9-494EF8C4C449}" type="presParOf" srcId="{CDC21D12-1A5F-47D2-B446-2E7411D1DC14}" destId="{4D8CCE7F-F69B-460C-86B4-9855360730EA}" srcOrd="1" destOrd="0" presId="urn:microsoft.com/office/officeart/2018/5/layout/IconCircleLabelList"/>
    <dgm:cxn modelId="{62790A48-13B2-4F84-A520-943D69F8F767}" type="presParOf" srcId="{CDC21D12-1A5F-47D2-B446-2E7411D1DC14}" destId="{709C3F1C-F48B-4523-B12D-01D496ABAD21}" srcOrd="2" destOrd="0" presId="urn:microsoft.com/office/officeart/2018/5/layout/IconCircleLabelList"/>
    <dgm:cxn modelId="{3FB89126-4326-4A25-B294-AFA5C6140A6F}" type="presParOf" srcId="{CDC21D12-1A5F-47D2-B446-2E7411D1DC14}" destId="{278D81F1-87FF-46A4-B5CD-7B450CFA1C94}" srcOrd="3" destOrd="0" presId="urn:microsoft.com/office/officeart/2018/5/layout/IconCircleLabelList"/>
    <dgm:cxn modelId="{3481172B-ACDA-4C33-A332-D2E9E84349CC}" type="presParOf" srcId="{A1154C26-2271-4F8B-A216-068376558ADB}" destId="{BD3A08D7-B39A-45E8-B2C7-77838EC99086}" srcOrd="3" destOrd="0" presId="urn:microsoft.com/office/officeart/2018/5/layout/IconCircleLabelList"/>
    <dgm:cxn modelId="{297DC4CA-7000-48DF-89C2-65CD28A6CE93}" type="presParOf" srcId="{A1154C26-2271-4F8B-A216-068376558ADB}" destId="{FE594AB9-9394-4B59-99D3-995F8143D5E5}" srcOrd="4" destOrd="0" presId="urn:microsoft.com/office/officeart/2018/5/layout/IconCircleLabelList"/>
    <dgm:cxn modelId="{439B6356-629D-4AB7-84B3-1E1CB8CCBE2C}" type="presParOf" srcId="{FE594AB9-9394-4B59-99D3-995F8143D5E5}" destId="{27DB1C63-7ED6-4E88-8302-41403E4FDACE}" srcOrd="0" destOrd="0" presId="urn:microsoft.com/office/officeart/2018/5/layout/IconCircleLabelList"/>
    <dgm:cxn modelId="{ECDDE91F-C3A2-4B49-B014-965FA2832179}" type="presParOf" srcId="{FE594AB9-9394-4B59-99D3-995F8143D5E5}" destId="{F93D1D34-953C-4F1D-9754-F91F1453A007}" srcOrd="1" destOrd="0" presId="urn:microsoft.com/office/officeart/2018/5/layout/IconCircleLabelList"/>
    <dgm:cxn modelId="{9CEE8CD7-9BF2-4608-B2C0-8B8ED47D56B6}" type="presParOf" srcId="{FE594AB9-9394-4B59-99D3-995F8143D5E5}" destId="{4E6D655A-2538-4080-BBD5-54F3949D1A19}" srcOrd="2" destOrd="0" presId="urn:microsoft.com/office/officeart/2018/5/layout/IconCircleLabelList"/>
    <dgm:cxn modelId="{BCF44513-7205-4F1C-8E93-511DEACB7242}" type="presParOf" srcId="{FE594AB9-9394-4B59-99D3-995F8143D5E5}" destId="{FDC28561-49E1-4EEB-927E-0779A3136CB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DB2A55-85FA-4B01-A900-119477DF8B80}">
      <dsp:nvSpPr>
        <dsp:cNvPr id="0" name=""/>
        <dsp:cNvSpPr/>
      </dsp:nvSpPr>
      <dsp:spPr>
        <a:xfrm>
          <a:off x="524442" y="407557"/>
          <a:ext cx="1544062" cy="154406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BB2E7A-7C16-4183-88CA-8BC90B391FCD}">
      <dsp:nvSpPr>
        <dsp:cNvPr id="0" name=""/>
        <dsp:cNvSpPr/>
      </dsp:nvSpPr>
      <dsp:spPr>
        <a:xfrm>
          <a:off x="853505" y="736620"/>
          <a:ext cx="885937" cy="885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B59C95-9DB1-43E4-9CE7-795C3A7D7413}">
      <dsp:nvSpPr>
        <dsp:cNvPr id="0" name=""/>
        <dsp:cNvSpPr/>
      </dsp:nvSpPr>
      <dsp:spPr>
        <a:xfrm>
          <a:off x="30848" y="2432557"/>
          <a:ext cx="253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b="0" i="0" kern="1200"/>
            <a:t>Egeria Dojo</a:t>
          </a:r>
          <a:endParaRPr lang="en-US" sz="2700" kern="1200"/>
        </a:p>
      </dsp:txBody>
      <dsp:txXfrm>
        <a:off x="30848" y="2432557"/>
        <a:ext cx="2531250" cy="720000"/>
      </dsp:txXfrm>
    </dsp:sp>
    <dsp:sp modelId="{223F9A81-3694-4FF4-9A41-6CA600354219}">
      <dsp:nvSpPr>
        <dsp:cNvPr id="0" name=""/>
        <dsp:cNvSpPr/>
      </dsp:nvSpPr>
      <dsp:spPr>
        <a:xfrm>
          <a:off x="3498661" y="407557"/>
          <a:ext cx="1544062" cy="154406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8CCE7F-F69B-460C-86B4-9855360730EA}">
      <dsp:nvSpPr>
        <dsp:cNvPr id="0" name=""/>
        <dsp:cNvSpPr/>
      </dsp:nvSpPr>
      <dsp:spPr>
        <a:xfrm>
          <a:off x="3827723" y="736620"/>
          <a:ext cx="885937" cy="885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8D81F1-87FF-46A4-B5CD-7B450CFA1C94}">
      <dsp:nvSpPr>
        <dsp:cNvPr id="0" name=""/>
        <dsp:cNvSpPr/>
      </dsp:nvSpPr>
      <dsp:spPr>
        <a:xfrm>
          <a:off x="3005067" y="2432557"/>
          <a:ext cx="253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b="0" i="0" kern="1200"/>
            <a:t>Webinars</a:t>
          </a:r>
          <a:endParaRPr lang="en-US" sz="2700" kern="1200"/>
        </a:p>
      </dsp:txBody>
      <dsp:txXfrm>
        <a:off x="3005067" y="2432557"/>
        <a:ext cx="2531250" cy="720000"/>
      </dsp:txXfrm>
    </dsp:sp>
    <dsp:sp modelId="{27DB1C63-7ED6-4E88-8302-41403E4FDACE}">
      <dsp:nvSpPr>
        <dsp:cNvPr id="0" name=""/>
        <dsp:cNvSpPr/>
      </dsp:nvSpPr>
      <dsp:spPr>
        <a:xfrm>
          <a:off x="6472880" y="407557"/>
          <a:ext cx="1544062" cy="154406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3D1D34-953C-4F1D-9754-F91F1453A007}">
      <dsp:nvSpPr>
        <dsp:cNvPr id="0" name=""/>
        <dsp:cNvSpPr/>
      </dsp:nvSpPr>
      <dsp:spPr>
        <a:xfrm>
          <a:off x="6801942" y="736620"/>
          <a:ext cx="885937" cy="885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C28561-49E1-4EEB-927E-0779A3136CBA}">
      <dsp:nvSpPr>
        <dsp:cNvPr id="0" name=""/>
        <dsp:cNvSpPr/>
      </dsp:nvSpPr>
      <dsp:spPr>
        <a:xfrm>
          <a:off x="5979286" y="2432557"/>
          <a:ext cx="253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b="0" i="0" kern="1200"/>
            <a:t>Guidance on Governance</a:t>
          </a:r>
          <a:endParaRPr lang="en-US" sz="2700" kern="1200"/>
        </a:p>
      </dsp:txBody>
      <dsp:txXfrm>
        <a:off x="5979286" y="2432557"/>
        <a:ext cx="253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1pPr>
            <a:lvl2pPr marL="457200" marR="0" lvl="1"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2pPr>
            <a:lvl3pPr marL="914400" marR="0" lvl="2"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3pPr>
            <a:lvl4pPr marL="1371600" marR="0" lvl="3"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4pPr>
            <a:lvl5pPr marL="1828800" marR="0" lvl="4"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918019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17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7171"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500">
                <a:solidFill>
                  <a:schemeClr val="tx1"/>
                </a:solidFill>
                <a:latin typeface="Arial" charset="0"/>
                <a:ea typeface="ＭＳ Ｐゴシック" charset="0"/>
                <a:cs typeface="ＭＳ Ｐゴシック" charset="0"/>
              </a:defRPr>
            </a:lvl1pPr>
            <a:lvl2pPr marL="785372" indent="-302066" eaLnBrk="0" hangingPunct="0">
              <a:defRPr sz="2500">
                <a:solidFill>
                  <a:schemeClr val="tx1"/>
                </a:solidFill>
                <a:latin typeface="Arial" charset="0"/>
                <a:ea typeface="ＭＳ Ｐゴシック" charset="0"/>
              </a:defRPr>
            </a:lvl2pPr>
            <a:lvl3pPr marL="1208265" indent="-241653" eaLnBrk="0" hangingPunct="0">
              <a:defRPr sz="2500">
                <a:solidFill>
                  <a:schemeClr val="tx1"/>
                </a:solidFill>
                <a:latin typeface="Arial" charset="0"/>
                <a:ea typeface="ＭＳ Ｐゴシック" charset="0"/>
              </a:defRPr>
            </a:lvl3pPr>
            <a:lvl4pPr marL="1691571" indent="-241653" eaLnBrk="0" hangingPunct="0">
              <a:defRPr sz="2500">
                <a:solidFill>
                  <a:schemeClr val="tx1"/>
                </a:solidFill>
                <a:latin typeface="Arial" charset="0"/>
                <a:ea typeface="ＭＳ Ｐゴシック" charset="0"/>
              </a:defRPr>
            </a:lvl4pPr>
            <a:lvl5pPr marL="2174878" indent="-241653" eaLnBrk="0" hangingPunct="0">
              <a:defRPr sz="2500">
                <a:solidFill>
                  <a:schemeClr val="tx1"/>
                </a:solidFill>
                <a:latin typeface="Arial" charset="0"/>
                <a:ea typeface="ＭＳ Ｐゴシック" charset="0"/>
              </a:defRPr>
            </a:lvl5pPr>
            <a:lvl6pPr marL="2658184" indent="-241653" eaLnBrk="0" fontAlgn="base" hangingPunct="0">
              <a:spcBef>
                <a:spcPct val="0"/>
              </a:spcBef>
              <a:spcAft>
                <a:spcPct val="0"/>
              </a:spcAft>
              <a:defRPr sz="2500">
                <a:solidFill>
                  <a:schemeClr val="tx1"/>
                </a:solidFill>
                <a:latin typeface="Arial" charset="0"/>
                <a:ea typeface="ＭＳ Ｐゴシック" charset="0"/>
              </a:defRPr>
            </a:lvl6pPr>
            <a:lvl7pPr marL="3141490" indent="-241653" eaLnBrk="0" fontAlgn="base" hangingPunct="0">
              <a:spcBef>
                <a:spcPct val="0"/>
              </a:spcBef>
              <a:spcAft>
                <a:spcPct val="0"/>
              </a:spcAft>
              <a:defRPr sz="2500">
                <a:solidFill>
                  <a:schemeClr val="tx1"/>
                </a:solidFill>
                <a:latin typeface="Arial" charset="0"/>
                <a:ea typeface="ＭＳ Ｐゴシック" charset="0"/>
              </a:defRPr>
            </a:lvl7pPr>
            <a:lvl8pPr marL="3624796" indent="-241653" eaLnBrk="0" fontAlgn="base" hangingPunct="0">
              <a:spcBef>
                <a:spcPct val="0"/>
              </a:spcBef>
              <a:spcAft>
                <a:spcPct val="0"/>
              </a:spcAft>
              <a:defRPr sz="2500">
                <a:solidFill>
                  <a:schemeClr val="tx1"/>
                </a:solidFill>
                <a:latin typeface="Arial" charset="0"/>
                <a:ea typeface="ＭＳ Ｐゴシック" charset="0"/>
              </a:defRPr>
            </a:lvl8pPr>
            <a:lvl9pPr marL="4108102" indent="-241653" eaLnBrk="0" fontAlgn="base" hangingPunct="0">
              <a:spcBef>
                <a:spcPct val="0"/>
              </a:spcBef>
              <a:spcAft>
                <a:spcPct val="0"/>
              </a:spcAft>
              <a:defRPr sz="2500">
                <a:solidFill>
                  <a:schemeClr val="tx1"/>
                </a:solidFill>
                <a:latin typeface="Arial" charset="0"/>
                <a:ea typeface="ＭＳ Ｐゴシック" charset="0"/>
              </a:defRPr>
            </a:lvl9pPr>
          </a:lstStyle>
          <a:p>
            <a:pPr eaLnBrk="1" fontAlgn="base" hangingPunct="1">
              <a:spcBef>
                <a:spcPct val="0"/>
              </a:spcBef>
              <a:spcAft>
                <a:spcPct val="0"/>
              </a:spcAft>
            </a:pPr>
            <a:fld id="{23288E1A-8281-7E42-8886-BCCD81C263C8}" type="slidenum">
              <a:rPr lang="en-US" sz="1300">
                <a:latin typeface="Calibri" charset="0"/>
              </a:rPr>
              <a:pPr eaLnBrk="1" fontAlgn="base" hangingPunct="1">
                <a:spcBef>
                  <a:spcPct val="0"/>
                </a:spcBef>
                <a:spcAft>
                  <a:spcPct val="0"/>
                </a:spcAft>
              </a:pPr>
              <a:t>3</a:t>
            </a:fld>
            <a:endParaRPr lang="en-US" sz="1300">
              <a:latin typeface="Calibri" charset="0"/>
            </a:endParaRPr>
          </a:p>
        </p:txBody>
      </p:sp>
    </p:spTree>
    <p:extLst>
      <p:ext uri="{BB962C8B-B14F-4D97-AF65-F5344CB8AC3E}">
        <p14:creationId xmlns:p14="http://schemas.microsoft.com/office/powerpoint/2010/main" val="2524997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475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atin typeface="Calibri" charset="0"/>
              <a:ea typeface="MS PGothic" charset="0"/>
              <a:cs typeface="MS PGothic" charset="0"/>
            </a:endParaRPr>
          </a:p>
        </p:txBody>
      </p:sp>
      <p:sp>
        <p:nvSpPr>
          <p:cNvPr id="7475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defTabSz="455613" eaLnBrk="1" fontAlgn="base" hangingPunct="1">
              <a:spcBef>
                <a:spcPct val="0"/>
              </a:spcBef>
              <a:spcAft>
                <a:spcPct val="0"/>
              </a:spcAft>
            </a:pPr>
            <a:fld id="{AAC19C13-DA02-BA47-894E-C1D8943A6549}" type="slidenum">
              <a:rPr lang="en-US" sz="1200">
                <a:ea typeface="MS PGothic" charset="0"/>
                <a:cs typeface="MS PGothic" charset="0"/>
              </a:rPr>
              <a:pPr defTabSz="455613" eaLnBrk="1" fontAlgn="base" hangingPunct="1">
                <a:spcBef>
                  <a:spcPct val="0"/>
                </a:spcBef>
                <a:spcAft>
                  <a:spcPct val="0"/>
                </a:spcAft>
              </a:pPr>
              <a:t>53</a:t>
            </a:fld>
            <a:endParaRPr lang="en-US" sz="1200">
              <a:ea typeface="MS PGothic" charset="0"/>
              <a:cs typeface="MS PGothic" charset="0"/>
            </a:endParaRPr>
          </a:p>
        </p:txBody>
      </p:sp>
    </p:spTree>
    <p:extLst>
      <p:ext uri="{BB962C8B-B14F-4D97-AF65-F5344CB8AC3E}">
        <p14:creationId xmlns:p14="http://schemas.microsoft.com/office/powerpoint/2010/main" val="3727512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4633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8991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C7714AF4-C21A-6544-97AE-40300384303D}"/>
              </a:ext>
            </a:extLst>
          </p:cNvPr>
          <p:cNvSpPr>
            <a:spLocks noGrp="1" noRot="1" noChangeAspect="1"/>
          </p:cNvSpPr>
          <p:nvPr>
            <p:ph type="sldImg"/>
          </p:nvPr>
        </p:nvSpPr>
        <p:spPr>
          <a:xfrm>
            <a:off x="381000" y="685800"/>
            <a:ext cx="6096000" cy="3429000"/>
          </a:xfrm>
          <a:ln/>
        </p:spPr>
      </p:sp>
      <p:sp>
        <p:nvSpPr>
          <p:cNvPr id="17410" name="Notes Placeholder 2">
            <a:extLst>
              <a:ext uri="{FF2B5EF4-FFF2-40B4-BE49-F238E27FC236}">
                <a16:creationId xmlns:a16="http://schemas.microsoft.com/office/drawing/2014/main" id="{CE80A8FA-08AD-1A41-AB8B-47E05FE06FD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cs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EB552D81-8AE8-6746-A699-1DEA087A3E0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667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839085A-3F7B-7D45-ACBC-AA94507BC779}" type="slidenum">
              <a:rPr lang="en-US" altLang="en-US" sz="1300"/>
              <a:pPr eaLnBrk="1" hangingPunct="1"/>
              <a:t>19</a:t>
            </a:fld>
            <a:endParaRPr lang="en-US" altLang="en-US" sz="1300"/>
          </a:p>
        </p:txBody>
      </p:sp>
    </p:spTree>
    <p:extLst>
      <p:ext uri="{BB962C8B-B14F-4D97-AF65-F5344CB8AC3E}">
        <p14:creationId xmlns:p14="http://schemas.microsoft.com/office/powerpoint/2010/main" val="356731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a:extLst>
              <a:ext uri="{FF2B5EF4-FFF2-40B4-BE49-F238E27FC236}">
                <a16:creationId xmlns:a16="http://schemas.microsoft.com/office/drawing/2014/main" id="{491C094D-8592-904F-B5DE-DD9F26CA1F14}"/>
              </a:ext>
            </a:extLst>
          </p:cNvPr>
          <p:cNvSpPr>
            <a:spLocks noGrp="1" noRot="1" noChangeAspect="1"/>
          </p:cNvSpPr>
          <p:nvPr>
            <p:ph type="sldImg"/>
          </p:nvPr>
        </p:nvSpPr>
        <p:spPr>
          <a:xfrm>
            <a:off x="381000" y="685800"/>
            <a:ext cx="6096000" cy="3429000"/>
          </a:xfrm>
          <a:ln/>
        </p:spPr>
      </p:sp>
      <p:sp>
        <p:nvSpPr>
          <p:cNvPr id="18434" name="Notes Placeholder 2">
            <a:extLst>
              <a:ext uri="{FF2B5EF4-FFF2-40B4-BE49-F238E27FC236}">
                <a16:creationId xmlns:a16="http://schemas.microsoft.com/office/drawing/2014/main" id="{42FEBA83-5E85-374A-95FF-30C1F5F7D3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cs typeface="ＭＳ Ｐゴシック" panose="020B0600070205080204" pitchFamily="34" charset="-128"/>
            </a:endParaRPr>
          </a:p>
        </p:txBody>
      </p:sp>
      <p:sp>
        <p:nvSpPr>
          <p:cNvPr id="18435" name="Slide Number Placeholder 3">
            <a:extLst>
              <a:ext uri="{FF2B5EF4-FFF2-40B4-BE49-F238E27FC236}">
                <a16:creationId xmlns:a16="http://schemas.microsoft.com/office/drawing/2014/main" id="{2AE711BB-5E1F-3E45-9668-F8E384A087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667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6AF0F37-A3D1-204E-B4D2-1A68CF66BF9B}" type="slidenum">
              <a:rPr lang="en-US" altLang="en-US" sz="1300"/>
              <a:pPr eaLnBrk="1" hangingPunct="1"/>
              <a:t>20</a:t>
            </a:fld>
            <a:endParaRPr lang="en-US" altLang="en-US" sz="1300"/>
          </a:p>
        </p:txBody>
      </p:sp>
    </p:spTree>
    <p:extLst>
      <p:ext uri="{BB962C8B-B14F-4D97-AF65-F5344CB8AC3E}">
        <p14:creationId xmlns:p14="http://schemas.microsoft.com/office/powerpoint/2010/main" val="2094883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01312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4097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88395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ODPi</a:t>
            </a:r>
          </a:p>
        </p:txBody>
      </p:sp>
    </p:spTree>
    <p:extLst>
      <p:ext uri="{BB962C8B-B14F-4D97-AF65-F5344CB8AC3E}">
        <p14:creationId xmlns:p14="http://schemas.microsoft.com/office/powerpoint/2010/main" val="2375712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11142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Shape 11"/>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38467"/>
          <a:stretch/>
        </p:blipFill>
        <p:spPr>
          <a:xfrm>
            <a:off x="0" y="1393373"/>
            <a:ext cx="9144000" cy="3750128"/>
          </a:xfrm>
          <a:prstGeom prst="rect">
            <a:avLst/>
          </a:prstGeom>
        </p:spPr>
      </p:pic>
      <p:sp>
        <p:nvSpPr>
          <p:cNvPr id="16" name="Shape 10"/>
          <p:cNvSpPr/>
          <p:nvPr userDrawn="1"/>
        </p:nvSpPr>
        <p:spPr>
          <a:xfrm rot="10800000" flipH="1">
            <a:off x="0" y="-2"/>
            <a:ext cx="9144000" cy="1393374"/>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996" y="539823"/>
            <a:ext cx="1011335" cy="631748"/>
          </a:xfrm>
          <a:prstGeom prst="rect">
            <a:avLst/>
          </a:prstGeom>
        </p:spPr>
      </p:pic>
      <p:sp>
        <p:nvSpPr>
          <p:cNvPr id="13" name="Shape 10"/>
          <p:cNvSpPr/>
          <p:nvPr userDrawn="1"/>
        </p:nvSpPr>
        <p:spPr>
          <a:xfrm rot="10800000" flipH="1">
            <a:off x="0" y="4978036"/>
            <a:ext cx="9144000" cy="165463"/>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3" name="Text Placeholder 4"/>
          <p:cNvSpPr>
            <a:spLocks noGrp="1"/>
          </p:cNvSpPr>
          <p:nvPr>
            <p:ph type="body" sz="quarter" idx="10" hasCustomPrompt="1"/>
          </p:nvPr>
        </p:nvSpPr>
        <p:spPr>
          <a:xfrm>
            <a:off x="328762" y="3215062"/>
            <a:ext cx="3987599" cy="691998"/>
          </a:xfrm>
        </p:spPr>
        <p:txBody>
          <a:bodyPr/>
          <a:lstStyle>
            <a:lvl1pPr>
              <a:lnSpc>
                <a:spcPct val="100000"/>
              </a:lnSpc>
              <a:spcAft>
                <a:spcPts val="0"/>
              </a:spcAft>
              <a:defRPr sz="1700" baseline="0"/>
            </a:lvl1pPr>
          </a:lstStyle>
          <a:p>
            <a:pPr lvl="0"/>
            <a:r>
              <a:rPr lang="en-US" dirty="0"/>
              <a:t>Name</a:t>
            </a:r>
          </a:p>
          <a:p>
            <a:pPr lvl="0"/>
            <a:r>
              <a:rPr lang="en-US" dirty="0"/>
              <a:t>Title</a:t>
            </a:r>
          </a:p>
        </p:txBody>
      </p:sp>
      <p:sp>
        <p:nvSpPr>
          <p:cNvPr id="25" name="Text Placeholder 2"/>
          <p:cNvSpPr>
            <a:spLocks noGrp="1"/>
          </p:cNvSpPr>
          <p:nvPr>
            <p:ph type="body" sz="quarter" idx="11" hasCustomPrompt="1"/>
          </p:nvPr>
        </p:nvSpPr>
        <p:spPr>
          <a:xfrm>
            <a:off x="328613" y="4042786"/>
            <a:ext cx="3987800" cy="452265"/>
          </a:xfrm>
        </p:spPr>
        <p:txBody>
          <a:bodyPr/>
          <a:lstStyle/>
          <a:p>
            <a:pPr lvl="0"/>
            <a:r>
              <a:rPr lang="en-US" dirty="0"/>
              <a:t>Date</a:t>
            </a:r>
          </a:p>
        </p:txBody>
      </p:sp>
      <p:sp>
        <p:nvSpPr>
          <p:cNvPr id="27" name="Shape 15"/>
          <p:cNvSpPr txBox="1">
            <a:spLocks noGrp="1"/>
          </p:cNvSpPr>
          <p:nvPr>
            <p:ph type="title" hasCustomPrompt="1"/>
          </p:nvPr>
        </p:nvSpPr>
        <p:spPr>
          <a:xfrm>
            <a:off x="328345" y="1876358"/>
            <a:ext cx="6464342" cy="128328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2"/>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Title</a:t>
            </a:r>
          </a:p>
        </p:txBody>
      </p:sp>
      <p:pic>
        <p:nvPicPr>
          <p:cNvPr id="9" name="Picture 8" descr="Screen Shot 2018-08-17 at 14.46.50.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27725" y="443874"/>
            <a:ext cx="1395971" cy="616824"/>
          </a:xfrm>
          <a:prstGeom prst="rect">
            <a:avLst/>
          </a:prstGeom>
        </p:spPr>
      </p:pic>
      <p:sp>
        <p:nvSpPr>
          <p:cNvPr id="10" name="Shape 8">
            <a:extLst>
              <a:ext uri="{FF2B5EF4-FFF2-40B4-BE49-F238E27FC236}">
                <a16:creationId xmlns:a16="http://schemas.microsoft.com/office/drawing/2014/main" id="{30782772-9EE8-BC4D-B671-350F57E81848}"/>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97227035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Shape 11"/>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05"/>
          <a:stretch/>
        </p:blipFill>
        <p:spPr>
          <a:xfrm>
            <a:off x="0" y="0"/>
            <a:ext cx="9144000" cy="51435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996" y="535880"/>
            <a:ext cx="1011335" cy="631748"/>
          </a:xfrm>
          <a:prstGeom prst="rect">
            <a:avLst/>
          </a:prstGeom>
        </p:spPr>
      </p:pic>
      <p:sp>
        <p:nvSpPr>
          <p:cNvPr id="16" name="Shape 10"/>
          <p:cNvSpPr/>
          <p:nvPr userDrawn="1"/>
        </p:nvSpPr>
        <p:spPr>
          <a:xfrm rot="10800000" flipH="1">
            <a:off x="0" y="4984398"/>
            <a:ext cx="9144000" cy="159102"/>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6" name="Shape 15"/>
          <p:cNvSpPr txBox="1">
            <a:spLocks noGrp="1"/>
          </p:cNvSpPr>
          <p:nvPr>
            <p:ph type="title" hasCustomPrompt="1"/>
          </p:nvPr>
        </p:nvSpPr>
        <p:spPr>
          <a:xfrm>
            <a:off x="328344" y="1876358"/>
            <a:ext cx="8118191" cy="128328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0" i="0" u="none" strike="noStrike" cap="small">
                <a:solidFill>
                  <a:schemeClr val="dk2"/>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Title</a:t>
            </a:r>
            <a:endParaRPr dirty="0"/>
          </a:p>
        </p:txBody>
      </p:sp>
      <p:pic>
        <p:nvPicPr>
          <p:cNvPr id="7" name="Picture 6" descr="Screen Shot 2018-08-17 at 14.46.50.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27725" y="443874"/>
            <a:ext cx="1395971" cy="616824"/>
          </a:xfrm>
          <a:prstGeom prst="rect">
            <a:avLst/>
          </a:prstGeom>
        </p:spPr>
      </p:pic>
      <p:sp>
        <p:nvSpPr>
          <p:cNvPr id="8" name="Shape 8">
            <a:extLst>
              <a:ext uri="{FF2B5EF4-FFF2-40B4-BE49-F238E27FC236}">
                <a16:creationId xmlns:a16="http://schemas.microsoft.com/office/drawing/2014/main" id="{63848344-E58E-1C48-89A1-C7DC8AFDE558}"/>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2218161665"/>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200" y="1088135"/>
            <a:ext cx="8541385" cy="3560115"/>
          </a:xfrm>
        </p:spPr>
        <p:txBody>
          <a:bodyPr/>
          <a:lstStyle>
            <a:lvl1pPr marL="285750" indent="-285750">
              <a:buClr>
                <a:schemeClr val="accent6">
                  <a:lumMod val="50000"/>
                </a:schemeClr>
              </a:buClr>
              <a:buFont typeface="Wingdings" pitchFamily="2" charset="2"/>
              <a:buChar char="§"/>
              <a:defRPr>
                <a:solidFill>
                  <a:schemeClr val="accent6">
                    <a:lumMod val="50000"/>
                  </a:schemeClr>
                </a:solidFill>
              </a:defRPr>
            </a:lvl1pPr>
            <a:lvl2pPr marL="742950" indent="-285750">
              <a:buClr>
                <a:schemeClr val="accent6">
                  <a:lumMod val="50000"/>
                </a:schemeClr>
              </a:buClr>
              <a:buFont typeface="Wingdings" pitchFamily="2" charset="2"/>
              <a:buChar char="§"/>
              <a:defRPr>
                <a:solidFill>
                  <a:schemeClr val="accent6">
                    <a:lumMod val="50000"/>
                  </a:schemeClr>
                </a:solidFill>
              </a:defRPr>
            </a:lvl2pPr>
            <a:lvl3pPr marL="1200150" indent="-285750">
              <a:buClr>
                <a:schemeClr val="accent6">
                  <a:lumMod val="50000"/>
                </a:schemeClr>
              </a:buClr>
              <a:buFont typeface="Wingdings" pitchFamily="2" charset="2"/>
              <a:buChar char="§"/>
              <a:defRPr>
                <a:solidFill>
                  <a:schemeClr val="accent6">
                    <a:lumMod val="50000"/>
                  </a:schemeClr>
                </a:solidFill>
              </a:defRPr>
            </a:lvl3pPr>
            <a:lvl4pPr marL="1657350" indent="-285750">
              <a:buClr>
                <a:schemeClr val="accent6">
                  <a:lumMod val="50000"/>
                </a:schemeClr>
              </a:buClr>
              <a:buFont typeface="Wingdings" pitchFamily="2" charset="2"/>
              <a:buChar char="§"/>
              <a:defRPr>
                <a:solidFill>
                  <a:schemeClr val="accent6">
                    <a:lumMod val="50000"/>
                  </a:schemeClr>
                </a:solidFill>
              </a:defRPr>
            </a:lvl4pPr>
            <a:lvl5pPr marL="2114550" indent="-285750">
              <a:buClr>
                <a:schemeClr val="accent6">
                  <a:lumMod val="50000"/>
                </a:schemeClr>
              </a:buClr>
              <a:buFont typeface="Wingdings" pitchFamily="2" charset="2"/>
              <a:buChar char="§"/>
              <a:defRPr>
                <a:solidFill>
                  <a:schemeClr val="accent6">
                    <a:lumMod val="50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359200" y="144708"/>
            <a:ext cx="4474777" cy="859023"/>
          </a:xfrm>
          <a:prstGeom prst="rect">
            <a:avLst/>
          </a:prstGeom>
        </p:spPr>
        <p:txBody>
          <a:bodyPr>
            <a:normAutofit/>
          </a:bodyPr>
          <a:lstStyle>
            <a:lvl1pPr>
              <a:defRPr sz="2400"/>
            </a:lvl1pPr>
          </a:lstStyle>
          <a:p>
            <a:r>
              <a:rPr lang="en-US" noProof="0"/>
              <a:t>Click to edit Master title style</a:t>
            </a:r>
          </a:p>
        </p:txBody>
      </p:sp>
      <p:sp>
        <p:nvSpPr>
          <p:cNvPr id="8" name="Rectangle 7"/>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hape 9">
            <a:extLst>
              <a:ext uri="{FF2B5EF4-FFF2-40B4-BE49-F238E27FC236}">
                <a16:creationId xmlns:a16="http://schemas.microsoft.com/office/drawing/2014/main" id="{89CCB5E2-86B7-DF4F-95FF-16227AB8F676}"/>
              </a:ext>
            </a:extLst>
          </p:cNvPr>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11" name="Shape 8">
            <a:extLst>
              <a:ext uri="{FF2B5EF4-FFF2-40B4-BE49-F238E27FC236}">
                <a16:creationId xmlns:a16="http://schemas.microsoft.com/office/drawing/2014/main" id="{EE930199-1DB9-E040-9099-9A8B2D5601A9}"/>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63171603"/>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9200" y="280673"/>
            <a:ext cx="8473099" cy="572699"/>
          </a:xfrm>
          <a:prstGeom prst="rect">
            <a:avLst/>
          </a:prstGeom>
        </p:spPr>
        <p:txBody>
          <a:bodyPr>
            <a:normAutofit/>
          </a:bodyPr>
          <a:lstStyle>
            <a:lvl1pPr>
              <a:defRPr sz="2400"/>
            </a:lvl1pPr>
          </a:lstStyle>
          <a:p>
            <a:r>
              <a:rPr lang="en-US"/>
              <a:t>Click to edit Master title style</a:t>
            </a:r>
          </a:p>
        </p:txBody>
      </p:sp>
      <p:sp>
        <p:nvSpPr>
          <p:cNvPr id="3" name="Content Placeholder 2"/>
          <p:cNvSpPr>
            <a:spLocks noGrp="1"/>
          </p:cNvSpPr>
          <p:nvPr>
            <p:ph idx="1"/>
          </p:nvPr>
        </p:nvSpPr>
        <p:spPr>
          <a:xfrm>
            <a:off x="359200" y="965874"/>
            <a:ext cx="8473100" cy="3603001"/>
          </a:xfrm>
        </p:spPr>
        <p:txBody>
          <a:bodyPr/>
          <a:lstStyle>
            <a:lvl1pPr marL="285750" indent="-285750">
              <a:spcAft>
                <a:spcPts val="600"/>
              </a:spcAft>
              <a:buClr>
                <a:schemeClr val="accent6">
                  <a:lumMod val="75000"/>
                </a:schemeClr>
              </a:buClr>
              <a:buFont typeface="Wingdings" pitchFamily="2" charset="2"/>
              <a:buChar char="§"/>
              <a:defRPr>
                <a:solidFill>
                  <a:schemeClr val="accent6">
                    <a:lumMod val="50000"/>
                  </a:schemeClr>
                </a:solidFill>
              </a:defRPr>
            </a:lvl1pPr>
            <a:lvl2pPr marL="742950" indent="-285750">
              <a:spcAft>
                <a:spcPts val="600"/>
              </a:spcAft>
              <a:buClr>
                <a:schemeClr val="accent6">
                  <a:lumMod val="75000"/>
                </a:schemeClr>
              </a:buClr>
              <a:buFont typeface="Wingdings" pitchFamily="2" charset="2"/>
              <a:buChar char="§"/>
              <a:defRPr>
                <a:solidFill>
                  <a:schemeClr val="accent6">
                    <a:lumMod val="50000"/>
                  </a:schemeClr>
                </a:solidFill>
              </a:defRPr>
            </a:lvl2pPr>
            <a:lvl3pPr marL="1200150" indent="-285750">
              <a:spcAft>
                <a:spcPts val="600"/>
              </a:spcAft>
              <a:buClr>
                <a:schemeClr val="accent6">
                  <a:lumMod val="75000"/>
                </a:schemeClr>
              </a:buClr>
              <a:buFont typeface="Wingdings" pitchFamily="2" charset="2"/>
              <a:buChar char="§"/>
              <a:defRPr>
                <a:solidFill>
                  <a:schemeClr val="accent6">
                    <a:lumMod val="50000"/>
                  </a:schemeClr>
                </a:solidFill>
              </a:defRPr>
            </a:lvl3pPr>
            <a:lvl4pPr marL="1657350" indent="-285750">
              <a:spcAft>
                <a:spcPts val="600"/>
              </a:spcAft>
              <a:buClr>
                <a:schemeClr val="accent6">
                  <a:lumMod val="75000"/>
                </a:schemeClr>
              </a:buClr>
              <a:buFont typeface="Wingdings" pitchFamily="2" charset="2"/>
              <a:buChar char="§"/>
              <a:defRPr>
                <a:solidFill>
                  <a:schemeClr val="accent6">
                    <a:lumMod val="50000"/>
                  </a:schemeClr>
                </a:solidFill>
              </a:defRPr>
            </a:lvl4pPr>
            <a:lvl5pPr marL="2114550" indent="-285750">
              <a:spcAft>
                <a:spcPts val="600"/>
              </a:spcAft>
              <a:buClr>
                <a:schemeClr val="accent6">
                  <a:lumMod val="75000"/>
                </a:schemeClr>
              </a:buClr>
              <a:buFont typeface="Wingdings" pitchFamily="2" charset="2"/>
              <a:buChar char="§"/>
              <a:defRPr>
                <a:solidFill>
                  <a:schemeClr val="accent6">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9">
            <a:extLst>
              <a:ext uri="{FF2B5EF4-FFF2-40B4-BE49-F238E27FC236}">
                <a16:creationId xmlns:a16="http://schemas.microsoft.com/office/drawing/2014/main" id="{54F62638-0F6C-9E44-ABE3-F347A745845A}"/>
              </a:ext>
            </a:extLst>
          </p:cNvPr>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7" name="Shape 8">
            <a:extLst>
              <a:ext uri="{FF2B5EF4-FFF2-40B4-BE49-F238E27FC236}">
                <a16:creationId xmlns:a16="http://schemas.microsoft.com/office/drawing/2014/main" id="{7E1EFA56-B995-2E4A-ADBD-A8A9FD436916}"/>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450876990"/>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59200" y="289077"/>
            <a:ext cx="8473100" cy="564772"/>
          </a:xfrm>
          <a:prstGeom prst="rect">
            <a:avLst/>
          </a:prstGeom>
          <a:noFill/>
          <a:ln>
            <a:noFill/>
          </a:ln>
        </p:spPr>
        <p:txBody>
          <a:bodyPr lIns="91425" tIns="91425" rIns="91425" bIns="91425" anchor="t" anchorCtr="0">
            <a:noAutofit/>
          </a:bodyPr>
          <a:lstStyle>
            <a:lvl1pPr marL="0" marR="0" lvl="0" indent="0" algn="l" rtl="0">
              <a:lnSpc>
                <a:spcPct val="100000"/>
              </a:lnSpc>
              <a:spcBef>
                <a:spcPts val="0"/>
              </a:spcBef>
              <a:spcAft>
                <a:spcPts val="0"/>
              </a:spcAft>
              <a:buClr>
                <a:schemeClr val="dk1"/>
              </a:buClr>
              <a:buFont typeface="Arial"/>
              <a:buNone/>
              <a:defRPr sz="2400" b="0" i="0" u="none" strike="noStrike" cap="none">
                <a:solidFill>
                  <a:srgbClr val="C00000"/>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20" name="Shape 20"/>
          <p:cNvSpPr txBox="1">
            <a:spLocks noGrp="1"/>
          </p:cNvSpPr>
          <p:nvPr>
            <p:ph type="body" idx="1"/>
          </p:nvPr>
        </p:nvSpPr>
        <p:spPr>
          <a:xfrm>
            <a:off x="359200" y="1037771"/>
            <a:ext cx="8473096" cy="373742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rgbClr val="C00000"/>
                </a:solidFill>
                <a:latin typeface="Arial"/>
                <a:ea typeface="Arial"/>
                <a:cs typeface="Arial"/>
                <a:sym typeface="Arial"/>
              </a:defRPr>
            </a:lvl1pPr>
            <a:lvl2pPr marL="457189"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378"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566"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754"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5943"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132"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32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509"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Shape 8">
            <a:extLst>
              <a:ext uri="{FF2B5EF4-FFF2-40B4-BE49-F238E27FC236}">
                <a16:creationId xmlns:a16="http://schemas.microsoft.com/office/drawing/2014/main" id="{83C6D269-4A47-0542-B90B-2670FFD97F35}"/>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263495760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11701" y="290285"/>
            <a:ext cx="8520599" cy="505507"/>
          </a:xfrm>
          <a:prstGeom prst="rect">
            <a:avLst/>
          </a:prstGeom>
          <a:noFill/>
          <a:ln>
            <a:noFill/>
          </a:ln>
        </p:spPr>
        <p:txBody>
          <a:bodyPr lIns="91425" tIns="91425" rIns="91425" bIns="91425" anchor="t" anchorCtr="0">
            <a:noAutofit/>
          </a:bodyPr>
          <a:lstStyle>
            <a:lvl1pPr marL="0" marR="0" lvl="0" indent="0" algn="l" rtl="0">
              <a:lnSpc>
                <a:spcPct val="100000"/>
              </a:lnSpc>
              <a:spcBef>
                <a:spcPts val="0"/>
              </a:spcBef>
              <a:spcAft>
                <a:spcPts val="0"/>
              </a:spcAft>
              <a:buClr>
                <a:schemeClr val="dk1"/>
              </a:buClr>
              <a:buFont typeface="Arial"/>
              <a:buNone/>
              <a:defRPr sz="2400" b="0" i="0" u="none" strike="noStrike" cap="none">
                <a:solidFill>
                  <a:srgbClr val="C00000"/>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20" name="Shape 20"/>
          <p:cNvSpPr txBox="1">
            <a:spLocks noGrp="1"/>
          </p:cNvSpPr>
          <p:nvPr>
            <p:ph type="body" idx="1"/>
          </p:nvPr>
        </p:nvSpPr>
        <p:spPr>
          <a:xfrm>
            <a:off x="311147" y="1204912"/>
            <a:ext cx="8521149" cy="318203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rgbClr val="C00000"/>
                </a:solidFill>
                <a:latin typeface="Arial"/>
                <a:ea typeface="Arial"/>
                <a:cs typeface="Arial"/>
                <a:sym typeface="Arial"/>
              </a:defRPr>
            </a:lvl1pPr>
            <a:lvl2pPr marL="457189"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378"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566"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754"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5943"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132"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32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509"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Shape 8">
            <a:extLst>
              <a:ext uri="{FF2B5EF4-FFF2-40B4-BE49-F238E27FC236}">
                <a16:creationId xmlns:a16="http://schemas.microsoft.com/office/drawing/2014/main" id="{1B1A3FF0-47D0-6D46-9D37-CB8959363757}"/>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1088276452"/>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59200" y="289077"/>
            <a:ext cx="8473099" cy="564772"/>
          </a:xfrm>
          <a:prstGeom prst="rect">
            <a:avLst/>
          </a:prstGeom>
          <a:noFill/>
          <a:ln>
            <a:noFill/>
          </a:ln>
        </p:spPr>
        <p:txBody>
          <a:bodyPr lIns="91425" tIns="91425" rIns="91425" bIns="91425" anchor="t" anchorCtr="0">
            <a:noAutofit/>
          </a:bodyPr>
          <a:lstStyle>
            <a:lvl1pPr marL="0" marR="0" lvl="0" indent="0" algn="l" rtl="0">
              <a:lnSpc>
                <a:spcPct val="100000"/>
              </a:lnSpc>
              <a:spcBef>
                <a:spcPts val="0"/>
              </a:spcBef>
              <a:spcAft>
                <a:spcPts val="0"/>
              </a:spcAft>
              <a:buClr>
                <a:schemeClr val="dk1"/>
              </a:buClr>
              <a:buFont typeface="Arial"/>
              <a:buNone/>
              <a:defRPr sz="2400" b="0" i="0" u="none" strike="noStrike" cap="none">
                <a:solidFill>
                  <a:srgbClr val="333333"/>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9">
            <a:extLst>
              <a:ext uri="{FF2B5EF4-FFF2-40B4-BE49-F238E27FC236}">
                <a16:creationId xmlns:a16="http://schemas.microsoft.com/office/drawing/2014/main" id="{45FB6608-D6CB-1E47-97E0-946893699D85}"/>
              </a:ext>
            </a:extLst>
          </p:cNvPr>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9" name="Shape 8">
            <a:extLst>
              <a:ext uri="{FF2B5EF4-FFF2-40B4-BE49-F238E27FC236}">
                <a16:creationId xmlns:a16="http://schemas.microsoft.com/office/drawing/2014/main" id="{30689E75-890B-DE48-8C2D-0BE1828F9386}"/>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681506303"/>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4" name="Footer Placeholder 4"/>
          <p:cNvSpPr>
            <a:spLocks noGrp="1"/>
          </p:cNvSpPr>
          <p:nvPr>
            <p:ph type="ftr" sz="quarter" idx="3"/>
          </p:nvPr>
        </p:nvSpPr>
        <p:spPr>
          <a:xfrm>
            <a:off x="1888020" y="4674653"/>
            <a:ext cx="5196199" cy="349785"/>
          </a:xfrm>
          <a:prstGeom prst="rect">
            <a:avLst/>
          </a:prstGeom>
        </p:spPr>
        <p:txBody>
          <a:bodyPr lIns="91438" tIns="45719" rIns="91438" bIns="45719"/>
          <a:lstStyle>
            <a:lvl1pPr>
              <a:defRPr sz="825"/>
            </a:lvl1pPr>
          </a:lstStyle>
          <a:p>
            <a:pPr defTabSz="685800">
              <a:buClrTx/>
              <a:defRPr/>
            </a:pPr>
            <a:r>
              <a:rPr lang="en-US">
                <a:solidFill>
                  <a:sysClr val="windowText" lastClr="000000"/>
                </a:solidFill>
              </a:rPr>
              <a:t>The information contained herein constitutes IBM and AT&amp;T Confidential Information and is subject to the confidentiality provisions of Section 3.13 of the AT&amp;T IBM General Agreement #20071107.073.C</a:t>
            </a:r>
          </a:p>
          <a:p>
            <a:pPr>
              <a:buClrTx/>
              <a:buFontTx/>
              <a:buNone/>
              <a:defRPr/>
            </a:pPr>
            <a:endParaRPr lang="en-US" dirty="0">
              <a:solidFill>
                <a:sysClr val="windowText" lastClr="000000"/>
              </a:solidFill>
            </a:endParaRPr>
          </a:p>
        </p:txBody>
      </p:sp>
    </p:spTree>
    <p:extLst>
      <p:ext uri="{BB962C8B-B14F-4D97-AF65-F5344CB8AC3E}">
        <p14:creationId xmlns:p14="http://schemas.microsoft.com/office/powerpoint/2010/main" val="3860865051"/>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Mand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9D943-1FF5-8148-97D1-79A385CCFD9A}"/>
              </a:ext>
            </a:extLst>
          </p:cNvPr>
          <p:cNvSpPr>
            <a:spLocks noGrp="1"/>
          </p:cNvSpPr>
          <p:nvPr>
            <p:ph type="title"/>
          </p:nvPr>
        </p:nvSpPr>
        <p:spPr>
          <a:xfrm>
            <a:off x="210312" y="175530"/>
            <a:ext cx="8705020" cy="453120"/>
          </a:xfrm>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148DA30C-3872-C840-8DA1-892F0D488E4F}"/>
              </a:ext>
            </a:extLst>
          </p:cNvPr>
          <p:cNvSpPr>
            <a:spLocks noGrp="1"/>
          </p:cNvSpPr>
          <p:nvPr>
            <p:ph type="ftr" sz="quarter" idx="10"/>
          </p:nvPr>
        </p:nvSpPr>
        <p:spPr/>
        <p:txBody>
          <a:bodyPr/>
          <a:lstStyle/>
          <a:p>
            <a:r>
              <a:rPr lang="en-US" dirty="0"/>
              <a:t>6</a:t>
            </a:r>
            <a:r>
              <a:rPr lang="en-US" baseline="30000" dirty="0"/>
              <a:t>th</a:t>
            </a:r>
            <a:r>
              <a:rPr lang="en-US" dirty="0"/>
              <a:t> February 2020 / © 2020 IBM Corporation</a:t>
            </a:r>
          </a:p>
        </p:txBody>
      </p:sp>
      <p:sp>
        <p:nvSpPr>
          <p:cNvPr id="4" name="Slide Number Placeholder 3">
            <a:extLst>
              <a:ext uri="{FF2B5EF4-FFF2-40B4-BE49-F238E27FC236}">
                <a16:creationId xmlns:a16="http://schemas.microsoft.com/office/drawing/2014/main" id="{8E51D5E1-8A47-8641-B0AF-8A501B7601DA}"/>
              </a:ext>
            </a:extLst>
          </p:cNvP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BE4E8A42-2CC8-B848-95F2-E00F2C7FD2ED}"/>
              </a:ext>
            </a:extLst>
          </p:cNvPr>
          <p:cNvSpPr>
            <a:spLocks noGrp="1"/>
          </p:cNvSpPr>
          <p:nvPr>
            <p:ph type="body" sz="quarter" idx="12"/>
          </p:nvPr>
        </p:nvSpPr>
        <p:spPr>
          <a:xfrm>
            <a:off x="228600" y="800100"/>
            <a:ext cx="8686800" cy="3886200"/>
          </a:xfrm>
        </p:spPr>
        <p:txBody>
          <a:bodyPr/>
          <a:lstStyle>
            <a:lvl1pPr marL="257175" indent="-257175">
              <a:buFont typeface="Arial" panose="020B0604020202020204" pitchFamily="34" charset="0"/>
              <a:buChar char="•"/>
              <a:defRPr sz="1500"/>
            </a:lvl1pPr>
            <a:lvl2pPr>
              <a:defRPr sz="1350"/>
            </a:lvl2pPr>
            <a:lvl3pPr>
              <a:defRPr sz="1350"/>
            </a:lvl3pPr>
            <a:lvl4pPr>
              <a:defRPr sz="1350"/>
            </a:lvl4pPr>
            <a:lvl5pPr>
              <a:defRPr sz="1350"/>
            </a:lvl5pPr>
            <a:lvl6pPr>
              <a:defRPr>
                <a:solidFill>
                  <a:srgbClr val="7030A0"/>
                </a:solidFill>
              </a:defRPr>
            </a:lvl6pPr>
          </a:lstStyle>
          <a:p>
            <a:pPr lvl="0"/>
            <a:r>
              <a:rPr lang="en-GB" dirty="0"/>
              <a:t>Click to edit Master text styles</a:t>
            </a:r>
          </a:p>
          <a:p>
            <a:pPr lvl="2"/>
            <a:r>
              <a:rPr lang="en-GB" dirty="0"/>
              <a:t>Second level</a:t>
            </a:r>
          </a:p>
          <a:p>
            <a:pPr lvl="3"/>
            <a:r>
              <a:rPr lang="en-GB" dirty="0"/>
              <a:t>Third level</a:t>
            </a:r>
          </a:p>
          <a:p>
            <a:pPr lvl="4"/>
            <a:r>
              <a:rPr lang="en-GB" dirty="0"/>
              <a:t>Fourth level</a:t>
            </a:r>
          </a:p>
          <a:p>
            <a:pPr lvl="5"/>
            <a:r>
              <a:rPr lang="en-GB" dirty="0"/>
              <a:t>Fifth level</a:t>
            </a:r>
            <a:endParaRPr lang="en-US" dirty="0"/>
          </a:p>
        </p:txBody>
      </p:sp>
    </p:spTree>
    <p:extLst>
      <p:ext uri="{BB962C8B-B14F-4D97-AF65-F5344CB8AC3E}">
        <p14:creationId xmlns:p14="http://schemas.microsoft.com/office/powerpoint/2010/main" val="3456766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
        <p:cNvGrpSpPr/>
        <p:nvPr/>
      </p:nvGrpSpPr>
      <p:grpSpPr>
        <a:xfrm>
          <a:off x="0" y="0"/>
          <a:ext cx="0" cy="0"/>
          <a:chOff x="0" y="0"/>
          <a:chExt cx="0" cy="0"/>
        </a:xfrm>
      </p:grpSpPr>
      <p:sp>
        <p:nvSpPr>
          <p:cNvPr id="7" name="Shape 7"/>
          <p:cNvSpPr txBox="1">
            <a:spLocks noGrp="1"/>
          </p:cNvSpPr>
          <p:nvPr>
            <p:ph type="body" idx="1"/>
          </p:nvPr>
        </p:nvSpPr>
        <p:spPr>
          <a:xfrm>
            <a:off x="311701"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9" name="Shape 9"/>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10" name="Shape 10"/>
          <p:cNvSpPr/>
          <p:nvPr/>
        </p:nvSpPr>
        <p:spPr>
          <a:xfrm rot="10800000" flipH="1" flipV="1">
            <a:off x="0" y="4956626"/>
            <a:ext cx="9144000" cy="180169"/>
          </a:xfrm>
          <a:prstGeom prst="rect">
            <a:avLst/>
          </a:prstGeom>
          <a:solidFill>
            <a:srgbClr val="6DCCDE"/>
          </a:solidFill>
          <a:ln>
            <a:noFill/>
          </a:ln>
        </p:spPr>
        <p:txBody>
          <a:bodyPr lIns="91425" tIns="45700" rIns="91425" bIns="45700" anchor="ctr" anchorCtr="0">
            <a:noAutofit/>
          </a:bodyPr>
          <a:lstStyle/>
          <a:p>
            <a:pPr algn="ctr"/>
            <a:r>
              <a:rPr lang="en-US" sz="1050" dirty="0"/>
              <a:t>https://egeria.odpi.org/</a:t>
            </a:r>
          </a:p>
        </p:txBody>
      </p:sp>
      <p:sp>
        <p:nvSpPr>
          <p:cNvPr id="2" name="Title Placeholder 1"/>
          <p:cNvSpPr>
            <a:spLocks noGrp="1"/>
          </p:cNvSpPr>
          <p:nvPr>
            <p:ph type="title"/>
          </p:nvPr>
        </p:nvSpPr>
        <p:spPr>
          <a:xfrm>
            <a:off x="325859" y="215849"/>
            <a:ext cx="8520599" cy="85725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8" name="Shape 8"/>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722838945"/>
      </p:ext>
    </p:extLst>
  </p:cSld>
  <p:clrMap bg1="dk1" tx1="lt1" bg2="dk2" tx2="lt2" accent1="accent1" accent2="accent2" accent3="accent3" accent4="accent4" accent5="accent5" accent6="accent6" hlink="hlink" folHlink="folHlink"/>
  <p:sldLayoutIdLst>
    <p:sldLayoutId id="2147483671" r:id="rId1"/>
    <p:sldLayoutId id="2147483672" r:id="rId2"/>
    <p:sldLayoutId id="2147483675" r:id="rId3"/>
    <p:sldLayoutId id="2147483676" r:id="rId4"/>
    <p:sldLayoutId id="2147483678" r:id="rId5"/>
    <p:sldLayoutId id="2147483679" r:id="rId6"/>
    <p:sldLayoutId id="2147483680" r:id="rId7"/>
    <p:sldLayoutId id="2147483681" r:id="rId8"/>
    <p:sldLayoutId id="2147483684" r:id="rId9"/>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85750" marR="0" lvl="0" indent="-285750" algn="l" rtl="0">
        <a:lnSpc>
          <a:spcPct val="100000"/>
        </a:lnSpc>
        <a:spcBef>
          <a:spcPts val="0"/>
        </a:spcBef>
        <a:spcAft>
          <a:spcPts val="0"/>
        </a:spcAft>
        <a:buClr>
          <a:schemeClr val="accent6">
            <a:lumMod val="50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emf"/><Relationship Id="rId4" Type="http://schemas.openxmlformats.org/officeDocument/2006/relationships/image" Target="../media/image34.emf"/></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hyperlink" Target="http://www.redbooks.ibm.com/Redbooks.nsf/RedpieceAbstracts/sg248274.html?Open"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19.png"/><Relationship Id="rId4" Type="http://schemas.openxmlformats.org/officeDocument/2006/relationships/image" Target="../media/image52.svg"/></Relationships>
</file>

<file path=ppt/slides/_rels/slide63.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5.emf"/><Relationship Id="rId7" Type="http://schemas.openxmlformats.org/officeDocument/2006/relationships/image" Target="../media/image59.emf"/><Relationship Id="rId2" Type="http://schemas.openxmlformats.org/officeDocument/2006/relationships/image" Target="../media/image54.emf"/><Relationship Id="rId1" Type="http://schemas.openxmlformats.org/officeDocument/2006/relationships/slideLayout" Target="../slideLayouts/slideLayout7.xml"/><Relationship Id="rId6" Type="http://schemas.openxmlformats.org/officeDocument/2006/relationships/image" Target="../media/image58.emf"/><Relationship Id="rId5" Type="http://schemas.openxmlformats.org/officeDocument/2006/relationships/image" Target="../media/image57.emf"/><Relationship Id="rId10" Type="http://schemas.openxmlformats.org/officeDocument/2006/relationships/hyperlink" Target="https://odpi.github.io/data-governance/coco-pharmaceuticals/personas/" TargetMode="External"/><Relationship Id="rId4" Type="http://schemas.openxmlformats.org/officeDocument/2006/relationships/image" Target="../media/image56.emf"/><Relationship Id="rId9" Type="http://schemas.openxmlformats.org/officeDocument/2006/relationships/image" Target="../media/image61.emf"/></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odpi/egeria" TargetMode="External"/><Relationship Id="rId2" Type="http://schemas.openxmlformats.org/officeDocument/2006/relationships/hyperlink" Target="https://github.com/odpi/data-governance" TargetMode="External"/><Relationship Id="rId1" Type="http://schemas.openxmlformats.org/officeDocument/2006/relationships/slideLayout" Target="../slideLayouts/slideLayout4.xml"/><Relationship Id="rId6" Type="http://schemas.openxmlformats.org/officeDocument/2006/relationships/hyperlink" Target="https://youtu.be/ryd3KFWT1mc" TargetMode="External"/><Relationship Id="rId5" Type="http://schemas.openxmlformats.org/officeDocument/2006/relationships/hyperlink" Target="https://roaringelephant.org/2018/09/25/episode-107-open-metadata-and-governance-masterclass-with-mandy-chessell-part-1/" TargetMode="External"/><Relationship Id="rId4" Type="http://schemas.openxmlformats.org/officeDocument/2006/relationships/hyperlink" Target="https://odpi.github.io/data-governance/rol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3A30-E3E7-4A44-AB78-75FEA77AF253}"/>
              </a:ext>
            </a:extLst>
          </p:cNvPr>
          <p:cNvSpPr>
            <a:spLocks noGrp="1"/>
          </p:cNvSpPr>
          <p:nvPr>
            <p:ph type="title"/>
          </p:nvPr>
        </p:nvSpPr>
        <p:spPr>
          <a:xfrm>
            <a:off x="328344" y="1560832"/>
            <a:ext cx="8118191" cy="1822448"/>
          </a:xfrm>
        </p:spPr>
        <p:txBody>
          <a:bodyPr>
            <a:normAutofit/>
          </a:bodyPr>
          <a:lstStyle/>
          <a:p>
            <a:r>
              <a:rPr lang="en-GB" b="1" dirty="0"/>
              <a:t>Egeria architecture and philosophy – the deep stuff</a:t>
            </a:r>
            <a:endParaRPr lang="en-GB" dirty="0"/>
          </a:p>
        </p:txBody>
      </p:sp>
      <p:sp>
        <p:nvSpPr>
          <p:cNvPr id="3" name="Slide Number Placeholder 2">
            <a:extLst>
              <a:ext uri="{FF2B5EF4-FFF2-40B4-BE49-F238E27FC236}">
                <a16:creationId xmlns:a16="http://schemas.microsoft.com/office/drawing/2014/main" id="{00861036-A1A8-EB42-B740-1DBEC50D9D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a:t>
            </a:fld>
            <a:endParaRPr lang="en-US" sz="1000"/>
          </a:p>
        </p:txBody>
      </p:sp>
      <p:sp>
        <p:nvSpPr>
          <p:cNvPr id="4" name="TextBox 3">
            <a:extLst>
              <a:ext uri="{FF2B5EF4-FFF2-40B4-BE49-F238E27FC236}">
                <a16:creationId xmlns:a16="http://schemas.microsoft.com/office/drawing/2014/main" id="{354C2169-99CC-5944-B2D7-78D5DB7D13E0}"/>
              </a:ext>
            </a:extLst>
          </p:cNvPr>
          <p:cNvSpPr txBox="1"/>
          <p:nvPr/>
        </p:nvSpPr>
        <p:spPr>
          <a:xfrm>
            <a:off x="445169" y="3582669"/>
            <a:ext cx="4952741" cy="523220"/>
          </a:xfrm>
          <a:prstGeom prst="rect">
            <a:avLst/>
          </a:prstGeom>
          <a:noFill/>
        </p:spPr>
        <p:txBody>
          <a:bodyPr wrap="square" rtlCol="0">
            <a:spAutoFit/>
          </a:bodyPr>
          <a:lstStyle/>
          <a:p>
            <a:r>
              <a:rPr lang="en-US" dirty="0">
                <a:solidFill>
                  <a:schemeClr val="accent5">
                    <a:lumMod val="40000"/>
                    <a:lumOff val="60000"/>
                  </a:schemeClr>
                </a:solidFill>
              </a:rPr>
              <a:t>Mandy Chessell CBE FREng</a:t>
            </a:r>
          </a:p>
          <a:p>
            <a:r>
              <a:rPr lang="en-US" dirty="0">
                <a:solidFill>
                  <a:schemeClr val="accent5">
                    <a:lumMod val="40000"/>
                    <a:lumOff val="60000"/>
                  </a:schemeClr>
                </a:solidFill>
              </a:rPr>
              <a:t>IBM Distinguished Engineer</a:t>
            </a:r>
          </a:p>
        </p:txBody>
      </p:sp>
    </p:spTree>
    <p:extLst>
      <p:ext uri="{BB962C8B-B14F-4D97-AF65-F5344CB8AC3E}">
        <p14:creationId xmlns:p14="http://schemas.microsoft.com/office/powerpoint/2010/main" val="127656140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First server</a:t>
            </a:r>
            <a:endParaRPr lang="en-GB" dirty="0"/>
          </a:p>
        </p:txBody>
      </p:sp>
      <p:sp>
        <p:nvSpPr>
          <p:cNvPr id="3" name="Content Placeholder 2">
            <a:extLst>
              <a:ext uri="{FF2B5EF4-FFF2-40B4-BE49-F238E27FC236}">
                <a16:creationId xmlns:a16="http://schemas.microsoft.com/office/drawing/2014/main" id="{D76AAAD9-A45B-D74F-A65A-FFA26A428715}"/>
              </a:ext>
            </a:extLst>
          </p:cNvPr>
          <p:cNvSpPr>
            <a:spLocks noGrp="1"/>
          </p:cNvSpPr>
          <p:nvPr>
            <p:ph idx="1"/>
          </p:nvPr>
        </p:nvSpPr>
        <p:spPr/>
        <p:txBody>
          <a:bodyPr/>
          <a:lstStyle/>
          <a:p>
            <a:r>
              <a:rPr lang="en-US"/>
              <a:t>The first server to join the cohort issues a registration request and waits for others to join.</a:t>
            </a:r>
            <a:endParaRPr lang="en-US" dirty="0"/>
          </a:p>
        </p:txBody>
      </p:sp>
      <p:pic>
        <p:nvPicPr>
          <p:cNvPr id="9" name="Picture 8"/>
          <p:cNvPicPr>
            <a:picLocks noChangeAspect="1"/>
          </p:cNvPicPr>
          <p:nvPr/>
        </p:nvPicPr>
        <p:blipFill>
          <a:blip r:embed="rId2"/>
          <a:stretch>
            <a:fillRect/>
          </a:stretch>
        </p:blipFill>
        <p:spPr>
          <a:xfrm>
            <a:off x="1770396" y="1751797"/>
            <a:ext cx="3198805" cy="2988438"/>
          </a:xfrm>
          <a:prstGeom prst="rect">
            <a:avLst/>
          </a:prstGeom>
        </p:spPr>
      </p:pic>
      <p:sp>
        <p:nvSpPr>
          <p:cNvPr id="13" name="Slide Number Placeholder 12">
            <a:extLst>
              <a:ext uri="{FF2B5EF4-FFF2-40B4-BE49-F238E27FC236}">
                <a16:creationId xmlns:a16="http://schemas.microsoft.com/office/drawing/2014/main" id="{F9575198-3A67-5141-9601-F70F7C00F90B}"/>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10</a:t>
            </a:fld>
            <a:endParaRPr lang="en-US" sz="1000"/>
          </a:p>
        </p:txBody>
      </p:sp>
    </p:spTree>
    <p:extLst>
      <p:ext uri="{BB962C8B-B14F-4D97-AF65-F5344CB8AC3E}">
        <p14:creationId xmlns:p14="http://schemas.microsoft.com/office/powerpoint/2010/main" val="3882668318"/>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Establishing contact</a:t>
            </a:r>
            <a:endParaRPr lang="en-GB" dirty="0"/>
          </a:p>
        </p:txBody>
      </p:sp>
      <p:sp>
        <p:nvSpPr>
          <p:cNvPr id="3" name="Content Placeholder 2">
            <a:extLst>
              <a:ext uri="{FF2B5EF4-FFF2-40B4-BE49-F238E27FC236}">
                <a16:creationId xmlns:a16="http://schemas.microsoft.com/office/drawing/2014/main" id="{F31938A3-0A26-0B4C-A5CE-F3A2C2F807B6}"/>
              </a:ext>
            </a:extLst>
          </p:cNvPr>
          <p:cNvSpPr>
            <a:spLocks noGrp="1"/>
          </p:cNvSpPr>
          <p:nvPr>
            <p:ph idx="1"/>
          </p:nvPr>
        </p:nvSpPr>
        <p:spPr/>
        <p:txBody>
          <a:bodyPr/>
          <a:lstStyle/>
          <a:p>
            <a:r>
              <a:rPr lang="en-US"/>
              <a:t>When another server joins the cohort they exchange registration information.</a:t>
            </a:r>
            <a:endParaRPr lang="en-US" dirty="0"/>
          </a:p>
        </p:txBody>
      </p:sp>
      <p:pic>
        <p:nvPicPr>
          <p:cNvPr id="9" name="Picture 8"/>
          <p:cNvPicPr>
            <a:picLocks noChangeAspect="1"/>
          </p:cNvPicPr>
          <p:nvPr/>
        </p:nvPicPr>
        <p:blipFill>
          <a:blip r:embed="rId2"/>
          <a:stretch>
            <a:fillRect/>
          </a:stretch>
        </p:blipFill>
        <p:spPr>
          <a:xfrm>
            <a:off x="1768149" y="1746953"/>
            <a:ext cx="5769723" cy="2989937"/>
          </a:xfrm>
          <a:prstGeom prst="rect">
            <a:avLst/>
          </a:prstGeom>
        </p:spPr>
      </p:pic>
      <p:sp>
        <p:nvSpPr>
          <p:cNvPr id="13" name="Slide Number Placeholder 12">
            <a:extLst>
              <a:ext uri="{FF2B5EF4-FFF2-40B4-BE49-F238E27FC236}">
                <a16:creationId xmlns:a16="http://schemas.microsoft.com/office/drawing/2014/main" id="{744FA325-3232-3B4F-BEE3-CD9C9F5FE37E}"/>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11</a:t>
            </a:fld>
            <a:endParaRPr lang="en-US" sz="1000"/>
          </a:p>
        </p:txBody>
      </p:sp>
    </p:spTree>
    <p:extLst>
      <p:ext uri="{BB962C8B-B14F-4D97-AF65-F5344CB8AC3E}">
        <p14:creationId xmlns:p14="http://schemas.microsoft.com/office/powerpoint/2010/main" val="1220339972"/>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Federated queries</a:t>
            </a:r>
            <a:endParaRPr lang="en-GB" dirty="0"/>
          </a:p>
        </p:txBody>
      </p:sp>
      <p:sp>
        <p:nvSpPr>
          <p:cNvPr id="3" name="Content Placeholder 2">
            <a:extLst>
              <a:ext uri="{FF2B5EF4-FFF2-40B4-BE49-F238E27FC236}">
                <a16:creationId xmlns:a16="http://schemas.microsoft.com/office/drawing/2014/main" id="{E8E80389-0CC5-4A45-8D22-C6C3F3DD0679}"/>
              </a:ext>
            </a:extLst>
          </p:cNvPr>
          <p:cNvSpPr>
            <a:spLocks noGrp="1"/>
          </p:cNvSpPr>
          <p:nvPr>
            <p:ph idx="1"/>
          </p:nvPr>
        </p:nvSpPr>
        <p:spPr/>
        <p:txBody>
          <a:bodyPr/>
          <a:lstStyle/>
          <a:p>
            <a:r>
              <a:rPr lang="en-US"/>
              <a:t>Once the registration is complete the cohort members can query each other.</a:t>
            </a:r>
            <a:endParaRPr lang="en-US" dirty="0"/>
          </a:p>
        </p:txBody>
      </p:sp>
      <p:pic>
        <p:nvPicPr>
          <p:cNvPr id="9" name="Picture 8"/>
          <p:cNvPicPr>
            <a:picLocks noChangeAspect="1"/>
          </p:cNvPicPr>
          <p:nvPr/>
        </p:nvPicPr>
        <p:blipFill>
          <a:blip r:embed="rId2"/>
          <a:stretch>
            <a:fillRect/>
          </a:stretch>
        </p:blipFill>
        <p:spPr>
          <a:xfrm>
            <a:off x="1777781" y="1756586"/>
            <a:ext cx="5760091" cy="2989937"/>
          </a:xfrm>
          <a:prstGeom prst="rect">
            <a:avLst/>
          </a:prstGeom>
        </p:spPr>
      </p:pic>
      <p:sp>
        <p:nvSpPr>
          <p:cNvPr id="14" name="Slide Number Placeholder 13">
            <a:extLst>
              <a:ext uri="{FF2B5EF4-FFF2-40B4-BE49-F238E27FC236}">
                <a16:creationId xmlns:a16="http://schemas.microsoft.com/office/drawing/2014/main" id="{5242FB6E-4D28-1D4F-8982-145876FFFC2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12</a:t>
            </a:fld>
            <a:endParaRPr lang="en-US" sz="1000"/>
          </a:p>
        </p:txBody>
      </p:sp>
    </p:spTree>
    <p:extLst>
      <p:ext uri="{BB962C8B-B14F-4D97-AF65-F5344CB8AC3E}">
        <p14:creationId xmlns:p14="http://schemas.microsoft.com/office/powerpoint/2010/main" val="2662451800"/>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Caching metadata for availability and performance</a:t>
            </a:r>
            <a:endParaRPr lang="en-GB" dirty="0"/>
          </a:p>
        </p:txBody>
      </p:sp>
      <p:sp>
        <p:nvSpPr>
          <p:cNvPr id="4" name="Content Placeholder 3">
            <a:extLst>
              <a:ext uri="{FF2B5EF4-FFF2-40B4-BE49-F238E27FC236}">
                <a16:creationId xmlns:a16="http://schemas.microsoft.com/office/drawing/2014/main" id="{6A2E8FF4-BC4D-EB4A-A49A-A831749E9397}"/>
              </a:ext>
            </a:extLst>
          </p:cNvPr>
          <p:cNvSpPr>
            <a:spLocks noGrp="1"/>
          </p:cNvSpPr>
          <p:nvPr>
            <p:ph idx="1"/>
          </p:nvPr>
        </p:nvSpPr>
        <p:spPr/>
        <p:txBody>
          <a:bodyPr/>
          <a:lstStyle/>
          <a:p>
            <a:r>
              <a:rPr lang="en-US"/>
              <a:t>Metadata can also be replicated through the cohort</a:t>
            </a:r>
            <a:endParaRPr lang="en-US" dirty="0"/>
          </a:p>
        </p:txBody>
      </p:sp>
      <p:pic>
        <p:nvPicPr>
          <p:cNvPr id="3" name="Picture 2"/>
          <p:cNvPicPr>
            <a:picLocks noChangeAspect="1"/>
          </p:cNvPicPr>
          <p:nvPr/>
        </p:nvPicPr>
        <p:blipFill>
          <a:blip r:embed="rId2"/>
          <a:stretch>
            <a:fillRect/>
          </a:stretch>
        </p:blipFill>
        <p:spPr>
          <a:xfrm>
            <a:off x="1777781" y="1756585"/>
            <a:ext cx="5760091" cy="2989937"/>
          </a:xfrm>
          <a:prstGeom prst="rect">
            <a:avLst/>
          </a:prstGeom>
        </p:spPr>
      </p:pic>
      <p:sp>
        <p:nvSpPr>
          <p:cNvPr id="13" name="Slide Number Placeholder 12">
            <a:extLst>
              <a:ext uri="{FF2B5EF4-FFF2-40B4-BE49-F238E27FC236}">
                <a16:creationId xmlns:a16="http://schemas.microsoft.com/office/drawing/2014/main" id="{C3DEB62E-79EB-4340-8925-51A1B0B82B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13</a:t>
            </a:fld>
            <a:endParaRPr lang="en-US" sz="1000"/>
          </a:p>
        </p:txBody>
      </p:sp>
    </p:spTree>
    <p:extLst>
      <p:ext uri="{BB962C8B-B14F-4D97-AF65-F5344CB8AC3E}">
        <p14:creationId xmlns:p14="http://schemas.microsoft.com/office/powerpoint/2010/main" val="741339859"/>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8926E-C240-8448-BDE6-150125AE7F68}"/>
              </a:ext>
            </a:extLst>
          </p:cNvPr>
          <p:cNvSpPr>
            <a:spLocks noGrp="1"/>
          </p:cNvSpPr>
          <p:nvPr>
            <p:ph type="title"/>
          </p:nvPr>
        </p:nvSpPr>
        <p:spPr/>
        <p:txBody>
          <a:bodyPr/>
          <a:lstStyle/>
          <a:p>
            <a:r>
              <a:rPr lang="en-US" dirty="0"/>
              <a:t>Through the Repository Services</a:t>
            </a:r>
          </a:p>
        </p:txBody>
      </p:sp>
      <p:sp>
        <p:nvSpPr>
          <p:cNvPr id="3" name="Slide Number Placeholder 2">
            <a:extLst>
              <a:ext uri="{FF2B5EF4-FFF2-40B4-BE49-F238E27FC236}">
                <a16:creationId xmlns:a16="http://schemas.microsoft.com/office/drawing/2014/main" id="{E677C9F1-AB53-574A-9018-5F92FC63B084}"/>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14</a:t>
            </a:fld>
            <a:endParaRPr lang="en-US" sz="1000"/>
          </a:p>
        </p:txBody>
      </p:sp>
      <p:sp>
        <p:nvSpPr>
          <p:cNvPr id="4" name="Rectangle 3">
            <a:extLst>
              <a:ext uri="{FF2B5EF4-FFF2-40B4-BE49-F238E27FC236}">
                <a16:creationId xmlns:a16="http://schemas.microsoft.com/office/drawing/2014/main" id="{2ED8CF13-B9C1-2345-88B2-632684A10304}"/>
              </a:ext>
            </a:extLst>
          </p:cNvPr>
          <p:cNvSpPr/>
          <p:nvPr/>
        </p:nvSpPr>
        <p:spPr>
          <a:xfrm>
            <a:off x="5616341" y="6162"/>
            <a:ext cx="3392905" cy="5247590"/>
          </a:xfrm>
          <a:prstGeom prst="rect">
            <a:avLst/>
          </a:prstGeom>
        </p:spPr>
        <p:txBody>
          <a:bodyPr wrap="square">
            <a:spAutoFit/>
          </a:bodyPr>
          <a:lstStyle/>
          <a:p>
            <a:r>
              <a:rPr lang="en-US" sz="500" dirty="0"/>
              <a:t>{</a:t>
            </a:r>
          </a:p>
          <a:p>
            <a:r>
              <a:rPr lang="en-US" sz="500" dirty="0"/>
              <a:t>    "class": "</a:t>
            </a:r>
            <a:r>
              <a:rPr lang="en-US" sz="500" dirty="0" err="1"/>
              <a:t>EntityDetailResponse</a:t>
            </a:r>
            <a:r>
              <a:rPr lang="en-US" sz="500" dirty="0"/>
              <a:t>",</a:t>
            </a:r>
          </a:p>
          <a:p>
            <a:r>
              <a:rPr lang="en-US" sz="500" dirty="0"/>
              <a:t>    "</a:t>
            </a:r>
            <a:r>
              <a:rPr lang="en-US" sz="500" dirty="0" err="1"/>
              <a:t>relatedHTTPCode</a:t>
            </a:r>
            <a:r>
              <a:rPr lang="en-US" sz="500" dirty="0"/>
              <a:t>": 200,</a:t>
            </a:r>
          </a:p>
          <a:p>
            <a:r>
              <a:rPr lang="en-US" sz="500" dirty="0"/>
              <a:t>    "entity": {</a:t>
            </a:r>
          </a:p>
          <a:p>
            <a:r>
              <a:rPr lang="en-US" sz="500" dirty="0"/>
              <a:t>        "class": "</a:t>
            </a:r>
            <a:r>
              <a:rPr lang="en-US" sz="500" dirty="0" err="1"/>
              <a:t>EntityDetail</a:t>
            </a:r>
            <a:r>
              <a:rPr lang="en-US" sz="500" dirty="0"/>
              <a:t>",</a:t>
            </a:r>
          </a:p>
          <a:p>
            <a:r>
              <a:rPr lang="en-US" sz="500" dirty="0"/>
              <a:t>        "type": {</a:t>
            </a:r>
          </a:p>
          <a:p>
            <a:r>
              <a:rPr lang="en-US" sz="500" dirty="0"/>
              <a:t>            "class": "</a:t>
            </a:r>
            <a:r>
              <a:rPr lang="en-US" sz="500" dirty="0" err="1"/>
              <a:t>InstanceType</a:t>
            </a:r>
            <a:r>
              <a:rPr lang="en-US" sz="500" dirty="0"/>
              <a:t>",</a:t>
            </a:r>
          </a:p>
          <a:p>
            <a:r>
              <a:rPr lang="en-US" sz="500" dirty="0"/>
              <a:t>            "</a:t>
            </a:r>
            <a:r>
              <a:rPr lang="en-US" sz="500" dirty="0" err="1"/>
              <a:t>typeDefCategory</a:t>
            </a:r>
            <a:r>
              <a:rPr lang="en-US" sz="500" dirty="0"/>
              <a:t>": "ENTITY_DEF",</a:t>
            </a:r>
          </a:p>
          <a:p>
            <a:r>
              <a:rPr lang="en-US" sz="500" dirty="0"/>
              <a:t>            "</a:t>
            </a:r>
            <a:r>
              <a:rPr lang="en-US" sz="500" dirty="0" err="1"/>
              <a:t>typeDefGUID</a:t>
            </a:r>
            <a:r>
              <a:rPr lang="en-US" sz="500" dirty="0"/>
              <a:t>": "578a3510-9ad3-45fe-8ada-e4e9572c37c8",</a:t>
            </a:r>
          </a:p>
          <a:p>
            <a:r>
              <a:rPr lang="en-US" sz="500" dirty="0"/>
              <a:t>            "</a:t>
            </a:r>
            <a:r>
              <a:rPr lang="en-US" sz="500" dirty="0" err="1"/>
              <a:t>typeDefName</a:t>
            </a:r>
            <a:r>
              <a:rPr lang="en-US" sz="500" dirty="0"/>
              <a:t>": "</a:t>
            </a:r>
            <a:r>
              <a:rPr lang="en-US" sz="500" dirty="0" err="1"/>
              <a:t>GovernanceOfficer</a:t>
            </a:r>
            <a:r>
              <a:rPr lang="en-US" sz="500" dirty="0"/>
              <a:t>",</a:t>
            </a:r>
          </a:p>
          <a:p>
            <a:r>
              <a:rPr lang="en-US" sz="500" dirty="0"/>
              <a:t>            "</a:t>
            </a:r>
            <a:r>
              <a:rPr lang="en-US" sz="500" dirty="0" err="1"/>
              <a:t>typeDefVersion</a:t>
            </a:r>
            <a:r>
              <a:rPr lang="en-US" sz="500" dirty="0"/>
              <a:t>": 1,</a:t>
            </a:r>
          </a:p>
          <a:p>
            <a:r>
              <a:rPr lang="en-US" sz="500" dirty="0"/>
              <a:t>            "</a:t>
            </a:r>
            <a:r>
              <a:rPr lang="en-US" sz="500" dirty="0" err="1"/>
              <a:t>typeDefDescription</a:t>
            </a:r>
            <a:r>
              <a:rPr lang="en-US" sz="500" dirty="0"/>
              <a:t>": "Person responsible for a governance domain.",</a:t>
            </a:r>
          </a:p>
          <a:p>
            <a:r>
              <a:rPr lang="en-US" sz="500" dirty="0"/>
              <a:t>            "</a:t>
            </a:r>
            <a:r>
              <a:rPr lang="en-US" sz="500" dirty="0" err="1"/>
              <a:t>typeDefSuperTypes</a:t>
            </a:r>
            <a:r>
              <a:rPr lang="en-US" sz="500" dirty="0"/>
              <a:t>": [</a:t>
            </a:r>
          </a:p>
          <a:p>
            <a:r>
              <a:rPr lang="en-US" sz="500" dirty="0"/>
              <a:t>                {</a:t>
            </a:r>
          </a:p>
          <a:p>
            <a:r>
              <a:rPr lang="en-US" sz="500" dirty="0"/>
              <a:t>                    "</a:t>
            </a:r>
            <a:r>
              <a:rPr lang="en-US" sz="500" dirty="0" err="1"/>
              <a:t>guid</a:t>
            </a:r>
            <a:r>
              <a:rPr lang="en-US" sz="500" dirty="0"/>
              <a:t>": "a32316b8-dc8c-48c5-b12b-71c1b2a080bf",</a:t>
            </a:r>
          </a:p>
          <a:p>
            <a:r>
              <a:rPr lang="en-US" sz="500" dirty="0"/>
              <a:t>                    "name": "Referenceable"</a:t>
            </a:r>
          </a:p>
          <a:p>
            <a:r>
              <a:rPr lang="en-US" sz="500" dirty="0"/>
              <a:t>                }</a:t>
            </a:r>
          </a:p>
          <a:p>
            <a:r>
              <a:rPr lang="en-US" sz="500" dirty="0"/>
              <a:t>            ],</a:t>
            </a:r>
          </a:p>
          <a:p>
            <a:r>
              <a:rPr lang="en-US" sz="500" dirty="0"/>
              <a:t>            "</a:t>
            </a:r>
            <a:r>
              <a:rPr lang="en-US" sz="500" dirty="0" err="1"/>
              <a:t>validInstanceProperties</a:t>
            </a:r>
            <a:r>
              <a:rPr lang="en-US" sz="500" dirty="0"/>
              <a:t>": [</a:t>
            </a:r>
          </a:p>
          <a:p>
            <a:r>
              <a:rPr lang="en-US" sz="500" dirty="0"/>
              <a:t>                "</a:t>
            </a:r>
            <a:r>
              <a:rPr lang="en-US" sz="500" dirty="0" err="1"/>
              <a:t>qualifiedName</a:t>
            </a:r>
            <a:r>
              <a:rPr lang="en-US" sz="500" dirty="0"/>
              <a:t>",</a:t>
            </a:r>
          </a:p>
          <a:p>
            <a:r>
              <a:rPr lang="en-US" sz="500" dirty="0"/>
              <a:t>                "</a:t>
            </a:r>
            <a:r>
              <a:rPr lang="en-US" sz="500" dirty="0" err="1"/>
              <a:t>additionalProperties</a:t>
            </a:r>
            <a:r>
              <a:rPr lang="en-US" sz="500" dirty="0"/>
              <a:t>",</a:t>
            </a:r>
          </a:p>
          <a:p>
            <a:r>
              <a:rPr lang="en-US" sz="500" dirty="0"/>
              <a:t>                "title",</a:t>
            </a:r>
          </a:p>
          <a:p>
            <a:r>
              <a:rPr lang="en-US" sz="500" dirty="0"/>
              <a:t>                "scope",</a:t>
            </a:r>
          </a:p>
          <a:p>
            <a:r>
              <a:rPr lang="en-US" sz="500" dirty="0"/>
              <a:t>                "domain"</a:t>
            </a:r>
          </a:p>
          <a:p>
            <a:r>
              <a:rPr lang="en-US" sz="500" dirty="0"/>
              <a:t>            ]</a:t>
            </a:r>
          </a:p>
          <a:p>
            <a:r>
              <a:rPr lang="en-US" sz="500" dirty="0"/>
              <a:t>        },</a:t>
            </a:r>
          </a:p>
          <a:p>
            <a:r>
              <a:rPr lang="en-US" sz="500" dirty="0"/>
              <a:t>        "</a:t>
            </a:r>
            <a:r>
              <a:rPr lang="en-US" sz="500" dirty="0" err="1"/>
              <a:t>createdBy</a:t>
            </a:r>
            <a:r>
              <a:rPr lang="en-US" sz="500" dirty="0"/>
              <a:t>": "</a:t>
            </a:r>
            <a:r>
              <a:rPr lang="en-US" sz="500" dirty="0" err="1"/>
              <a:t>julesk</a:t>
            </a:r>
            <a:r>
              <a:rPr lang="en-US" sz="500" dirty="0"/>
              <a:t>",</a:t>
            </a:r>
          </a:p>
          <a:p>
            <a:r>
              <a:rPr lang="en-US" sz="500" dirty="0"/>
              <a:t>        "</a:t>
            </a:r>
            <a:r>
              <a:rPr lang="en-US" sz="500" dirty="0" err="1"/>
              <a:t>createTime</a:t>
            </a:r>
            <a:r>
              <a:rPr lang="en-US" sz="500" dirty="0"/>
              <a:t>": "2018-09-11T13:01:20.139+0000",</a:t>
            </a:r>
          </a:p>
          <a:p>
            <a:r>
              <a:rPr lang="en-US" sz="500" dirty="0"/>
              <a:t>        "version": 1,</a:t>
            </a:r>
          </a:p>
          <a:p>
            <a:r>
              <a:rPr lang="en-US" sz="500" dirty="0"/>
              <a:t>        "</a:t>
            </a:r>
            <a:r>
              <a:rPr lang="en-US" sz="500" dirty="0" err="1"/>
              <a:t>instanceProvenanceType</a:t>
            </a:r>
            <a:r>
              <a:rPr lang="en-US" sz="500" dirty="0"/>
              <a:t>": "LOCAL_COHORT",</a:t>
            </a:r>
          </a:p>
          <a:p>
            <a:r>
              <a:rPr lang="en-US" sz="500" dirty="0"/>
              <a:t>        "</a:t>
            </a:r>
            <a:r>
              <a:rPr lang="en-US" sz="500" dirty="0" err="1"/>
              <a:t>metadataCollectionId</a:t>
            </a:r>
            <a:r>
              <a:rPr lang="en-US" sz="500" dirty="0"/>
              <a:t>": "87b06ffe-9db2-4ef5-ba6e-8127480cf30d",</a:t>
            </a:r>
          </a:p>
          <a:p>
            <a:r>
              <a:rPr lang="en-US" sz="500" dirty="0"/>
              <a:t>        "</a:t>
            </a:r>
            <a:r>
              <a:rPr lang="en-US" sz="500" dirty="0" err="1"/>
              <a:t>guid</a:t>
            </a:r>
            <a:r>
              <a:rPr lang="en-US" sz="500" dirty="0"/>
              <a:t>": "fd7d41e7-70f5-42ec-86d3-88683e599494",</a:t>
            </a:r>
          </a:p>
          <a:p>
            <a:r>
              <a:rPr lang="en-US" sz="500" dirty="0"/>
              <a:t>        "</a:t>
            </a:r>
            <a:r>
              <a:rPr lang="en-US" sz="500" dirty="0" err="1"/>
              <a:t>instanceURL</a:t>
            </a:r>
            <a:r>
              <a:rPr lang="en-US" sz="500" dirty="0"/>
              <a:t>": "http://localhost:8080/instances/entity/fd7d41e7-70f5-42ec-86d388683e599494",</a:t>
            </a:r>
          </a:p>
          <a:p>
            <a:r>
              <a:rPr lang="en-US" sz="500" dirty="0"/>
              <a:t>        "properties": {</a:t>
            </a:r>
          </a:p>
          <a:p>
            <a:r>
              <a:rPr lang="en-US" sz="500" dirty="0"/>
              <a:t>            "class": "</a:t>
            </a:r>
            <a:r>
              <a:rPr lang="en-US" sz="500" dirty="0" err="1"/>
              <a:t>InstanceProperties</a:t>
            </a:r>
            <a:r>
              <a:rPr lang="en-US" sz="500" dirty="0"/>
              <a:t>",</a:t>
            </a:r>
          </a:p>
          <a:p>
            <a:r>
              <a:rPr lang="en-US" sz="500" dirty="0"/>
              <a:t>            "</a:t>
            </a:r>
            <a:r>
              <a:rPr lang="en-US" sz="500" dirty="0" err="1"/>
              <a:t>instanceProperties</a:t>
            </a:r>
            <a:r>
              <a:rPr lang="en-US" sz="500" dirty="0"/>
              <a:t>": {</a:t>
            </a:r>
          </a:p>
          <a:p>
            <a:r>
              <a:rPr lang="en-US" sz="500" dirty="0"/>
              <a:t>                "title": {</a:t>
            </a:r>
          </a:p>
          <a:p>
            <a:r>
              <a:rPr lang="en-US" sz="500" dirty="0"/>
              <a:t>                    "class": "</a:t>
            </a:r>
            <a:r>
              <a:rPr lang="en-US" sz="500" dirty="0" err="1"/>
              <a:t>PrimitivePropertyValue</a:t>
            </a:r>
            <a:r>
              <a:rPr lang="en-US" sz="500" dirty="0"/>
              <a:t>",</a:t>
            </a:r>
          </a:p>
          <a:p>
            <a:r>
              <a:rPr lang="en-US" sz="500" dirty="0"/>
              <a:t>                    "</a:t>
            </a:r>
            <a:r>
              <a:rPr lang="en-US" sz="500" dirty="0" err="1"/>
              <a:t>instancePropertyCategory</a:t>
            </a:r>
            <a:r>
              <a:rPr lang="en-US" sz="500" dirty="0"/>
              <a:t>": "PRIMITIVE",</a:t>
            </a:r>
          </a:p>
          <a:p>
            <a:r>
              <a:rPr lang="en-US" sz="500" dirty="0"/>
              <a:t>                    "</a:t>
            </a:r>
            <a:r>
              <a:rPr lang="en-US" sz="500" dirty="0" err="1"/>
              <a:t>primitiveDefCategory</a:t>
            </a:r>
            <a:r>
              <a:rPr lang="en-US" sz="500" dirty="0"/>
              <a:t>": "OM_PRIMITIVE_TYPE_STRING",</a:t>
            </a:r>
          </a:p>
          <a:p>
            <a:r>
              <a:rPr lang="en-US" sz="500" dirty="0"/>
              <a:t>                    "</a:t>
            </a:r>
            <a:r>
              <a:rPr lang="en-US" sz="500" dirty="0" err="1"/>
              <a:t>primitiveValue</a:t>
            </a:r>
            <a:r>
              <a:rPr lang="en-US" sz="500" dirty="0"/>
              <a:t>": "Chief Data Officer (CDO)"</a:t>
            </a:r>
          </a:p>
          <a:p>
            <a:r>
              <a:rPr lang="en-US" sz="500" dirty="0"/>
              <a:t>                },</a:t>
            </a:r>
          </a:p>
          <a:p>
            <a:r>
              <a:rPr lang="en-US" sz="500" dirty="0"/>
              <a:t>                "</a:t>
            </a:r>
            <a:r>
              <a:rPr lang="en-US" sz="500" dirty="0" err="1"/>
              <a:t>qualifiedName</a:t>
            </a:r>
            <a:r>
              <a:rPr lang="en-US" sz="500" dirty="0"/>
              <a:t>": {</a:t>
            </a:r>
          </a:p>
          <a:p>
            <a:r>
              <a:rPr lang="en-US" sz="500" dirty="0"/>
              <a:t>                    "class": "</a:t>
            </a:r>
            <a:r>
              <a:rPr lang="en-US" sz="500" dirty="0" err="1"/>
              <a:t>PrimitivePropertyValue</a:t>
            </a:r>
            <a:r>
              <a:rPr lang="en-US" sz="500" dirty="0"/>
              <a:t>",</a:t>
            </a:r>
          </a:p>
          <a:p>
            <a:r>
              <a:rPr lang="en-US" sz="500" dirty="0"/>
              <a:t>                    "</a:t>
            </a:r>
            <a:r>
              <a:rPr lang="en-US" sz="500" dirty="0" err="1"/>
              <a:t>instancePropertyCategory</a:t>
            </a:r>
            <a:r>
              <a:rPr lang="en-US" sz="500" dirty="0"/>
              <a:t>": "PRIMITIVE",</a:t>
            </a:r>
          </a:p>
          <a:p>
            <a:r>
              <a:rPr lang="en-US" sz="500" dirty="0"/>
              <a:t>                    "</a:t>
            </a:r>
            <a:r>
              <a:rPr lang="en-US" sz="500" dirty="0" err="1"/>
              <a:t>primitiveDefCategory</a:t>
            </a:r>
            <a:r>
              <a:rPr lang="en-US" sz="500" dirty="0"/>
              <a:t>": "OM_PRIMITIVE_TYPE_STRING",</a:t>
            </a:r>
          </a:p>
          <a:p>
            <a:r>
              <a:rPr lang="en-US" sz="500" dirty="0"/>
              <a:t>                    "</a:t>
            </a:r>
            <a:r>
              <a:rPr lang="en-US" sz="500" dirty="0" err="1"/>
              <a:t>primitiveValue</a:t>
            </a:r>
            <a:r>
              <a:rPr lang="en-US" sz="500" dirty="0"/>
              <a:t>": "EXEC-CDO"</a:t>
            </a:r>
          </a:p>
          <a:p>
            <a:r>
              <a:rPr lang="en-US" sz="500" dirty="0"/>
              <a:t>                },</a:t>
            </a:r>
          </a:p>
          <a:p>
            <a:r>
              <a:rPr lang="en-US" sz="500" dirty="0"/>
              <a:t>                "domain": {</a:t>
            </a:r>
          </a:p>
          <a:p>
            <a:r>
              <a:rPr lang="en-US" sz="500" dirty="0"/>
              <a:t>                    "class": "</a:t>
            </a:r>
            <a:r>
              <a:rPr lang="en-US" sz="500" dirty="0" err="1"/>
              <a:t>EnumPropertyValue</a:t>
            </a:r>
            <a:r>
              <a:rPr lang="en-US" sz="500" dirty="0"/>
              <a:t>",</a:t>
            </a:r>
          </a:p>
          <a:p>
            <a:r>
              <a:rPr lang="en-US" sz="500" dirty="0"/>
              <a:t>                    "</a:t>
            </a:r>
            <a:r>
              <a:rPr lang="en-US" sz="500" dirty="0" err="1"/>
              <a:t>instancePropertyCategory</a:t>
            </a:r>
            <a:r>
              <a:rPr lang="en-US" sz="500" dirty="0"/>
              <a:t>": "ENUM",</a:t>
            </a:r>
          </a:p>
          <a:p>
            <a:r>
              <a:rPr lang="en-US" sz="500" dirty="0"/>
              <a:t>                    "ordinal": 1,</a:t>
            </a:r>
          </a:p>
          <a:p>
            <a:r>
              <a:rPr lang="en-US" sz="500" dirty="0"/>
              <a:t>                    "</a:t>
            </a:r>
            <a:r>
              <a:rPr lang="en-US" sz="500" dirty="0" err="1"/>
              <a:t>symbolicName</a:t>
            </a:r>
            <a:r>
              <a:rPr lang="en-US" sz="500" dirty="0"/>
              <a:t>": "Data",</a:t>
            </a:r>
          </a:p>
          <a:p>
            <a:r>
              <a:rPr lang="en-US" sz="500" dirty="0"/>
              <a:t>                    "description": "The data (information) governance domain."</a:t>
            </a:r>
          </a:p>
          <a:p>
            <a:r>
              <a:rPr lang="en-US" sz="500" dirty="0"/>
              <a:t>                }</a:t>
            </a:r>
          </a:p>
          <a:p>
            <a:r>
              <a:rPr lang="en-US" sz="500" dirty="0"/>
              <a:t>            },</a:t>
            </a:r>
          </a:p>
          <a:p>
            <a:r>
              <a:rPr lang="en-US" sz="500" dirty="0"/>
              <a:t>            "</a:t>
            </a:r>
            <a:r>
              <a:rPr lang="en-US" sz="500" dirty="0" err="1"/>
              <a:t>propertyNames</a:t>
            </a:r>
            <a:r>
              <a:rPr lang="en-US" sz="500" dirty="0"/>
              <a:t>": [</a:t>
            </a:r>
          </a:p>
          <a:p>
            <a:r>
              <a:rPr lang="en-US" sz="500" dirty="0"/>
              <a:t>                "</a:t>
            </a:r>
            <a:r>
              <a:rPr lang="en-US" sz="500" dirty="0" err="1"/>
              <a:t>qualifiedName</a:t>
            </a:r>
            <a:r>
              <a:rPr lang="en-US" sz="500" dirty="0"/>
              <a:t>",</a:t>
            </a:r>
          </a:p>
          <a:p>
            <a:r>
              <a:rPr lang="en-US" sz="500" dirty="0"/>
              <a:t>                "domain",</a:t>
            </a:r>
          </a:p>
          <a:p>
            <a:r>
              <a:rPr lang="en-US" sz="500" dirty="0"/>
              <a:t>                "title"</a:t>
            </a:r>
          </a:p>
          <a:p>
            <a:r>
              <a:rPr lang="en-US" sz="500" dirty="0"/>
              <a:t>            ],</a:t>
            </a:r>
          </a:p>
          <a:p>
            <a:r>
              <a:rPr lang="en-US" sz="500" dirty="0"/>
              <a:t>            "</a:t>
            </a:r>
            <a:r>
              <a:rPr lang="en-US" sz="500" dirty="0" err="1"/>
              <a:t>propertyCount</a:t>
            </a:r>
            <a:r>
              <a:rPr lang="en-US" sz="500" dirty="0"/>
              <a:t>": 3</a:t>
            </a:r>
          </a:p>
          <a:p>
            <a:r>
              <a:rPr lang="en-US" sz="500" dirty="0"/>
              <a:t>        },</a:t>
            </a:r>
          </a:p>
          <a:p>
            <a:r>
              <a:rPr lang="en-US" sz="500" dirty="0"/>
              <a:t>        "status": "ACTIVE"</a:t>
            </a:r>
          </a:p>
          <a:p>
            <a:r>
              <a:rPr lang="en-US" sz="500" dirty="0"/>
              <a:t>    }</a:t>
            </a:r>
          </a:p>
          <a:p>
            <a:r>
              <a:rPr lang="en-US" sz="500" dirty="0"/>
              <a:t>}</a:t>
            </a:r>
          </a:p>
        </p:txBody>
      </p:sp>
      <p:sp>
        <p:nvSpPr>
          <p:cNvPr id="5" name="Rectangle 4">
            <a:extLst>
              <a:ext uri="{FF2B5EF4-FFF2-40B4-BE49-F238E27FC236}">
                <a16:creationId xmlns:a16="http://schemas.microsoft.com/office/drawing/2014/main" id="{9DCB432E-EE7D-A447-A9B4-4FA4EA073D2D}"/>
              </a:ext>
            </a:extLst>
          </p:cNvPr>
          <p:cNvSpPr/>
          <p:nvPr/>
        </p:nvSpPr>
        <p:spPr>
          <a:xfrm>
            <a:off x="359200" y="1136764"/>
            <a:ext cx="3943293" cy="738664"/>
          </a:xfrm>
          <a:prstGeom prst="rect">
            <a:avLst/>
          </a:prstGeom>
        </p:spPr>
        <p:txBody>
          <a:bodyPr wrap="square">
            <a:spAutoFit/>
          </a:bodyPr>
          <a:lstStyle/>
          <a:p>
            <a:r>
              <a:rPr lang="en-GB" dirty="0">
                <a:solidFill>
                  <a:srgbClr val="505050"/>
                </a:solidFill>
                <a:latin typeface="OpenSans"/>
              </a:rPr>
              <a:t>http://localhost:8080/open-metadata/repository-services/users/</a:t>
            </a:r>
            <a:r>
              <a:rPr lang="en-GB" dirty="0" err="1">
                <a:solidFill>
                  <a:srgbClr val="505050"/>
                </a:solidFill>
                <a:latin typeface="OpenSans"/>
              </a:rPr>
              <a:t>julesk</a:t>
            </a:r>
            <a:r>
              <a:rPr lang="en-GB" dirty="0">
                <a:solidFill>
                  <a:srgbClr val="505050"/>
                </a:solidFill>
                <a:latin typeface="OpenSans"/>
              </a:rPr>
              <a:t>/instances/entity/fd7d41e7-70f5-42ec-86d3-88683e599494</a:t>
            </a:r>
            <a:endParaRPr lang="en-US" dirty="0"/>
          </a:p>
        </p:txBody>
      </p:sp>
      <p:sp>
        <p:nvSpPr>
          <p:cNvPr id="7" name="Left Brace 6">
            <a:extLst>
              <a:ext uri="{FF2B5EF4-FFF2-40B4-BE49-F238E27FC236}">
                <a16:creationId xmlns:a16="http://schemas.microsoft.com/office/drawing/2014/main" id="{3B435FEC-7D80-BE43-AD95-B4856282112C}"/>
              </a:ext>
            </a:extLst>
          </p:cNvPr>
          <p:cNvSpPr/>
          <p:nvPr/>
        </p:nvSpPr>
        <p:spPr>
          <a:xfrm>
            <a:off x="5534525" y="433136"/>
            <a:ext cx="211754" cy="158652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572C434E-B78E-A940-A6F2-C7B77FA59D2C}"/>
              </a:ext>
            </a:extLst>
          </p:cNvPr>
          <p:cNvSpPr txBox="1"/>
          <p:nvPr/>
        </p:nvSpPr>
        <p:spPr>
          <a:xfrm>
            <a:off x="4933685" y="1063707"/>
            <a:ext cx="582211" cy="307777"/>
          </a:xfrm>
          <a:prstGeom prst="rect">
            <a:avLst/>
          </a:prstGeom>
          <a:noFill/>
        </p:spPr>
        <p:txBody>
          <a:bodyPr wrap="none" rtlCol="0">
            <a:spAutoFit/>
          </a:bodyPr>
          <a:lstStyle/>
          <a:p>
            <a:r>
              <a:rPr lang="en-US" dirty="0"/>
              <a:t>Type</a:t>
            </a:r>
          </a:p>
        </p:txBody>
      </p:sp>
      <p:sp>
        <p:nvSpPr>
          <p:cNvPr id="9" name="Left Brace 8">
            <a:extLst>
              <a:ext uri="{FF2B5EF4-FFF2-40B4-BE49-F238E27FC236}">
                <a16:creationId xmlns:a16="http://schemas.microsoft.com/office/drawing/2014/main" id="{5D9A9828-33F5-4A48-8BC6-F766F8B63790}"/>
              </a:ext>
            </a:extLst>
          </p:cNvPr>
          <p:cNvSpPr/>
          <p:nvPr/>
        </p:nvSpPr>
        <p:spPr>
          <a:xfrm>
            <a:off x="5524297" y="2040556"/>
            <a:ext cx="221983" cy="510139"/>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549DCF8C-9745-7D4F-9AF3-D83E524E8A73}"/>
              </a:ext>
            </a:extLst>
          </p:cNvPr>
          <p:cNvSpPr/>
          <p:nvPr/>
        </p:nvSpPr>
        <p:spPr>
          <a:xfrm>
            <a:off x="5524296" y="2578748"/>
            <a:ext cx="221983" cy="220500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638D9DD-C741-CE4D-93A9-990405AC7BE7}"/>
              </a:ext>
            </a:extLst>
          </p:cNvPr>
          <p:cNvSpPr txBox="1"/>
          <p:nvPr/>
        </p:nvSpPr>
        <p:spPr>
          <a:xfrm>
            <a:off x="4775495" y="2121666"/>
            <a:ext cx="761747" cy="307777"/>
          </a:xfrm>
          <a:prstGeom prst="rect">
            <a:avLst/>
          </a:prstGeom>
          <a:noFill/>
        </p:spPr>
        <p:txBody>
          <a:bodyPr wrap="none" rtlCol="0">
            <a:spAutoFit/>
          </a:bodyPr>
          <a:lstStyle/>
          <a:p>
            <a:r>
              <a:rPr lang="en-US" dirty="0"/>
              <a:t>Control</a:t>
            </a:r>
          </a:p>
        </p:txBody>
      </p:sp>
      <p:sp>
        <p:nvSpPr>
          <p:cNvPr id="12" name="TextBox 11">
            <a:extLst>
              <a:ext uri="{FF2B5EF4-FFF2-40B4-BE49-F238E27FC236}">
                <a16:creationId xmlns:a16="http://schemas.microsoft.com/office/drawing/2014/main" id="{926E1E7F-FEEF-3B41-B307-479BDB0A6AEE}"/>
              </a:ext>
            </a:extLst>
          </p:cNvPr>
          <p:cNvSpPr txBox="1"/>
          <p:nvPr/>
        </p:nvSpPr>
        <p:spPr>
          <a:xfrm>
            <a:off x="4553801" y="3493265"/>
            <a:ext cx="1000595" cy="307777"/>
          </a:xfrm>
          <a:prstGeom prst="rect">
            <a:avLst/>
          </a:prstGeom>
          <a:noFill/>
        </p:spPr>
        <p:txBody>
          <a:bodyPr wrap="none" rtlCol="0">
            <a:spAutoFit/>
          </a:bodyPr>
          <a:lstStyle/>
          <a:p>
            <a:r>
              <a:rPr lang="en-US" dirty="0"/>
              <a:t>Properties</a:t>
            </a:r>
          </a:p>
        </p:txBody>
      </p:sp>
    </p:spTree>
    <p:extLst>
      <p:ext uri="{BB962C8B-B14F-4D97-AF65-F5344CB8AC3E}">
        <p14:creationId xmlns:p14="http://schemas.microsoft.com/office/powerpoint/2010/main" val="1047517157"/>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30B3-86D9-BC45-91D8-6709EF85EF46}"/>
              </a:ext>
            </a:extLst>
          </p:cNvPr>
          <p:cNvSpPr>
            <a:spLocks noGrp="1"/>
          </p:cNvSpPr>
          <p:nvPr>
            <p:ph type="title"/>
          </p:nvPr>
        </p:nvSpPr>
        <p:spPr/>
        <p:txBody>
          <a:bodyPr/>
          <a:lstStyle/>
          <a:p>
            <a:r>
              <a:rPr lang="en-US" dirty="0"/>
              <a:t>Event design</a:t>
            </a:r>
          </a:p>
        </p:txBody>
      </p:sp>
      <p:sp>
        <p:nvSpPr>
          <p:cNvPr id="3" name="Slide Number Placeholder 2">
            <a:extLst>
              <a:ext uri="{FF2B5EF4-FFF2-40B4-BE49-F238E27FC236}">
                <a16:creationId xmlns:a16="http://schemas.microsoft.com/office/drawing/2014/main" id="{3F691D5B-8031-3049-9A43-B0005BE39335}"/>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15</a:t>
            </a:fld>
            <a:endParaRPr lang="en-US" sz="1000"/>
          </a:p>
        </p:txBody>
      </p:sp>
      <p:pic>
        <p:nvPicPr>
          <p:cNvPr id="5" name="Picture 4" descr="A screenshot of a cell phone&#10;&#10;Description automatically generated">
            <a:extLst>
              <a:ext uri="{FF2B5EF4-FFF2-40B4-BE49-F238E27FC236}">
                <a16:creationId xmlns:a16="http://schemas.microsoft.com/office/drawing/2014/main" id="{01A6BEAA-9B2C-E046-8E17-1FB51948DD0C}"/>
              </a:ext>
            </a:extLst>
          </p:cNvPr>
          <p:cNvPicPr>
            <a:picLocks noChangeAspect="1"/>
          </p:cNvPicPr>
          <p:nvPr/>
        </p:nvPicPr>
        <p:blipFill>
          <a:blip r:embed="rId2"/>
          <a:stretch>
            <a:fillRect/>
          </a:stretch>
        </p:blipFill>
        <p:spPr>
          <a:xfrm>
            <a:off x="4023695" y="571463"/>
            <a:ext cx="4533087" cy="3678163"/>
          </a:xfrm>
          <a:prstGeom prst="rect">
            <a:avLst/>
          </a:prstGeom>
        </p:spPr>
      </p:pic>
    </p:spTree>
    <p:extLst>
      <p:ext uri="{BB962C8B-B14F-4D97-AF65-F5344CB8AC3E}">
        <p14:creationId xmlns:p14="http://schemas.microsoft.com/office/powerpoint/2010/main" val="1135067499"/>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A6DCA-0EDB-3545-9A99-5C0EC25FB1A2}"/>
              </a:ext>
            </a:extLst>
          </p:cNvPr>
          <p:cNvSpPr>
            <a:spLocks noGrp="1"/>
          </p:cNvSpPr>
          <p:nvPr>
            <p:ph type="title"/>
          </p:nvPr>
        </p:nvSpPr>
        <p:spPr/>
        <p:txBody>
          <a:bodyPr/>
          <a:lstStyle/>
          <a:p>
            <a:r>
              <a:rPr lang="en-US" dirty="0"/>
              <a:t>OMAS Anatomy</a:t>
            </a:r>
          </a:p>
        </p:txBody>
      </p:sp>
      <p:sp>
        <p:nvSpPr>
          <p:cNvPr id="3" name="Slide Number Placeholder 2">
            <a:extLst>
              <a:ext uri="{FF2B5EF4-FFF2-40B4-BE49-F238E27FC236}">
                <a16:creationId xmlns:a16="http://schemas.microsoft.com/office/drawing/2014/main" id="{4713B5E5-E3FB-4344-91A4-3F9EFD9629D2}"/>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16</a:t>
            </a:fld>
            <a:endParaRPr lang="en-US" sz="1000"/>
          </a:p>
        </p:txBody>
      </p:sp>
      <p:pic>
        <p:nvPicPr>
          <p:cNvPr id="5" name="Picture 4" descr="A screenshot of a cell phone&#10;&#10;Description automatically generated">
            <a:extLst>
              <a:ext uri="{FF2B5EF4-FFF2-40B4-BE49-F238E27FC236}">
                <a16:creationId xmlns:a16="http://schemas.microsoft.com/office/drawing/2014/main" id="{18ADD35B-E5A8-AA4D-B1E4-F8D94CAEB3F9}"/>
              </a:ext>
            </a:extLst>
          </p:cNvPr>
          <p:cNvPicPr>
            <a:picLocks noChangeAspect="1"/>
          </p:cNvPicPr>
          <p:nvPr/>
        </p:nvPicPr>
        <p:blipFill>
          <a:blip r:embed="rId2"/>
          <a:stretch>
            <a:fillRect/>
          </a:stretch>
        </p:blipFill>
        <p:spPr>
          <a:xfrm>
            <a:off x="3576135" y="1357084"/>
            <a:ext cx="4812215" cy="3135087"/>
          </a:xfrm>
          <a:prstGeom prst="rect">
            <a:avLst/>
          </a:prstGeom>
        </p:spPr>
      </p:pic>
    </p:spTree>
    <p:extLst>
      <p:ext uri="{BB962C8B-B14F-4D97-AF65-F5344CB8AC3E}">
        <p14:creationId xmlns:p14="http://schemas.microsoft.com/office/powerpoint/2010/main" val="3581427667"/>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BB32F5-F63E-F345-852F-A0F66A5C029B}"/>
              </a:ext>
            </a:extLst>
          </p:cNvPr>
          <p:cNvSpPr>
            <a:spLocks noGrp="1"/>
          </p:cNvSpPr>
          <p:nvPr>
            <p:ph type="title"/>
          </p:nvPr>
        </p:nvSpPr>
        <p:spPr/>
        <p:txBody>
          <a:bodyPr/>
          <a:lstStyle/>
          <a:p>
            <a:r>
              <a:rPr lang="en-US" dirty="0"/>
              <a:t>Automatable</a:t>
            </a:r>
          </a:p>
        </p:txBody>
      </p:sp>
      <p:sp>
        <p:nvSpPr>
          <p:cNvPr id="4" name="Slide Number Placeholder 3">
            <a:extLst>
              <a:ext uri="{FF2B5EF4-FFF2-40B4-BE49-F238E27FC236}">
                <a16:creationId xmlns:a16="http://schemas.microsoft.com/office/drawing/2014/main" id="{53D1CD5D-44CB-6247-ADDE-1F67BA958736}"/>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17</a:t>
            </a:fld>
            <a:endParaRPr lang="en-US" sz="1000"/>
          </a:p>
        </p:txBody>
      </p:sp>
      <p:sp>
        <p:nvSpPr>
          <p:cNvPr id="2" name="Rectangle 1">
            <a:extLst>
              <a:ext uri="{FF2B5EF4-FFF2-40B4-BE49-F238E27FC236}">
                <a16:creationId xmlns:a16="http://schemas.microsoft.com/office/drawing/2014/main" id="{0FBDAD73-9CF2-FF4A-8EB1-F925BB82FC80}"/>
              </a:ext>
            </a:extLst>
          </p:cNvPr>
          <p:cNvSpPr/>
          <p:nvPr/>
        </p:nvSpPr>
        <p:spPr>
          <a:xfrm>
            <a:off x="650980" y="3159639"/>
            <a:ext cx="4572000" cy="415498"/>
          </a:xfrm>
          <a:prstGeom prst="rect">
            <a:avLst/>
          </a:prstGeom>
        </p:spPr>
        <p:txBody>
          <a:bodyPr>
            <a:spAutoFit/>
          </a:bodyPr>
          <a:lstStyle/>
          <a:p>
            <a:pPr lvl="1"/>
            <a:r>
              <a:rPr lang="en-US" sz="1050" dirty="0">
                <a:solidFill>
                  <a:schemeClr val="accent5">
                    <a:lumMod val="20000"/>
                    <a:lumOff val="80000"/>
                  </a:schemeClr>
                </a:solidFill>
              </a:rPr>
              <a:t>First-Failure Data Capture</a:t>
            </a:r>
          </a:p>
          <a:p>
            <a:pPr lvl="1"/>
            <a:r>
              <a:rPr lang="en-US" sz="1050" dirty="0">
                <a:solidFill>
                  <a:schemeClr val="accent5">
                    <a:lumMod val="20000"/>
                    <a:lumOff val="80000"/>
                  </a:schemeClr>
                </a:solidFill>
              </a:rPr>
              <a:t>Configuration-defined</a:t>
            </a:r>
          </a:p>
        </p:txBody>
      </p:sp>
    </p:spTree>
    <p:extLst>
      <p:ext uri="{BB962C8B-B14F-4D97-AF65-F5344CB8AC3E}">
        <p14:creationId xmlns:p14="http://schemas.microsoft.com/office/powerpoint/2010/main" val="491049547"/>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2BA300-3CA2-3F40-816A-A7E3A45D54E5}"/>
              </a:ext>
            </a:extLst>
          </p:cNvPr>
          <p:cNvSpPr>
            <a:spLocks noGrp="1"/>
          </p:cNvSpPr>
          <p:nvPr>
            <p:ph type="title"/>
          </p:nvPr>
        </p:nvSpPr>
        <p:spPr/>
        <p:txBody>
          <a:bodyPr/>
          <a:lstStyle/>
          <a:p>
            <a:r>
              <a:rPr lang="en-US" dirty="0"/>
              <a:t>Audit Log Framework (ALF)</a:t>
            </a:r>
          </a:p>
        </p:txBody>
      </p:sp>
      <p:sp>
        <p:nvSpPr>
          <p:cNvPr id="3" name="Slide Number Placeholder 2">
            <a:extLst>
              <a:ext uri="{FF2B5EF4-FFF2-40B4-BE49-F238E27FC236}">
                <a16:creationId xmlns:a16="http://schemas.microsoft.com/office/drawing/2014/main" id="{A6D3F79E-441E-C94C-8B61-FC71E8AFF8AD}"/>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18</a:t>
            </a:fld>
            <a:endParaRPr lang="en-US" sz="1000"/>
          </a:p>
        </p:txBody>
      </p:sp>
      <p:pic>
        <p:nvPicPr>
          <p:cNvPr id="6" name="Picture 5" descr="A screenshot of a cell phone&#10;&#10;Description automatically generated">
            <a:extLst>
              <a:ext uri="{FF2B5EF4-FFF2-40B4-BE49-F238E27FC236}">
                <a16:creationId xmlns:a16="http://schemas.microsoft.com/office/drawing/2014/main" id="{B04F8171-61EA-8F47-BD79-E6D11AA488B6}"/>
              </a:ext>
            </a:extLst>
          </p:cNvPr>
          <p:cNvPicPr>
            <a:picLocks noChangeAspect="1"/>
          </p:cNvPicPr>
          <p:nvPr/>
        </p:nvPicPr>
        <p:blipFill>
          <a:blip r:embed="rId2"/>
          <a:stretch>
            <a:fillRect/>
          </a:stretch>
        </p:blipFill>
        <p:spPr>
          <a:xfrm>
            <a:off x="4048627" y="1052095"/>
            <a:ext cx="4191000" cy="326390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B15CDA97-84C3-2044-9E9D-5D713A1B2438}"/>
              </a:ext>
            </a:extLst>
          </p:cNvPr>
          <p:cNvPicPr>
            <a:picLocks noChangeAspect="1"/>
          </p:cNvPicPr>
          <p:nvPr/>
        </p:nvPicPr>
        <p:blipFill>
          <a:blip r:embed="rId3"/>
          <a:stretch>
            <a:fillRect/>
          </a:stretch>
        </p:blipFill>
        <p:spPr>
          <a:xfrm>
            <a:off x="556127" y="1052095"/>
            <a:ext cx="3251200" cy="3581400"/>
          </a:xfrm>
          <a:prstGeom prst="rect">
            <a:avLst/>
          </a:prstGeom>
        </p:spPr>
      </p:pic>
    </p:spTree>
    <p:extLst>
      <p:ext uri="{BB962C8B-B14F-4D97-AF65-F5344CB8AC3E}">
        <p14:creationId xmlns:p14="http://schemas.microsoft.com/office/powerpoint/2010/main" val="4019941663"/>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a:extLst>
              <a:ext uri="{FF2B5EF4-FFF2-40B4-BE49-F238E27FC236}">
                <a16:creationId xmlns:a16="http://schemas.microsoft.com/office/drawing/2014/main" id="{A193D2FE-B520-5E4E-BB33-C502F06CD559}"/>
              </a:ext>
            </a:extLst>
          </p:cNvPr>
          <p:cNvSpPr>
            <a:spLocks noGrp="1"/>
          </p:cNvSpPr>
          <p:nvPr>
            <p:ph type="title"/>
          </p:nvPr>
        </p:nvSpPr>
        <p:spPr/>
        <p:txBody>
          <a:bodyPr/>
          <a:lstStyle/>
          <a:p>
            <a:r>
              <a:rPr lang="en-GB" altLang="en-US" dirty="0">
                <a:cs typeface="ＭＳ Ｐゴシック" panose="020B0600070205080204" pitchFamily="34" charset="-128"/>
              </a:rPr>
              <a:t>Open Metadata and Governance</a:t>
            </a:r>
            <a:br>
              <a:rPr lang="en-GB" altLang="en-US" dirty="0">
                <a:cs typeface="ＭＳ Ｐゴシック" panose="020B0600070205080204" pitchFamily="34" charset="-128"/>
              </a:rPr>
            </a:br>
            <a:r>
              <a:rPr lang="en-GB" altLang="en-US" dirty="0">
                <a:cs typeface="ＭＳ Ｐゴシック" panose="020B0600070205080204" pitchFamily="34" charset="-128"/>
              </a:rPr>
              <a:t>(ODPi Egeria) </a:t>
            </a:r>
          </a:p>
        </p:txBody>
      </p:sp>
      <p:sp>
        <p:nvSpPr>
          <p:cNvPr id="3" name="Rounded Rectangle 2">
            <a:extLst>
              <a:ext uri="{FF2B5EF4-FFF2-40B4-BE49-F238E27FC236}">
                <a16:creationId xmlns:a16="http://schemas.microsoft.com/office/drawing/2014/main" id="{CA058323-8455-EF43-BB9C-A3EDBB9EBE1B}"/>
              </a:ext>
            </a:extLst>
          </p:cNvPr>
          <p:cNvSpPr>
            <a:spLocks noChangeArrowheads="1"/>
          </p:cNvSpPr>
          <p:nvPr/>
        </p:nvSpPr>
        <p:spPr bwMode="auto">
          <a:xfrm>
            <a:off x="612775" y="1866900"/>
            <a:ext cx="1819275" cy="1700213"/>
          </a:xfrm>
          <a:prstGeom prst="roundRect">
            <a:avLst>
              <a:gd name="adj" fmla="val 16667"/>
            </a:avLst>
          </a:prstGeom>
          <a:solidFill>
            <a:srgbClr val="FFFFFF"/>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Metadata</a:t>
            </a:r>
          </a:p>
          <a:p>
            <a:pPr algn="ctr">
              <a:defRPr/>
            </a:pPr>
            <a:r>
              <a:rPr lang="en-GB" sz="1800" dirty="0">
                <a:solidFill>
                  <a:srgbClr val="1F497D"/>
                </a:solidFill>
                <a:latin typeface="Calibri"/>
                <a:ea typeface="+mn-ea"/>
                <a:cs typeface="Calibri"/>
              </a:rPr>
              <a:t>Repository</a:t>
            </a:r>
          </a:p>
        </p:txBody>
      </p:sp>
      <p:sp>
        <p:nvSpPr>
          <p:cNvPr id="4" name="Rounded Rectangle 3">
            <a:extLst>
              <a:ext uri="{FF2B5EF4-FFF2-40B4-BE49-F238E27FC236}">
                <a16:creationId xmlns:a16="http://schemas.microsoft.com/office/drawing/2014/main" id="{69AABC2E-1F44-E44D-B717-068FA9137094}"/>
              </a:ext>
            </a:extLst>
          </p:cNvPr>
          <p:cNvSpPr>
            <a:spLocks noChangeArrowheads="1"/>
          </p:cNvSpPr>
          <p:nvPr/>
        </p:nvSpPr>
        <p:spPr bwMode="auto">
          <a:xfrm>
            <a:off x="3349625" y="1860550"/>
            <a:ext cx="1820863" cy="1700213"/>
          </a:xfrm>
          <a:prstGeom prst="roundRect">
            <a:avLst>
              <a:gd name="adj" fmla="val 16667"/>
            </a:avLst>
          </a:prstGeom>
          <a:solidFill>
            <a:srgbClr val="FFFFFF"/>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Metadata</a:t>
            </a:r>
          </a:p>
          <a:p>
            <a:pPr algn="ctr">
              <a:defRPr/>
            </a:pPr>
            <a:r>
              <a:rPr lang="en-GB" sz="1800" dirty="0">
                <a:solidFill>
                  <a:srgbClr val="1F497D"/>
                </a:solidFill>
                <a:latin typeface="Calibri"/>
                <a:ea typeface="+mn-ea"/>
                <a:cs typeface="Calibri"/>
              </a:rPr>
              <a:t>Repository</a:t>
            </a:r>
          </a:p>
        </p:txBody>
      </p:sp>
      <p:sp>
        <p:nvSpPr>
          <p:cNvPr id="5" name="Rounded Rectangle 4">
            <a:extLst>
              <a:ext uri="{FF2B5EF4-FFF2-40B4-BE49-F238E27FC236}">
                <a16:creationId xmlns:a16="http://schemas.microsoft.com/office/drawing/2014/main" id="{4EF9EB9D-4473-7440-90C4-F81BE6F0F41D}"/>
              </a:ext>
            </a:extLst>
          </p:cNvPr>
          <p:cNvSpPr>
            <a:spLocks noChangeArrowheads="1"/>
          </p:cNvSpPr>
          <p:nvPr/>
        </p:nvSpPr>
        <p:spPr bwMode="auto">
          <a:xfrm>
            <a:off x="5883275" y="2955925"/>
            <a:ext cx="2176463" cy="622300"/>
          </a:xfrm>
          <a:prstGeom prst="roundRect">
            <a:avLst>
              <a:gd name="adj" fmla="val 16667"/>
            </a:avLst>
          </a:prstGeom>
          <a:solidFill>
            <a:srgbClr val="FDEADA"/>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Security Tools</a:t>
            </a:r>
          </a:p>
        </p:txBody>
      </p:sp>
      <p:sp>
        <p:nvSpPr>
          <p:cNvPr id="6" name="Rounded Rectangle 5">
            <a:extLst>
              <a:ext uri="{FF2B5EF4-FFF2-40B4-BE49-F238E27FC236}">
                <a16:creationId xmlns:a16="http://schemas.microsoft.com/office/drawing/2014/main" id="{808513B9-86A2-F74A-B9BE-60AB1D6B7804}"/>
              </a:ext>
            </a:extLst>
          </p:cNvPr>
          <p:cNvSpPr>
            <a:spLocks noChangeArrowheads="1"/>
          </p:cNvSpPr>
          <p:nvPr/>
        </p:nvSpPr>
        <p:spPr bwMode="auto">
          <a:xfrm>
            <a:off x="5876925" y="1928813"/>
            <a:ext cx="2176463" cy="620712"/>
          </a:xfrm>
          <a:prstGeom prst="roundRect">
            <a:avLst>
              <a:gd name="adj" fmla="val 16667"/>
            </a:avLst>
          </a:prstGeom>
          <a:solidFill>
            <a:srgbClr val="DCE6F2"/>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Data Tools</a:t>
            </a:r>
          </a:p>
        </p:txBody>
      </p:sp>
      <p:sp>
        <p:nvSpPr>
          <p:cNvPr id="14" name="Rectangle 13">
            <a:extLst>
              <a:ext uri="{FF2B5EF4-FFF2-40B4-BE49-F238E27FC236}">
                <a16:creationId xmlns:a16="http://schemas.microsoft.com/office/drawing/2014/main" id="{D6F9B266-DEC6-074C-BCF8-169208FE1156}"/>
              </a:ext>
            </a:extLst>
          </p:cNvPr>
          <p:cNvSpPr>
            <a:spLocks noChangeArrowheads="1"/>
          </p:cNvSpPr>
          <p:nvPr/>
        </p:nvSpPr>
        <p:spPr bwMode="auto">
          <a:xfrm>
            <a:off x="906463" y="3902075"/>
            <a:ext cx="3946525" cy="476250"/>
          </a:xfrm>
          <a:prstGeom prst="rect">
            <a:avLst/>
          </a:prstGeom>
          <a:solidFill>
            <a:srgbClr val="EBF1DE"/>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Open Metadata Highway</a:t>
            </a:r>
          </a:p>
        </p:txBody>
      </p:sp>
      <p:sp>
        <p:nvSpPr>
          <p:cNvPr id="15" name="Rectangle 14">
            <a:extLst>
              <a:ext uri="{FF2B5EF4-FFF2-40B4-BE49-F238E27FC236}">
                <a16:creationId xmlns:a16="http://schemas.microsoft.com/office/drawing/2014/main" id="{4A269026-EE0D-194A-8285-24D016B0B54C}"/>
              </a:ext>
            </a:extLst>
          </p:cNvPr>
          <p:cNvSpPr>
            <a:spLocks noChangeArrowheads="1"/>
          </p:cNvSpPr>
          <p:nvPr/>
        </p:nvSpPr>
        <p:spPr bwMode="auto">
          <a:xfrm>
            <a:off x="1444625" y="3584575"/>
            <a:ext cx="136525" cy="317500"/>
          </a:xfrm>
          <a:prstGeom prst="rect">
            <a:avLst/>
          </a:prstGeom>
          <a:solidFill>
            <a:schemeClr val="tx1"/>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16" name="Rectangle 15">
            <a:extLst>
              <a:ext uri="{FF2B5EF4-FFF2-40B4-BE49-F238E27FC236}">
                <a16:creationId xmlns:a16="http://schemas.microsoft.com/office/drawing/2014/main" id="{A23A7BED-FA8B-B547-957E-99CF10F081B5}"/>
              </a:ext>
            </a:extLst>
          </p:cNvPr>
          <p:cNvSpPr>
            <a:spLocks noChangeArrowheads="1"/>
          </p:cNvSpPr>
          <p:nvPr/>
        </p:nvSpPr>
        <p:spPr bwMode="auto">
          <a:xfrm>
            <a:off x="4189413" y="3578225"/>
            <a:ext cx="134937" cy="317500"/>
          </a:xfrm>
          <a:prstGeom prst="rect">
            <a:avLst/>
          </a:prstGeom>
          <a:solidFill>
            <a:schemeClr val="tx1"/>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cxnSp>
        <p:nvCxnSpPr>
          <p:cNvPr id="18" name="Straight Connector 17">
            <a:extLst>
              <a:ext uri="{FF2B5EF4-FFF2-40B4-BE49-F238E27FC236}">
                <a16:creationId xmlns:a16="http://schemas.microsoft.com/office/drawing/2014/main" id="{B455D510-CD4D-A249-972E-6892A12B10E7}"/>
              </a:ext>
            </a:extLst>
          </p:cNvPr>
          <p:cNvCxnSpPr>
            <a:cxnSpLocks noChangeShapeType="1"/>
          </p:cNvCxnSpPr>
          <p:nvPr/>
        </p:nvCxnSpPr>
        <p:spPr bwMode="auto">
          <a:xfrm flipV="1">
            <a:off x="2903538" y="1600200"/>
            <a:ext cx="0" cy="2109788"/>
          </a:xfrm>
          <a:prstGeom prst="line">
            <a:avLst/>
          </a:prstGeom>
          <a:noFill/>
          <a:ln w="19050">
            <a:solidFill>
              <a:schemeClr val="tx2"/>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Left-Right Arrow 20">
            <a:extLst>
              <a:ext uri="{FF2B5EF4-FFF2-40B4-BE49-F238E27FC236}">
                <a16:creationId xmlns:a16="http://schemas.microsoft.com/office/drawing/2014/main" id="{23DBCAF6-7E7F-F14F-90F7-9346E18144C9}"/>
              </a:ext>
            </a:extLst>
          </p:cNvPr>
          <p:cNvSpPr>
            <a:spLocks noChangeArrowheads="1"/>
          </p:cNvSpPr>
          <p:nvPr/>
        </p:nvSpPr>
        <p:spPr bwMode="auto">
          <a:xfrm>
            <a:off x="5291138" y="2109788"/>
            <a:ext cx="431800" cy="203200"/>
          </a:xfrm>
          <a:prstGeom prst="leftRightArrow">
            <a:avLst>
              <a:gd name="adj1" fmla="val 50000"/>
              <a:gd name="adj2" fmla="val 50351"/>
            </a:avLst>
          </a:prstGeom>
          <a:solidFill>
            <a:srgbClr val="EBF1DE"/>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22" name="Left-Right Arrow 21">
            <a:extLst>
              <a:ext uri="{FF2B5EF4-FFF2-40B4-BE49-F238E27FC236}">
                <a16:creationId xmlns:a16="http://schemas.microsoft.com/office/drawing/2014/main" id="{82D5531A-799F-DF42-97BC-6C389B66B6C0}"/>
              </a:ext>
            </a:extLst>
          </p:cNvPr>
          <p:cNvSpPr>
            <a:spLocks noChangeArrowheads="1"/>
          </p:cNvSpPr>
          <p:nvPr/>
        </p:nvSpPr>
        <p:spPr bwMode="auto">
          <a:xfrm>
            <a:off x="5289550" y="3168650"/>
            <a:ext cx="430213" cy="204788"/>
          </a:xfrm>
          <a:prstGeom prst="leftRightArrow">
            <a:avLst>
              <a:gd name="adj1" fmla="val 50000"/>
              <a:gd name="adj2" fmla="val 49777"/>
            </a:avLst>
          </a:prstGeom>
          <a:solidFill>
            <a:srgbClr val="EBF1DE"/>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23" name="Up-Down Arrow 22">
            <a:extLst>
              <a:ext uri="{FF2B5EF4-FFF2-40B4-BE49-F238E27FC236}">
                <a16:creationId xmlns:a16="http://schemas.microsoft.com/office/drawing/2014/main" id="{9EBCADD5-D6DB-944B-B7CD-62C24ED87E4A}"/>
              </a:ext>
            </a:extLst>
          </p:cNvPr>
          <p:cNvSpPr>
            <a:spLocks noChangeArrowheads="1"/>
          </p:cNvSpPr>
          <p:nvPr/>
        </p:nvSpPr>
        <p:spPr bwMode="auto">
          <a:xfrm>
            <a:off x="6834188" y="2563813"/>
            <a:ext cx="214312" cy="360362"/>
          </a:xfrm>
          <a:prstGeom prst="upDownArrow">
            <a:avLst>
              <a:gd name="adj1" fmla="val 50000"/>
              <a:gd name="adj2" fmla="val 50009"/>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8" name="Rectangular Callout 7">
            <a:extLst>
              <a:ext uri="{FF2B5EF4-FFF2-40B4-BE49-F238E27FC236}">
                <a16:creationId xmlns:a16="http://schemas.microsoft.com/office/drawing/2014/main" id="{A6B23C6A-1C0D-714D-BCDC-F3085373ABAE}"/>
              </a:ext>
            </a:extLst>
          </p:cNvPr>
          <p:cNvSpPr>
            <a:spLocks noChangeArrowheads="1"/>
          </p:cNvSpPr>
          <p:nvPr/>
        </p:nvSpPr>
        <p:spPr bwMode="auto">
          <a:xfrm>
            <a:off x="5599113" y="312738"/>
            <a:ext cx="2019300" cy="831850"/>
          </a:xfrm>
          <a:prstGeom prst="wedgeRectCallout">
            <a:avLst>
              <a:gd name="adj1" fmla="val -54870"/>
              <a:gd name="adj2" fmla="val 171759"/>
            </a:avLst>
          </a:prstGeom>
          <a:solidFill>
            <a:srgbClr val="FFFF00"/>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Open APIs for tools and engines</a:t>
            </a:r>
          </a:p>
        </p:txBody>
      </p:sp>
      <p:sp>
        <p:nvSpPr>
          <p:cNvPr id="24" name="Rectangular Callout 23">
            <a:extLst>
              <a:ext uri="{FF2B5EF4-FFF2-40B4-BE49-F238E27FC236}">
                <a16:creationId xmlns:a16="http://schemas.microsoft.com/office/drawing/2014/main" id="{D24907B2-AF3D-1040-A503-C6B1B6AAE05D}"/>
              </a:ext>
            </a:extLst>
          </p:cNvPr>
          <p:cNvSpPr>
            <a:spLocks noChangeArrowheads="1"/>
          </p:cNvSpPr>
          <p:nvPr/>
        </p:nvSpPr>
        <p:spPr bwMode="auto">
          <a:xfrm>
            <a:off x="6189663" y="3817938"/>
            <a:ext cx="2678112" cy="831850"/>
          </a:xfrm>
          <a:prstGeom prst="wedgeRectCallout">
            <a:avLst>
              <a:gd name="adj1" fmla="val -99361"/>
              <a:gd name="adj2" fmla="val -18241"/>
            </a:avLst>
          </a:prstGeom>
          <a:solidFill>
            <a:srgbClr val="FFFF00"/>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Open metadata exchange and federated queries</a:t>
            </a:r>
          </a:p>
        </p:txBody>
      </p:sp>
    </p:spTree>
    <p:extLst>
      <p:ext uri="{BB962C8B-B14F-4D97-AF65-F5344CB8AC3E}">
        <p14:creationId xmlns:p14="http://schemas.microsoft.com/office/powerpoint/2010/main" val="6832779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1" grpId="0" animBg="1"/>
      <p:bldP spid="22" grpId="0" animBg="1"/>
      <p:bldP spid="23" grpId="0" animBg="1"/>
      <p:bldP spid="8" grpId="0" animBg="1"/>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7A774-55D8-A94C-8234-168432112397}"/>
              </a:ext>
            </a:extLst>
          </p:cNvPr>
          <p:cNvSpPr>
            <a:spLocks noGrp="1"/>
          </p:cNvSpPr>
          <p:nvPr>
            <p:ph type="title"/>
          </p:nvPr>
        </p:nvSpPr>
        <p:spPr/>
        <p:txBody>
          <a:bodyPr/>
          <a:lstStyle/>
          <a:p>
            <a:r>
              <a:rPr lang="en-US" dirty="0"/>
              <a:t>The Journey Continues …</a:t>
            </a:r>
          </a:p>
        </p:txBody>
      </p:sp>
      <p:sp>
        <p:nvSpPr>
          <p:cNvPr id="3" name="Slide Number Placeholder 2">
            <a:extLst>
              <a:ext uri="{FF2B5EF4-FFF2-40B4-BE49-F238E27FC236}">
                <a16:creationId xmlns:a16="http://schemas.microsoft.com/office/drawing/2014/main" id="{DBE9EF1D-2A0F-E14F-B9E3-DC085E2E9DF7}"/>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a:t>
            </a:fld>
            <a:endParaRPr lang="en-US" sz="1000"/>
          </a:p>
        </p:txBody>
      </p:sp>
      <p:sp>
        <p:nvSpPr>
          <p:cNvPr id="4" name="Rectangle 3">
            <a:extLst>
              <a:ext uri="{FF2B5EF4-FFF2-40B4-BE49-F238E27FC236}">
                <a16:creationId xmlns:a16="http://schemas.microsoft.com/office/drawing/2014/main" id="{FAFF175E-3F2A-1245-92D8-A9EE51661AA6}"/>
              </a:ext>
            </a:extLst>
          </p:cNvPr>
          <p:cNvSpPr/>
          <p:nvPr/>
        </p:nvSpPr>
        <p:spPr>
          <a:xfrm>
            <a:off x="384340" y="4292382"/>
            <a:ext cx="4211409" cy="307777"/>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=LMmm74t-BBA</a:t>
            </a:r>
          </a:p>
        </p:txBody>
      </p:sp>
      <p:pic>
        <p:nvPicPr>
          <p:cNvPr id="7" name="Picture 6">
            <a:extLst>
              <a:ext uri="{FF2B5EF4-FFF2-40B4-BE49-F238E27FC236}">
                <a16:creationId xmlns:a16="http://schemas.microsoft.com/office/drawing/2014/main" id="{9C87A0A4-A772-3243-A7EB-49B4D8DCA4C3}"/>
              </a:ext>
            </a:extLst>
          </p:cNvPr>
          <p:cNvPicPr>
            <a:picLocks noChangeAspect="1"/>
          </p:cNvPicPr>
          <p:nvPr/>
        </p:nvPicPr>
        <p:blipFill>
          <a:blip r:embed="rId2"/>
          <a:stretch>
            <a:fillRect/>
          </a:stretch>
        </p:blipFill>
        <p:spPr>
          <a:xfrm>
            <a:off x="605790" y="984260"/>
            <a:ext cx="2754630" cy="2065973"/>
          </a:xfrm>
          <a:prstGeom prst="rect">
            <a:avLst/>
          </a:prstGeom>
        </p:spPr>
      </p:pic>
      <p:sp>
        <p:nvSpPr>
          <p:cNvPr id="8" name="Rectangle 7">
            <a:extLst>
              <a:ext uri="{FF2B5EF4-FFF2-40B4-BE49-F238E27FC236}">
                <a16:creationId xmlns:a16="http://schemas.microsoft.com/office/drawing/2014/main" id="{24DF59BC-AE6E-2544-B63A-071FB2E2D7B3}"/>
              </a:ext>
            </a:extLst>
          </p:cNvPr>
          <p:cNvSpPr/>
          <p:nvPr/>
        </p:nvSpPr>
        <p:spPr>
          <a:xfrm>
            <a:off x="4239872" y="780555"/>
            <a:ext cx="4865609" cy="276999"/>
          </a:xfrm>
          <a:prstGeom prst="rect">
            <a:avLst/>
          </a:prstGeom>
        </p:spPr>
        <p:txBody>
          <a:bodyPr wrap="square">
            <a:spAutoFit/>
          </a:bodyPr>
          <a:lstStyle/>
          <a:p>
            <a:r>
              <a:rPr lang="en-US" sz="1200" dirty="0"/>
              <a:t>http://</a:t>
            </a:r>
            <a:r>
              <a:rPr lang="en-US" sz="1200" dirty="0" err="1"/>
              <a:t>www.redbooks.ibm.com</a:t>
            </a:r>
            <a:r>
              <a:rPr lang="en-US" sz="1200" dirty="0"/>
              <a:t>/abstracts/redp5486.html?Open</a:t>
            </a:r>
          </a:p>
        </p:txBody>
      </p:sp>
      <p:pic>
        <p:nvPicPr>
          <p:cNvPr id="10" name="Picture 9">
            <a:extLst>
              <a:ext uri="{FF2B5EF4-FFF2-40B4-BE49-F238E27FC236}">
                <a16:creationId xmlns:a16="http://schemas.microsoft.com/office/drawing/2014/main" id="{134204AB-32D4-0F48-8F6F-E99959DA297F}"/>
              </a:ext>
            </a:extLst>
          </p:cNvPr>
          <p:cNvPicPr>
            <a:picLocks noChangeAspect="1"/>
          </p:cNvPicPr>
          <p:nvPr/>
        </p:nvPicPr>
        <p:blipFill>
          <a:blip r:embed="rId3"/>
          <a:stretch>
            <a:fillRect/>
          </a:stretch>
        </p:blipFill>
        <p:spPr>
          <a:xfrm>
            <a:off x="5783582" y="1357553"/>
            <a:ext cx="2239621" cy="2891663"/>
          </a:xfrm>
          <a:prstGeom prst="rect">
            <a:avLst/>
          </a:prstGeom>
        </p:spPr>
      </p:pic>
    </p:spTree>
    <p:extLst>
      <p:ext uri="{BB962C8B-B14F-4D97-AF65-F5344CB8AC3E}">
        <p14:creationId xmlns:p14="http://schemas.microsoft.com/office/powerpoint/2010/main" val="2760675303"/>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a:extLst>
              <a:ext uri="{FF2B5EF4-FFF2-40B4-BE49-F238E27FC236}">
                <a16:creationId xmlns:a16="http://schemas.microsoft.com/office/drawing/2014/main" id="{606FE8D7-B3CC-BD43-820A-A8ABF32CDB06}"/>
              </a:ext>
            </a:extLst>
          </p:cNvPr>
          <p:cNvSpPr>
            <a:spLocks noGrp="1"/>
          </p:cNvSpPr>
          <p:nvPr>
            <p:ph type="title"/>
          </p:nvPr>
        </p:nvSpPr>
        <p:spPr/>
        <p:txBody>
          <a:bodyPr/>
          <a:lstStyle/>
          <a:p>
            <a:r>
              <a:rPr lang="en-GB" altLang="en-US" dirty="0">
                <a:cs typeface="ＭＳ Ｐゴシック" panose="020B0600070205080204" pitchFamily="34" charset="-128"/>
              </a:rPr>
              <a:t>Automating governance example</a:t>
            </a:r>
          </a:p>
        </p:txBody>
      </p:sp>
      <p:sp>
        <p:nvSpPr>
          <p:cNvPr id="3" name="Rounded Rectangle 2">
            <a:extLst>
              <a:ext uri="{FF2B5EF4-FFF2-40B4-BE49-F238E27FC236}">
                <a16:creationId xmlns:a16="http://schemas.microsoft.com/office/drawing/2014/main" id="{93A53051-2E94-AC41-B14D-9B5E49FAAF9C}"/>
              </a:ext>
            </a:extLst>
          </p:cNvPr>
          <p:cNvSpPr>
            <a:spLocks noChangeArrowheads="1"/>
          </p:cNvSpPr>
          <p:nvPr/>
        </p:nvSpPr>
        <p:spPr bwMode="auto">
          <a:xfrm>
            <a:off x="612775" y="1866900"/>
            <a:ext cx="1819275" cy="1700213"/>
          </a:xfrm>
          <a:prstGeom prst="roundRect">
            <a:avLst>
              <a:gd name="adj" fmla="val 16667"/>
            </a:avLst>
          </a:prstGeom>
          <a:solidFill>
            <a:srgbClr val="DBEEF4"/>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IBM</a:t>
            </a:r>
          </a:p>
          <a:p>
            <a:pPr algn="ctr">
              <a:defRPr/>
            </a:pPr>
            <a:r>
              <a:rPr lang="en-GB" sz="1800" dirty="0">
                <a:solidFill>
                  <a:srgbClr val="1F497D"/>
                </a:solidFill>
                <a:latin typeface="Calibri"/>
                <a:ea typeface="+mn-ea"/>
                <a:cs typeface="Calibri"/>
              </a:rPr>
              <a:t>Information</a:t>
            </a:r>
          </a:p>
          <a:p>
            <a:pPr algn="ctr">
              <a:defRPr/>
            </a:pPr>
            <a:r>
              <a:rPr lang="en-GB" sz="1800" dirty="0">
                <a:solidFill>
                  <a:srgbClr val="1F497D"/>
                </a:solidFill>
                <a:latin typeface="Calibri"/>
                <a:ea typeface="+mn-ea"/>
                <a:cs typeface="Calibri"/>
              </a:rPr>
              <a:t>Governance</a:t>
            </a:r>
          </a:p>
          <a:p>
            <a:pPr algn="ctr">
              <a:defRPr/>
            </a:pPr>
            <a:r>
              <a:rPr lang="en-GB" sz="1800" dirty="0">
                <a:solidFill>
                  <a:srgbClr val="1F497D"/>
                </a:solidFill>
                <a:latin typeface="Calibri"/>
                <a:ea typeface="+mn-ea"/>
                <a:cs typeface="Calibri"/>
              </a:rPr>
              <a:t>Catalog</a:t>
            </a:r>
          </a:p>
        </p:txBody>
      </p:sp>
      <p:sp>
        <p:nvSpPr>
          <p:cNvPr id="4" name="Rounded Rectangle 3">
            <a:extLst>
              <a:ext uri="{FF2B5EF4-FFF2-40B4-BE49-F238E27FC236}">
                <a16:creationId xmlns:a16="http://schemas.microsoft.com/office/drawing/2014/main" id="{83710ACA-B50C-E54C-AB16-12FAF16619FA}"/>
              </a:ext>
            </a:extLst>
          </p:cNvPr>
          <p:cNvSpPr>
            <a:spLocks noChangeArrowheads="1"/>
          </p:cNvSpPr>
          <p:nvPr/>
        </p:nvSpPr>
        <p:spPr bwMode="auto">
          <a:xfrm>
            <a:off x="3349625" y="1860550"/>
            <a:ext cx="1820863" cy="1700213"/>
          </a:xfrm>
          <a:prstGeom prst="roundRect">
            <a:avLst>
              <a:gd name="adj" fmla="val 16667"/>
            </a:avLst>
          </a:prstGeom>
          <a:solidFill>
            <a:srgbClr val="EBF1DE"/>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Apache Atlas</a:t>
            </a:r>
          </a:p>
        </p:txBody>
      </p:sp>
      <p:sp>
        <p:nvSpPr>
          <p:cNvPr id="5" name="Rounded Rectangle 4">
            <a:extLst>
              <a:ext uri="{FF2B5EF4-FFF2-40B4-BE49-F238E27FC236}">
                <a16:creationId xmlns:a16="http://schemas.microsoft.com/office/drawing/2014/main" id="{3AAF8F5B-C5BA-B448-806E-1A3D6521B6E9}"/>
              </a:ext>
            </a:extLst>
          </p:cNvPr>
          <p:cNvSpPr>
            <a:spLocks noChangeArrowheads="1"/>
          </p:cNvSpPr>
          <p:nvPr/>
        </p:nvSpPr>
        <p:spPr bwMode="auto">
          <a:xfrm>
            <a:off x="5883275" y="2955925"/>
            <a:ext cx="2176463" cy="622300"/>
          </a:xfrm>
          <a:prstGeom prst="roundRect">
            <a:avLst>
              <a:gd name="adj" fmla="val 16667"/>
            </a:avLst>
          </a:prstGeom>
          <a:solidFill>
            <a:srgbClr val="FDEADA"/>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Apache Ranger</a:t>
            </a:r>
          </a:p>
        </p:txBody>
      </p:sp>
      <p:sp>
        <p:nvSpPr>
          <p:cNvPr id="6" name="Rounded Rectangle 5">
            <a:extLst>
              <a:ext uri="{FF2B5EF4-FFF2-40B4-BE49-F238E27FC236}">
                <a16:creationId xmlns:a16="http://schemas.microsoft.com/office/drawing/2014/main" id="{AE9270E1-F3CC-6643-92B2-72FE1A9276C0}"/>
              </a:ext>
            </a:extLst>
          </p:cNvPr>
          <p:cNvSpPr>
            <a:spLocks noChangeArrowheads="1"/>
          </p:cNvSpPr>
          <p:nvPr/>
        </p:nvSpPr>
        <p:spPr bwMode="auto">
          <a:xfrm>
            <a:off x="5876925" y="1928813"/>
            <a:ext cx="2176463" cy="620712"/>
          </a:xfrm>
          <a:prstGeom prst="roundRect">
            <a:avLst>
              <a:gd name="adj" fmla="val 16667"/>
            </a:avLst>
          </a:prstGeom>
          <a:solidFill>
            <a:srgbClr val="DCE6F2"/>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Gaian</a:t>
            </a:r>
          </a:p>
          <a:p>
            <a:pPr algn="ctr">
              <a:defRPr/>
            </a:pPr>
            <a:r>
              <a:rPr lang="en-GB" sz="1800" dirty="0">
                <a:solidFill>
                  <a:srgbClr val="1F497D"/>
                </a:solidFill>
                <a:latin typeface="Calibri"/>
                <a:ea typeface="+mn-ea"/>
                <a:cs typeface="Calibri"/>
              </a:rPr>
              <a:t>Data Virtualization</a:t>
            </a:r>
          </a:p>
        </p:txBody>
      </p:sp>
      <p:pic>
        <p:nvPicPr>
          <p:cNvPr id="12294" name="Picture 6" descr="Faith Broker Icon.png">
            <a:extLst>
              <a:ext uri="{FF2B5EF4-FFF2-40B4-BE49-F238E27FC236}">
                <a16:creationId xmlns:a16="http://schemas.microsoft.com/office/drawing/2014/main" id="{47C20B5E-E396-4648-8B1C-A7B9BC9F66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0463" y="957866"/>
            <a:ext cx="71755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Callie Quartile Icon.png">
            <a:extLst>
              <a:ext uri="{FF2B5EF4-FFF2-40B4-BE49-F238E27FC236}">
                <a16:creationId xmlns:a16="http://schemas.microsoft.com/office/drawing/2014/main" id="{4ADDBF93-18EE-C143-AF6A-698E514AC36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34240" y="953942"/>
            <a:ext cx="785812"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TextBox 10">
            <a:extLst>
              <a:ext uri="{FF2B5EF4-FFF2-40B4-BE49-F238E27FC236}">
                <a16:creationId xmlns:a16="http://schemas.microsoft.com/office/drawing/2014/main" id="{77121FF3-49B2-CB44-943A-F9340D23B670}"/>
              </a:ext>
            </a:extLst>
          </p:cNvPr>
          <p:cNvSpPr txBox="1">
            <a:spLocks noChangeArrowheads="1"/>
          </p:cNvSpPr>
          <p:nvPr/>
        </p:nvSpPr>
        <p:spPr bwMode="auto">
          <a:xfrm>
            <a:off x="222250" y="1022953"/>
            <a:ext cx="10477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800" b="1">
                <a:latin typeface="Calibri" panose="020F0502020204030204" pitchFamily="34" charset="0"/>
              </a:rPr>
              <a:t>Define Policies</a:t>
            </a:r>
          </a:p>
        </p:txBody>
      </p:sp>
      <p:sp>
        <p:nvSpPr>
          <p:cNvPr id="12" name="TextBox 11">
            <a:extLst>
              <a:ext uri="{FF2B5EF4-FFF2-40B4-BE49-F238E27FC236}">
                <a16:creationId xmlns:a16="http://schemas.microsoft.com/office/drawing/2014/main" id="{D817FBF1-F48C-5E4A-82A6-7EFDD6B29B22}"/>
              </a:ext>
            </a:extLst>
          </p:cNvPr>
          <p:cNvSpPr txBox="1">
            <a:spLocks noChangeArrowheads="1"/>
          </p:cNvSpPr>
          <p:nvPr/>
        </p:nvSpPr>
        <p:spPr bwMode="auto">
          <a:xfrm>
            <a:off x="3213100" y="1471914"/>
            <a:ext cx="2001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GB" altLang="en-US" sz="1800" b="1" dirty="0">
                <a:latin typeface="Calibri" panose="020F0502020204030204" pitchFamily="34" charset="0"/>
              </a:rPr>
              <a:t>Control Data Use</a:t>
            </a:r>
          </a:p>
        </p:txBody>
      </p:sp>
      <p:sp>
        <p:nvSpPr>
          <p:cNvPr id="13" name="TextBox 12">
            <a:extLst>
              <a:ext uri="{FF2B5EF4-FFF2-40B4-BE49-F238E27FC236}">
                <a16:creationId xmlns:a16="http://schemas.microsoft.com/office/drawing/2014/main" id="{1C591EAC-FBA0-F948-A934-CA071B66688F}"/>
              </a:ext>
            </a:extLst>
          </p:cNvPr>
          <p:cNvSpPr txBox="1">
            <a:spLocks noChangeArrowheads="1"/>
          </p:cNvSpPr>
          <p:nvPr/>
        </p:nvSpPr>
        <p:spPr bwMode="auto">
          <a:xfrm>
            <a:off x="5729288" y="3713163"/>
            <a:ext cx="24844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GB" altLang="en-US" sz="1800" b="1">
                <a:latin typeface="Calibri" panose="020F0502020204030204" pitchFamily="34" charset="0"/>
              </a:rPr>
              <a:t>Manage Data Access</a:t>
            </a:r>
          </a:p>
        </p:txBody>
      </p:sp>
      <p:sp>
        <p:nvSpPr>
          <p:cNvPr id="14" name="Rectangle 13">
            <a:extLst>
              <a:ext uri="{FF2B5EF4-FFF2-40B4-BE49-F238E27FC236}">
                <a16:creationId xmlns:a16="http://schemas.microsoft.com/office/drawing/2014/main" id="{B60556F3-A952-E84A-9604-AE8F50036E9D}"/>
              </a:ext>
            </a:extLst>
          </p:cNvPr>
          <p:cNvSpPr>
            <a:spLocks noChangeArrowheads="1"/>
          </p:cNvSpPr>
          <p:nvPr/>
        </p:nvSpPr>
        <p:spPr bwMode="auto">
          <a:xfrm>
            <a:off x="906463" y="3902075"/>
            <a:ext cx="3946525" cy="476250"/>
          </a:xfrm>
          <a:prstGeom prst="rect">
            <a:avLst/>
          </a:prstGeom>
          <a:solidFill>
            <a:srgbClr val="EBF1DE"/>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Open Metadata Highway</a:t>
            </a:r>
          </a:p>
        </p:txBody>
      </p:sp>
      <p:sp>
        <p:nvSpPr>
          <p:cNvPr id="15" name="Rectangle 14">
            <a:extLst>
              <a:ext uri="{FF2B5EF4-FFF2-40B4-BE49-F238E27FC236}">
                <a16:creationId xmlns:a16="http://schemas.microsoft.com/office/drawing/2014/main" id="{A0A937E7-8C82-684C-910E-920CF64BFF8C}"/>
              </a:ext>
            </a:extLst>
          </p:cNvPr>
          <p:cNvSpPr>
            <a:spLocks noChangeArrowheads="1"/>
          </p:cNvSpPr>
          <p:nvPr/>
        </p:nvSpPr>
        <p:spPr bwMode="auto">
          <a:xfrm>
            <a:off x="1444625" y="3584575"/>
            <a:ext cx="136525" cy="317500"/>
          </a:xfrm>
          <a:prstGeom prst="rect">
            <a:avLst/>
          </a:prstGeom>
          <a:solidFill>
            <a:schemeClr val="tx1"/>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16" name="Rectangle 15">
            <a:extLst>
              <a:ext uri="{FF2B5EF4-FFF2-40B4-BE49-F238E27FC236}">
                <a16:creationId xmlns:a16="http://schemas.microsoft.com/office/drawing/2014/main" id="{9023DDE0-EEB6-5744-AD46-AE8C364D057E}"/>
              </a:ext>
            </a:extLst>
          </p:cNvPr>
          <p:cNvSpPr>
            <a:spLocks noChangeArrowheads="1"/>
          </p:cNvSpPr>
          <p:nvPr/>
        </p:nvSpPr>
        <p:spPr bwMode="auto">
          <a:xfrm>
            <a:off x="4189413" y="3578225"/>
            <a:ext cx="134937" cy="317500"/>
          </a:xfrm>
          <a:prstGeom prst="rect">
            <a:avLst/>
          </a:prstGeom>
          <a:solidFill>
            <a:schemeClr val="tx1"/>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cxnSp>
        <p:nvCxnSpPr>
          <p:cNvPr id="18" name="Straight Connector 17">
            <a:extLst>
              <a:ext uri="{FF2B5EF4-FFF2-40B4-BE49-F238E27FC236}">
                <a16:creationId xmlns:a16="http://schemas.microsoft.com/office/drawing/2014/main" id="{82B5CD33-FCCB-6147-9C49-CCF8C2CF090F}"/>
              </a:ext>
            </a:extLst>
          </p:cNvPr>
          <p:cNvCxnSpPr>
            <a:cxnSpLocks noChangeShapeType="1"/>
          </p:cNvCxnSpPr>
          <p:nvPr/>
        </p:nvCxnSpPr>
        <p:spPr bwMode="auto">
          <a:xfrm flipV="1">
            <a:off x="2903538" y="1600200"/>
            <a:ext cx="0" cy="2109788"/>
          </a:xfrm>
          <a:prstGeom prst="line">
            <a:avLst/>
          </a:prstGeom>
          <a:noFill/>
          <a:ln w="19050">
            <a:solidFill>
              <a:schemeClr val="tx2"/>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Left-Right Arrow 20">
            <a:extLst>
              <a:ext uri="{FF2B5EF4-FFF2-40B4-BE49-F238E27FC236}">
                <a16:creationId xmlns:a16="http://schemas.microsoft.com/office/drawing/2014/main" id="{80DFCEE1-44AB-4F49-A5EE-BEEE0F54B6DA}"/>
              </a:ext>
            </a:extLst>
          </p:cNvPr>
          <p:cNvSpPr>
            <a:spLocks noChangeArrowheads="1"/>
          </p:cNvSpPr>
          <p:nvPr/>
        </p:nvSpPr>
        <p:spPr bwMode="auto">
          <a:xfrm>
            <a:off x="5291138" y="2109788"/>
            <a:ext cx="431800" cy="203200"/>
          </a:xfrm>
          <a:prstGeom prst="leftRightArrow">
            <a:avLst>
              <a:gd name="adj1" fmla="val 50000"/>
              <a:gd name="adj2" fmla="val 50351"/>
            </a:avLst>
          </a:prstGeom>
          <a:solidFill>
            <a:srgbClr val="EBF1DE"/>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22" name="Left-Right Arrow 21">
            <a:extLst>
              <a:ext uri="{FF2B5EF4-FFF2-40B4-BE49-F238E27FC236}">
                <a16:creationId xmlns:a16="http://schemas.microsoft.com/office/drawing/2014/main" id="{8E44A7E6-71C7-D249-A230-C82E84BA28F6}"/>
              </a:ext>
            </a:extLst>
          </p:cNvPr>
          <p:cNvSpPr>
            <a:spLocks noChangeArrowheads="1"/>
          </p:cNvSpPr>
          <p:nvPr/>
        </p:nvSpPr>
        <p:spPr bwMode="auto">
          <a:xfrm>
            <a:off x="5289550" y="3168650"/>
            <a:ext cx="430213" cy="204788"/>
          </a:xfrm>
          <a:prstGeom prst="leftRightArrow">
            <a:avLst>
              <a:gd name="adj1" fmla="val 50000"/>
              <a:gd name="adj2" fmla="val 49777"/>
            </a:avLst>
          </a:prstGeom>
          <a:solidFill>
            <a:srgbClr val="EBF1DE"/>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23" name="Up-Down Arrow 22">
            <a:extLst>
              <a:ext uri="{FF2B5EF4-FFF2-40B4-BE49-F238E27FC236}">
                <a16:creationId xmlns:a16="http://schemas.microsoft.com/office/drawing/2014/main" id="{A525E4D1-39EF-3345-B901-45A76BF7F45E}"/>
              </a:ext>
            </a:extLst>
          </p:cNvPr>
          <p:cNvSpPr>
            <a:spLocks noChangeArrowheads="1"/>
          </p:cNvSpPr>
          <p:nvPr/>
        </p:nvSpPr>
        <p:spPr bwMode="auto">
          <a:xfrm>
            <a:off x="6834188" y="2563813"/>
            <a:ext cx="214312" cy="360362"/>
          </a:xfrm>
          <a:prstGeom prst="upDownArrow">
            <a:avLst>
              <a:gd name="adj1" fmla="val 50000"/>
              <a:gd name="adj2" fmla="val 50009"/>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19" name="TextBox 10">
            <a:extLst>
              <a:ext uri="{FF2B5EF4-FFF2-40B4-BE49-F238E27FC236}">
                <a16:creationId xmlns:a16="http://schemas.microsoft.com/office/drawing/2014/main" id="{CD886B04-00DD-884D-ADD4-0ADCEAC449EE}"/>
              </a:ext>
            </a:extLst>
          </p:cNvPr>
          <p:cNvSpPr txBox="1">
            <a:spLocks noChangeArrowheads="1"/>
          </p:cNvSpPr>
          <p:nvPr/>
        </p:nvSpPr>
        <p:spPr bwMode="auto">
          <a:xfrm>
            <a:off x="7320052" y="1106341"/>
            <a:ext cx="10477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800" b="1" dirty="0">
                <a:latin typeface="Calibri" panose="020F0502020204030204" pitchFamily="34" charset="0"/>
              </a:rPr>
              <a:t>Build</a:t>
            </a:r>
          </a:p>
          <a:p>
            <a:pPr eaLnBrk="1" hangingPunct="1"/>
            <a:r>
              <a:rPr lang="en-GB" altLang="en-US" sz="1800" b="1" dirty="0">
                <a:latin typeface="Calibri" panose="020F0502020204030204" pitchFamily="34" charset="0"/>
              </a:rPr>
              <a:t>Analytics</a:t>
            </a:r>
          </a:p>
        </p:txBody>
      </p:sp>
    </p:spTree>
    <p:extLst>
      <p:ext uri="{BB962C8B-B14F-4D97-AF65-F5344CB8AC3E}">
        <p14:creationId xmlns:p14="http://schemas.microsoft.com/office/powerpoint/2010/main" val="214382128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2" grpId="0"/>
      <p:bldP spid="13" grpId="0"/>
      <p:bldP spid="14" grpId="0" animBg="1"/>
      <p:bldP spid="15" grpId="0" animBg="1"/>
      <p:bldP spid="16" grpId="0" animBg="1"/>
      <p:bldP spid="21" grpId="0" animBg="1"/>
      <p:bldP spid="22" grpId="0" animBg="1"/>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0299F-2A13-064B-BDB0-24BF3F220D6F}"/>
              </a:ext>
            </a:extLst>
          </p:cNvPr>
          <p:cNvSpPr>
            <a:spLocks noGrp="1"/>
          </p:cNvSpPr>
          <p:nvPr>
            <p:ph type="title"/>
          </p:nvPr>
        </p:nvSpPr>
        <p:spPr/>
        <p:txBody>
          <a:bodyPr/>
          <a:lstStyle/>
          <a:p>
            <a:r>
              <a:rPr lang="en-US" dirty="0"/>
              <a:t>Types of OMAG Servers</a:t>
            </a:r>
          </a:p>
        </p:txBody>
      </p:sp>
      <p:sp>
        <p:nvSpPr>
          <p:cNvPr id="4" name="Slide Number Placeholder 3">
            <a:extLst>
              <a:ext uri="{FF2B5EF4-FFF2-40B4-BE49-F238E27FC236}">
                <a16:creationId xmlns:a16="http://schemas.microsoft.com/office/drawing/2014/main" id="{CE675017-E5AD-2A45-9BD4-2364951D625B}"/>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21</a:t>
            </a:fld>
            <a:endParaRPr lang="en-US" sz="1000"/>
          </a:p>
        </p:txBody>
      </p:sp>
      <p:pic>
        <p:nvPicPr>
          <p:cNvPr id="6" name="Picture 5" descr="A black and red text&#10;&#10;Description automatically generated">
            <a:extLst>
              <a:ext uri="{FF2B5EF4-FFF2-40B4-BE49-F238E27FC236}">
                <a16:creationId xmlns:a16="http://schemas.microsoft.com/office/drawing/2014/main" id="{BF2CC766-2DB0-7F4B-B1B3-973A19F53F79}"/>
              </a:ext>
            </a:extLst>
          </p:cNvPr>
          <p:cNvPicPr>
            <a:picLocks noChangeAspect="1"/>
          </p:cNvPicPr>
          <p:nvPr/>
        </p:nvPicPr>
        <p:blipFill>
          <a:blip r:embed="rId2"/>
          <a:stretch>
            <a:fillRect/>
          </a:stretch>
        </p:blipFill>
        <p:spPr>
          <a:xfrm>
            <a:off x="672097" y="1238769"/>
            <a:ext cx="7134382" cy="3193211"/>
          </a:xfrm>
          <a:prstGeom prst="rect">
            <a:avLst/>
          </a:prstGeom>
        </p:spPr>
      </p:pic>
      <p:pic>
        <p:nvPicPr>
          <p:cNvPr id="5" name="Picture 4">
            <a:extLst>
              <a:ext uri="{FF2B5EF4-FFF2-40B4-BE49-F238E27FC236}">
                <a16:creationId xmlns:a16="http://schemas.microsoft.com/office/drawing/2014/main" id="{B8DB154E-4D3F-BB42-B299-8AE326EA621D}"/>
              </a:ext>
            </a:extLst>
          </p:cNvPr>
          <p:cNvPicPr>
            <a:picLocks noChangeAspect="1"/>
          </p:cNvPicPr>
          <p:nvPr/>
        </p:nvPicPr>
        <p:blipFill>
          <a:blip r:embed="rId3"/>
          <a:stretch>
            <a:fillRect/>
          </a:stretch>
        </p:blipFill>
        <p:spPr>
          <a:xfrm>
            <a:off x="6307479" y="127459"/>
            <a:ext cx="2523652" cy="2047407"/>
          </a:xfrm>
          <a:prstGeom prst="rect">
            <a:avLst/>
          </a:prstGeom>
        </p:spPr>
      </p:pic>
    </p:spTree>
    <p:extLst>
      <p:ext uri="{BB962C8B-B14F-4D97-AF65-F5344CB8AC3E}">
        <p14:creationId xmlns:p14="http://schemas.microsoft.com/office/powerpoint/2010/main" val="3976527333"/>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0299F-2A13-064B-BDB0-24BF3F220D6F}"/>
              </a:ext>
            </a:extLst>
          </p:cNvPr>
          <p:cNvSpPr>
            <a:spLocks noGrp="1"/>
          </p:cNvSpPr>
          <p:nvPr>
            <p:ph type="title"/>
          </p:nvPr>
        </p:nvSpPr>
        <p:spPr/>
        <p:txBody>
          <a:bodyPr/>
          <a:lstStyle/>
          <a:p>
            <a:r>
              <a:rPr lang="en-US" dirty="0"/>
              <a:t>Connected OMAG Servers</a:t>
            </a:r>
          </a:p>
        </p:txBody>
      </p:sp>
      <p:sp>
        <p:nvSpPr>
          <p:cNvPr id="4" name="Slide Number Placeholder 3">
            <a:extLst>
              <a:ext uri="{FF2B5EF4-FFF2-40B4-BE49-F238E27FC236}">
                <a16:creationId xmlns:a16="http://schemas.microsoft.com/office/drawing/2014/main" id="{CE675017-E5AD-2A45-9BD4-2364951D625B}"/>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22</a:t>
            </a:fld>
            <a:endParaRPr lang="en-US" sz="1000"/>
          </a:p>
        </p:txBody>
      </p:sp>
      <p:pic>
        <p:nvPicPr>
          <p:cNvPr id="6" name="Picture 5" descr="A screenshot of a cell phone&#10;&#10;Description automatically generated">
            <a:extLst>
              <a:ext uri="{FF2B5EF4-FFF2-40B4-BE49-F238E27FC236}">
                <a16:creationId xmlns:a16="http://schemas.microsoft.com/office/drawing/2014/main" id="{90B7649E-1A3B-3841-9C02-2ED7D912F9B3}"/>
              </a:ext>
            </a:extLst>
          </p:cNvPr>
          <p:cNvPicPr>
            <a:picLocks noChangeAspect="1"/>
          </p:cNvPicPr>
          <p:nvPr/>
        </p:nvPicPr>
        <p:blipFill>
          <a:blip r:embed="rId2"/>
          <a:stretch>
            <a:fillRect/>
          </a:stretch>
        </p:blipFill>
        <p:spPr>
          <a:xfrm>
            <a:off x="1200150" y="853849"/>
            <a:ext cx="6743700" cy="3911600"/>
          </a:xfrm>
          <a:prstGeom prst="rect">
            <a:avLst/>
          </a:prstGeom>
        </p:spPr>
      </p:pic>
    </p:spTree>
    <p:extLst>
      <p:ext uri="{BB962C8B-B14F-4D97-AF65-F5344CB8AC3E}">
        <p14:creationId xmlns:p14="http://schemas.microsoft.com/office/powerpoint/2010/main" val="1686193141"/>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BB1E7-4E3B-4441-8C6F-F4719C4BA252}"/>
              </a:ext>
            </a:extLst>
          </p:cNvPr>
          <p:cNvSpPr>
            <a:spLocks noGrp="1"/>
          </p:cNvSpPr>
          <p:nvPr>
            <p:ph type="title"/>
          </p:nvPr>
        </p:nvSpPr>
        <p:spPr/>
        <p:txBody>
          <a:bodyPr/>
          <a:lstStyle/>
          <a:p>
            <a:r>
              <a:rPr lang="en-US" dirty="0"/>
              <a:t>Configuration Document</a:t>
            </a:r>
          </a:p>
        </p:txBody>
      </p:sp>
      <p:sp>
        <p:nvSpPr>
          <p:cNvPr id="3" name="Slide Number Placeholder 2">
            <a:extLst>
              <a:ext uri="{FF2B5EF4-FFF2-40B4-BE49-F238E27FC236}">
                <a16:creationId xmlns:a16="http://schemas.microsoft.com/office/drawing/2014/main" id="{EC10C65C-0BC0-7A4D-85BA-9C067414BDED}"/>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23</a:t>
            </a:fld>
            <a:endParaRPr lang="en-US" sz="1000"/>
          </a:p>
        </p:txBody>
      </p:sp>
      <p:pic>
        <p:nvPicPr>
          <p:cNvPr id="5" name="Picture 4" descr="A screenshot of a computer&#10;&#10;Description automatically generated">
            <a:extLst>
              <a:ext uri="{FF2B5EF4-FFF2-40B4-BE49-F238E27FC236}">
                <a16:creationId xmlns:a16="http://schemas.microsoft.com/office/drawing/2014/main" id="{3353FABE-A6FF-1549-B114-31A41032F266}"/>
              </a:ext>
            </a:extLst>
          </p:cNvPr>
          <p:cNvPicPr>
            <a:picLocks noChangeAspect="1"/>
          </p:cNvPicPr>
          <p:nvPr/>
        </p:nvPicPr>
        <p:blipFill>
          <a:blip r:embed="rId2"/>
          <a:stretch>
            <a:fillRect/>
          </a:stretch>
        </p:blipFill>
        <p:spPr>
          <a:xfrm>
            <a:off x="4972691" y="6704"/>
            <a:ext cx="3741588" cy="5143500"/>
          </a:xfrm>
          <a:prstGeom prst="rect">
            <a:avLst/>
          </a:prstGeom>
        </p:spPr>
      </p:pic>
    </p:spTree>
    <p:extLst>
      <p:ext uri="{BB962C8B-B14F-4D97-AF65-F5344CB8AC3E}">
        <p14:creationId xmlns:p14="http://schemas.microsoft.com/office/powerpoint/2010/main" val="716498603"/>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Event-driven governance</a:t>
            </a:r>
          </a:p>
        </p:txBody>
      </p:sp>
      <p:sp>
        <p:nvSpPr>
          <p:cNvPr id="3" name="Cloud 2"/>
          <p:cNvSpPr/>
          <p:nvPr/>
        </p:nvSpPr>
        <p:spPr>
          <a:xfrm>
            <a:off x="4788751" y="1832372"/>
            <a:ext cx="2475914" cy="1366243"/>
          </a:xfrm>
          <a:prstGeom prst="cloud">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a:solidFill>
                  <a:srgbClr val="1F497D"/>
                </a:solidFill>
                <a:latin typeface="Calibri"/>
                <a:cs typeface="Calibri"/>
              </a:rPr>
              <a:t>Open</a:t>
            </a:r>
          </a:p>
          <a:p>
            <a:pPr algn="ctr"/>
            <a:r>
              <a:rPr lang="en-GB" sz="1800" dirty="0">
                <a:solidFill>
                  <a:srgbClr val="1F497D"/>
                </a:solidFill>
                <a:latin typeface="Calibri"/>
                <a:cs typeface="Calibri"/>
              </a:rPr>
              <a:t>Metadata</a:t>
            </a:r>
          </a:p>
        </p:txBody>
      </p:sp>
      <p:pic>
        <p:nvPicPr>
          <p:cNvPr id="4"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2460" y="1861891"/>
            <a:ext cx="894902" cy="102418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5" name="Right Arrow 4"/>
          <p:cNvSpPr/>
          <p:nvPr/>
        </p:nvSpPr>
        <p:spPr>
          <a:xfrm>
            <a:off x="3904496" y="2314576"/>
            <a:ext cx="707404" cy="305395"/>
          </a:xfrm>
          <a:prstGeom prst="rightArrow">
            <a:avLst/>
          </a:prstGeom>
          <a:solidFill>
            <a:srgbClr val="C0504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 name="TextBox 5"/>
          <p:cNvSpPr txBox="1"/>
          <p:nvPr/>
        </p:nvSpPr>
        <p:spPr bwMode="auto">
          <a:xfrm>
            <a:off x="3856264" y="1671638"/>
            <a:ext cx="867132" cy="523220"/>
          </a:xfrm>
          <a:prstGeom prst="rect">
            <a:avLst/>
          </a:prstGeom>
          <a:noFill/>
          <a:ln w="9525">
            <a:noFill/>
            <a:miter lim="800000"/>
            <a:headEnd/>
            <a:tailEnd/>
          </a:ln>
        </p:spPr>
        <p:txBody>
          <a:bodyPr wrap="none" rtlCol="0">
            <a:prstTxWarp prst="textNoShape">
              <a:avLst/>
            </a:prstTxWarp>
            <a:spAutoFit/>
          </a:bodyPr>
          <a:lstStyle/>
          <a:p>
            <a:r>
              <a:rPr lang="en-GB" sz="1400" dirty="0">
                <a:latin typeface="Calibri" pitchFamily="-1" charset="0"/>
              </a:rPr>
              <a:t>New</a:t>
            </a:r>
          </a:p>
          <a:p>
            <a:r>
              <a:rPr lang="en-GB" sz="1400" dirty="0">
                <a:latin typeface="Calibri" pitchFamily="-1" charset="0"/>
              </a:rPr>
              <a:t>Database</a:t>
            </a:r>
          </a:p>
        </p:txBody>
      </p:sp>
      <p:sp>
        <p:nvSpPr>
          <p:cNvPr id="7" name="Left-Right Arrow 6"/>
          <p:cNvSpPr/>
          <p:nvPr/>
        </p:nvSpPr>
        <p:spPr>
          <a:xfrm>
            <a:off x="7505826" y="2459237"/>
            <a:ext cx="610940" cy="257175"/>
          </a:xfrm>
          <a:prstGeom prst="leftRightArrow">
            <a:avLst/>
          </a:prstGeom>
          <a:solidFill>
            <a:srgbClr val="C0504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8" name="Up-Down Arrow 7"/>
          <p:cNvSpPr/>
          <p:nvPr/>
        </p:nvSpPr>
        <p:spPr>
          <a:xfrm>
            <a:off x="6010631" y="1076921"/>
            <a:ext cx="273315" cy="610790"/>
          </a:xfrm>
          <a:prstGeom prst="upDownArrow">
            <a:avLst/>
          </a:prstGeom>
          <a:solidFill>
            <a:srgbClr val="C0504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dirty="0">
              <a:solidFill>
                <a:srgbClr val="1F497D"/>
              </a:solidFill>
              <a:latin typeface="Calibri"/>
              <a:cs typeface="Calibri"/>
            </a:endParaRPr>
          </a:p>
        </p:txBody>
      </p:sp>
      <p:sp>
        <p:nvSpPr>
          <p:cNvPr id="9" name="TextBox 8"/>
          <p:cNvSpPr txBox="1"/>
          <p:nvPr/>
        </p:nvSpPr>
        <p:spPr bwMode="auto">
          <a:xfrm>
            <a:off x="6348256" y="1109067"/>
            <a:ext cx="684803" cy="523220"/>
          </a:xfrm>
          <a:prstGeom prst="rect">
            <a:avLst/>
          </a:prstGeom>
          <a:noFill/>
          <a:ln w="9525">
            <a:noFill/>
            <a:miter lim="800000"/>
            <a:headEnd/>
            <a:tailEnd/>
          </a:ln>
        </p:spPr>
        <p:txBody>
          <a:bodyPr wrap="none" rtlCol="0">
            <a:prstTxWarp prst="textNoShape">
              <a:avLst/>
            </a:prstTxWarp>
            <a:spAutoFit/>
          </a:bodyPr>
          <a:lstStyle/>
          <a:p>
            <a:r>
              <a:rPr lang="en-GB" sz="1400" dirty="0">
                <a:latin typeface="Calibri" pitchFamily="-1" charset="0"/>
              </a:rPr>
              <a:t>Assign</a:t>
            </a:r>
          </a:p>
          <a:p>
            <a:r>
              <a:rPr lang="en-GB" sz="1400" dirty="0">
                <a:latin typeface="Calibri" pitchFamily="-1" charset="0"/>
              </a:rPr>
              <a:t>Owner</a:t>
            </a:r>
          </a:p>
        </p:txBody>
      </p:sp>
      <p:sp>
        <p:nvSpPr>
          <p:cNvPr id="10" name="TextBox 9"/>
          <p:cNvSpPr txBox="1"/>
          <p:nvPr/>
        </p:nvSpPr>
        <p:spPr bwMode="auto">
          <a:xfrm>
            <a:off x="7529607" y="1888332"/>
            <a:ext cx="725291" cy="523220"/>
          </a:xfrm>
          <a:prstGeom prst="rect">
            <a:avLst/>
          </a:prstGeom>
          <a:noFill/>
          <a:ln w="9525">
            <a:noFill/>
            <a:miter lim="800000"/>
            <a:headEnd/>
            <a:tailEnd/>
          </a:ln>
        </p:spPr>
        <p:txBody>
          <a:bodyPr wrap="none" rtlCol="0">
            <a:prstTxWarp prst="textNoShape">
              <a:avLst/>
            </a:prstTxWarp>
            <a:spAutoFit/>
          </a:bodyPr>
          <a:lstStyle/>
          <a:p>
            <a:r>
              <a:rPr lang="en-GB" sz="1400" dirty="0">
                <a:latin typeface="Calibri" pitchFamily="-1" charset="0"/>
              </a:rPr>
              <a:t>Classify</a:t>
            </a:r>
          </a:p>
          <a:p>
            <a:r>
              <a:rPr lang="en-GB" sz="1400" dirty="0">
                <a:latin typeface="Calibri" pitchFamily="-1" charset="0"/>
              </a:rPr>
              <a:t>Data</a:t>
            </a:r>
          </a:p>
        </p:txBody>
      </p:sp>
      <p:sp>
        <p:nvSpPr>
          <p:cNvPr id="11" name="Up-Down Arrow 10"/>
          <p:cNvSpPr/>
          <p:nvPr/>
        </p:nvSpPr>
        <p:spPr>
          <a:xfrm>
            <a:off x="5921871" y="3415309"/>
            <a:ext cx="273315" cy="610790"/>
          </a:xfrm>
          <a:prstGeom prst="upDownArrow">
            <a:avLst/>
          </a:prstGeom>
          <a:solidFill>
            <a:srgbClr val="C0504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dirty="0">
              <a:solidFill>
                <a:srgbClr val="1F497D"/>
              </a:solidFill>
              <a:latin typeface="Calibri"/>
              <a:cs typeface="Calibri"/>
            </a:endParaRPr>
          </a:p>
        </p:txBody>
      </p:sp>
      <p:sp>
        <p:nvSpPr>
          <p:cNvPr id="12" name="TextBox 11"/>
          <p:cNvSpPr txBox="1"/>
          <p:nvPr/>
        </p:nvSpPr>
        <p:spPr bwMode="auto">
          <a:xfrm>
            <a:off x="6259496" y="3447455"/>
            <a:ext cx="527258" cy="523220"/>
          </a:xfrm>
          <a:prstGeom prst="rect">
            <a:avLst/>
          </a:prstGeom>
          <a:noFill/>
          <a:ln w="9525">
            <a:noFill/>
            <a:miter lim="800000"/>
            <a:headEnd/>
            <a:tailEnd/>
          </a:ln>
        </p:spPr>
        <p:txBody>
          <a:bodyPr wrap="none" rtlCol="0">
            <a:prstTxWarp prst="textNoShape">
              <a:avLst/>
            </a:prstTxWarp>
            <a:spAutoFit/>
          </a:bodyPr>
          <a:lstStyle/>
          <a:p>
            <a:r>
              <a:rPr lang="en-GB" sz="1400" dirty="0">
                <a:latin typeface="Calibri" pitchFamily="-1" charset="0"/>
              </a:rPr>
              <a:t>Use</a:t>
            </a:r>
          </a:p>
          <a:p>
            <a:r>
              <a:rPr lang="en-GB" sz="1400" dirty="0">
                <a:latin typeface="Calibri" pitchFamily="-1" charset="0"/>
              </a:rPr>
              <a:t>Data</a:t>
            </a:r>
          </a:p>
        </p:txBody>
      </p:sp>
      <p:pic>
        <p:nvPicPr>
          <p:cNvPr id="13" name="Picture 12" descr="Tanya Tidie 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8790" y="1928456"/>
            <a:ext cx="817633" cy="1073759"/>
          </a:xfrm>
          <a:prstGeom prst="rect">
            <a:avLst/>
          </a:prstGeom>
        </p:spPr>
      </p:pic>
      <p:pic>
        <p:nvPicPr>
          <p:cNvPr id="14" name="Picture 13" descr="Callie Quartile 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4224" y="4063937"/>
            <a:ext cx="774918" cy="950976"/>
          </a:xfrm>
          <a:prstGeom prst="rect">
            <a:avLst/>
          </a:prstGeom>
        </p:spPr>
      </p:pic>
      <p:pic>
        <p:nvPicPr>
          <p:cNvPr id="15" name="Picture 14" descr="Polly Tasker 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3411" y="0"/>
            <a:ext cx="987311" cy="1012627"/>
          </a:xfrm>
          <a:prstGeom prst="rect">
            <a:avLst/>
          </a:prstGeom>
        </p:spPr>
      </p:pic>
      <p:sp>
        <p:nvSpPr>
          <p:cNvPr id="16" name="Slide Number Placeholder 2">
            <a:extLst>
              <a:ext uri="{FF2B5EF4-FFF2-40B4-BE49-F238E27FC236}">
                <a16:creationId xmlns:a16="http://schemas.microsoft.com/office/drawing/2014/main" id="{D8AEE255-6A5C-1F47-97C7-E027E73DC22B}"/>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24</a:t>
            </a:fld>
            <a:endParaRPr lang="en-US" sz="1000"/>
          </a:p>
        </p:txBody>
      </p:sp>
    </p:spTree>
    <p:extLst>
      <p:ext uri="{BB962C8B-B14F-4D97-AF65-F5344CB8AC3E}">
        <p14:creationId xmlns:p14="http://schemas.microsoft.com/office/powerpoint/2010/main" val="239992199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animBg="1"/>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BB32F5-F63E-F345-852F-A0F66A5C029B}"/>
              </a:ext>
            </a:extLst>
          </p:cNvPr>
          <p:cNvSpPr>
            <a:spLocks noGrp="1"/>
          </p:cNvSpPr>
          <p:nvPr>
            <p:ph type="title"/>
          </p:nvPr>
        </p:nvSpPr>
        <p:spPr/>
        <p:txBody>
          <a:bodyPr/>
          <a:lstStyle/>
          <a:p>
            <a:r>
              <a:rPr lang="en-US" dirty="0"/>
              <a:t>Integrate-able</a:t>
            </a:r>
          </a:p>
        </p:txBody>
      </p:sp>
      <p:sp>
        <p:nvSpPr>
          <p:cNvPr id="4" name="Slide Number Placeholder 3">
            <a:extLst>
              <a:ext uri="{FF2B5EF4-FFF2-40B4-BE49-F238E27FC236}">
                <a16:creationId xmlns:a16="http://schemas.microsoft.com/office/drawing/2014/main" id="{53D1CD5D-44CB-6247-ADDE-1F67BA958736}"/>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25</a:t>
            </a:fld>
            <a:endParaRPr lang="en-US" sz="1000"/>
          </a:p>
        </p:txBody>
      </p:sp>
      <p:sp>
        <p:nvSpPr>
          <p:cNvPr id="2" name="Rectangle 1">
            <a:extLst>
              <a:ext uri="{FF2B5EF4-FFF2-40B4-BE49-F238E27FC236}">
                <a16:creationId xmlns:a16="http://schemas.microsoft.com/office/drawing/2014/main" id="{A42F6897-E100-674F-BF57-471175A745DE}"/>
              </a:ext>
            </a:extLst>
          </p:cNvPr>
          <p:cNvSpPr/>
          <p:nvPr/>
        </p:nvSpPr>
        <p:spPr>
          <a:xfrm>
            <a:off x="675203" y="3208644"/>
            <a:ext cx="4572000" cy="415498"/>
          </a:xfrm>
          <a:prstGeom prst="rect">
            <a:avLst/>
          </a:prstGeom>
        </p:spPr>
        <p:txBody>
          <a:bodyPr>
            <a:spAutoFit/>
          </a:bodyPr>
          <a:lstStyle/>
          <a:p>
            <a:pPr lvl="1"/>
            <a:r>
              <a:rPr lang="en-US" sz="1050" dirty="0">
                <a:solidFill>
                  <a:schemeClr val="accent5">
                    <a:lumMod val="20000"/>
                    <a:lumOff val="80000"/>
                  </a:schemeClr>
                </a:solidFill>
              </a:rPr>
              <a:t>Build on connector framework</a:t>
            </a:r>
          </a:p>
          <a:p>
            <a:pPr lvl="1"/>
            <a:r>
              <a:rPr lang="en-US" sz="1050" dirty="0">
                <a:solidFill>
                  <a:schemeClr val="accent5">
                    <a:lumMod val="20000"/>
                    <a:lumOff val="80000"/>
                  </a:schemeClr>
                </a:solidFill>
              </a:rPr>
              <a:t>Dependency management</a:t>
            </a:r>
          </a:p>
        </p:txBody>
      </p:sp>
    </p:spTree>
    <p:extLst>
      <p:ext uri="{BB962C8B-B14F-4D97-AF65-F5344CB8AC3E}">
        <p14:creationId xmlns:p14="http://schemas.microsoft.com/office/powerpoint/2010/main" val="4218962717"/>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2DD1-F4C5-F44E-9689-CDC3AA913D12}"/>
              </a:ext>
            </a:extLst>
          </p:cNvPr>
          <p:cNvSpPr>
            <a:spLocks noGrp="1"/>
          </p:cNvSpPr>
          <p:nvPr>
            <p:ph type="title"/>
          </p:nvPr>
        </p:nvSpPr>
        <p:spPr/>
        <p:txBody>
          <a:bodyPr/>
          <a:lstStyle/>
          <a:p>
            <a:r>
              <a:rPr lang="en-US" dirty="0"/>
              <a:t>Open Connector Framework (OCF)</a:t>
            </a:r>
          </a:p>
        </p:txBody>
      </p:sp>
      <p:sp>
        <p:nvSpPr>
          <p:cNvPr id="3" name="Slide Number Placeholder 2">
            <a:extLst>
              <a:ext uri="{FF2B5EF4-FFF2-40B4-BE49-F238E27FC236}">
                <a16:creationId xmlns:a16="http://schemas.microsoft.com/office/drawing/2014/main" id="{82AB5B5C-DA78-A449-8641-5278591C93D6}"/>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26</a:t>
            </a:fld>
            <a:endParaRPr lang="en-US" sz="1000"/>
          </a:p>
        </p:txBody>
      </p:sp>
      <p:pic>
        <p:nvPicPr>
          <p:cNvPr id="4" name="Picture 3">
            <a:extLst>
              <a:ext uri="{FF2B5EF4-FFF2-40B4-BE49-F238E27FC236}">
                <a16:creationId xmlns:a16="http://schemas.microsoft.com/office/drawing/2014/main" id="{BEA94892-56F7-3F42-B6A6-267B11DA2639}"/>
              </a:ext>
            </a:extLst>
          </p:cNvPr>
          <p:cNvPicPr>
            <a:picLocks noChangeAspect="1"/>
          </p:cNvPicPr>
          <p:nvPr/>
        </p:nvPicPr>
        <p:blipFill>
          <a:blip r:embed="rId2"/>
          <a:stretch>
            <a:fillRect/>
          </a:stretch>
        </p:blipFill>
        <p:spPr>
          <a:xfrm>
            <a:off x="1466429" y="1041409"/>
            <a:ext cx="3722566" cy="3531010"/>
          </a:xfrm>
          <a:prstGeom prst="rect">
            <a:avLst/>
          </a:prstGeom>
        </p:spPr>
      </p:pic>
      <p:sp>
        <p:nvSpPr>
          <p:cNvPr id="5" name="Left Arrow 4">
            <a:extLst>
              <a:ext uri="{FF2B5EF4-FFF2-40B4-BE49-F238E27FC236}">
                <a16:creationId xmlns:a16="http://schemas.microsoft.com/office/drawing/2014/main" id="{1D01C55E-5AA9-5346-906C-63A1289441C3}"/>
              </a:ext>
            </a:extLst>
          </p:cNvPr>
          <p:cNvSpPr/>
          <p:nvPr/>
        </p:nvSpPr>
        <p:spPr>
          <a:xfrm>
            <a:off x="5053781" y="2418735"/>
            <a:ext cx="1032387" cy="235975"/>
          </a:xfrm>
          <a:prstGeom prst="lef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D63B89D2-955C-3844-B3BB-D006E5FD0721}"/>
              </a:ext>
            </a:extLst>
          </p:cNvPr>
          <p:cNvSpPr txBox="1"/>
          <p:nvPr/>
        </p:nvSpPr>
        <p:spPr>
          <a:xfrm>
            <a:off x="6184490" y="2382833"/>
            <a:ext cx="1317990" cy="307777"/>
          </a:xfrm>
          <a:prstGeom prst="rect">
            <a:avLst/>
          </a:prstGeom>
          <a:noFill/>
        </p:spPr>
        <p:txBody>
          <a:bodyPr wrap="none" rtlCol="0">
            <a:spAutoFit/>
          </a:bodyPr>
          <a:lstStyle/>
          <a:p>
            <a:r>
              <a:rPr lang="en-US" dirty="0"/>
              <a:t>Intercept point</a:t>
            </a:r>
          </a:p>
        </p:txBody>
      </p:sp>
    </p:spTree>
    <p:extLst>
      <p:ext uri="{BB962C8B-B14F-4D97-AF65-F5344CB8AC3E}">
        <p14:creationId xmlns:p14="http://schemas.microsoft.com/office/powerpoint/2010/main" val="2699935960"/>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1">
            <a:extLst>
              <a:ext uri="{FF2B5EF4-FFF2-40B4-BE49-F238E27FC236}">
                <a16:creationId xmlns:a16="http://schemas.microsoft.com/office/drawing/2014/main" id="{89A5CBAD-C787-4055-A67B-8815E0B8F599}"/>
              </a:ext>
            </a:extLst>
          </p:cNvPr>
          <p:cNvSpPr>
            <a:spLocks noGrp="1"/>
          </p:cNvSpPr>
          <p:nvPr>
            <p:ph type="title"/>
          </p:nvPr>
        </p:nvSpPr>
        <p:spPr/>
        <p:txBody>
          <a:bodyPr/>
          <a:lstStyle/>
          <a:p>
            <a:r>
              <a:rPr lang="en-US"/>
              <a:t>Example of a simple cohort </a:t>
            </a:r>
            <a:endParaRPr lang="en-GB" dirty="0"/>
          </a:p>
        </p:txBody>
      </p:sp>
      <p:sp>
        <p:nvSpPr>
          <p:cNvPr id="8" name="Rectangle 7">
            <a:extLst>
              <a:ext uri="{FF2B5EF4-FFF2-40B4-BE49-F238E27FC236}">
                <a16:creationId xmlns:a16="http://schemas.microsoft.com/office/drawing/2014/main" id="{827B111F-7ECA-CA49-B24A-64FBA0EF9211}"/>
              </a:ext>
            </a:extLst>
          </p:cNvPr>
          <p:cNvSpPr/>
          <p:nvPr/>
        </p:nvSpPr>
        <p:spPr>
          <a:xfrm>
            <a:off x="6472009" y="2584769"/>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 name="Oval 8">
            <a:extLst>
              <a:ext uri="{FF2B5EF4-FFF2-40B4-BE49-F238E27FC236}">
                <a16:creationId xmlns:a16="http://schemas.microsoft.com/office/drawing/2014/main" id="{0E9C8C19-BB50-084D-8B78-1ED354502F4C}"/>
              </a:ext>
            </a:extLst>
          </p:cNvPr>
          <p:cNvSpPr/>
          <p:nvPr/>
        </p:nvSpPr>
        <p:spPr>
          <a:xfrm>
            <a:off x="3660866" y="2090942"/>
            <a:ext cx="2488861" cy="1436589"/>
          </a:xfrm>
          <a:prstGeom prst="ellipse">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 name="Oval 9">
            <a:extLst>
              <a:ext uri="{FF2B5EF4-FFF2-40B4-BE49-F238E27FC236}">
                <a16:creationId xmlns:a16="http://schemas.microsoft.com/office/drawing/2014/main" id="{F3457F6A-0DD5-7244-88EC-4CCD7C0FAE31}"/>
              </a:ext>
            </a:extLst>
          </p:cNvPr>
          <p:cNvSpPr/>
          <p:nvPr/>
        </p:nvSpPr>
        <p:spPr>
          <a:xfrm>
            <a:off x="3866131" y="2224863"/>
            <a:ext cx="2078329" cy="1168747"/>
          </a:xfrm>
          <a:prstGeom prst="ellipse">
            <a:avLst/>
          </a:prstGeom>
          <a:solidFill>
            <a:srgbClr val="FFFFFF"/>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a:solidFill>
                  <a:srgbClr val="1F497D"/>
                </a:solidFill>
                <a:latin typeface="Calibri"/>
                <a:cs typeface="Calibri"/>
              </a:rPr>
              <a:t>Cohort A</a:t>
            </a:r>
          </a:p>
        </p:txBody>
      </p:sp>
      <p:cxnSp>
        <p:nvCxnSpPr>
          <p:cNvPr id="11" name="Straight Connector 10">
            <a:extLst>
              <a:ext uri="{FF2B5EF4-FFF2-40B4-BE49-F238E27FC236}">
                <a16:creationId xmlns:a16="http://schemas.microsoft.com/office/drawing/2014/main" id="{ABD14205-E876-FC48-A38F-9F5460A81900}"/>
              </a:ext>
            </a:extLst>
          </p:cNvPr>
          <p:cNvCxnSpPr>
            <a:endCxn id="9" idx="1"/>
          </p:cNvCxnSpPr>
          <p:nvPr/>
        </p:nvCxnSpPr>
        <p:spPr bwMode="auto">
          <a:xfrm>
            <a:off x="3389901" y="1934742"/>
            <a:ext cx="635450" cy="36658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215BE9F8-EDE3-2E4A-A339-F56E4497B586}"/>
              </a:ext>
            </a:extLst>
          </p:cNvPr>
          <p:cNvCxnSpPr>
            <a:stCxn id="13" idx="3"/>
            <a:endCxn id="9" idx="3"/>
          </p:cNvCxnSpPr>
          <p:nvPr/>
        </p:nvCxnSpPr>
        <p:spPr bwMode="auto">
          <a:xfrm flipV="1">
            <a:off x="3396952" y="3317147"/>
            <a:ext cx="628399" cy="32815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3" name="Oval 12">
            <a:extLst>
              <a:ext uri="{FF2B5EF4-FFF2-40B4-BE49-F238E27FC236}">
                <a16:creationId xmlns:a16="http://schemas.microsoft.com/office/drawing/2014/main" id="{475FD12B-D5F3-A94F-889F-2E5671D641DC}"/>
              </a:ext>
            </a:extLst>
          </p:cNvPr>
          <p:cNvSpPr/>
          <p:nvPr/>
        </p:nvSpPr>
        <p:spPr>
          <a:xfrm>
            <a:off x="3367345" y="3467532"/>
            <a:ext cx="202166" cy="208265"/>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4" name="Rectangle 13">
            <a:extLst>
              <a:ext uri="{FF2B5EF4-FFF2-40B4-BE49-F238E27FC236}">
                <a16:creationId xmlns:a16="http://schemas.microsoft.com/office/drawing/2014/main" id="{DE2DEE68-D8FE-5943-AAF8-C6734533E63D}"/>
              </a:ext>
            </a:extLst>
          </p:cNvPr>
          <p:cNvSpPr/>
          <p:nvPr/>
        </p:nvSpPr>
        <p:spPr>
          <a:xfrm>
            <a:off x="3045064" y="1660489"/>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5" name="Straight Connector 14">
            <a:extLst>
              <a:ext uri="{FF2B5EF4-FFF2-40B4-BE49-F238E27FC236}">
                <a16:creationId xmlns:a16="http://schemas.microsoft.com/office/drawing/2014/main" id="{3D100CA8-3E26-8F42-96DB-206751D1961B}"/>
              </a:ext>
            </a:extLst>
          </p:cNvPr>
          <p:cNvCxnSpPr>
            <a:stCxn id="9" idx="6"/>
            <a:endCxn id="8" idx="1"/>
          </p:cNvCxnSpPr>
          <p:nvPr/>
        </p:nvCxnSpPr>
        <p:spPr bwMode="auto">
          <a:xfrm flipV="1">
            <a:off x="6149727" y="2809236"/>
            <a:ext cx="322282" cy="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6" name="Rectangle 15">
            <a:extLst>
              <a:ext uri="{FF2B5EF4-FFF2-40B4-BE49-F238E27FC236}">
                <a16:creationId xmlns:a16="http://schemas.microsoft.com/office/drawing/2014/main" id="{A2EF187D-BA9D-A74E-97CD-EAC88AA92E3C}"/>
              </a:ext>
            </a:extLst>
          </p:cNvPr>
          <p:cNvSpPr/>
          <p:nvPr/>
        </p:nvSpPr>
        <p:spPr>
          <a:xfrm>
            <a:off x="3316029" y="3377744"/>
            <a:ext cx="317630"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7" name="Rounded Rectangle 16">
            <a:extLst>
              <a:ext uri="{FF2B5EF4-FFF2-40B4-BE49-F238E27FC236}">
                <a16:creationId xmlns:a16="http://schemas.microsoft.com/office/drawing/2014/main" id="{F4F39D2B-138E-9E4D-8B31-29F6B5C40634}"/>
              </a:ext>
            </a:extLst>
          </p:cNvPr>
          <p:cNvSpPr/>
          <p:nvPr/>
        </p:nvSpPr>
        <p:spPr>
          <a:xfrm>
            <a:off x="6533620" y="1971495"/>
            <a:ext cx="571229" cy="333870"/>
          </a:xfrm>
          <a:prstGeom prst="round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8" name="Rounded Rectangle 17">
            <a:extLst>
              <a:ext uri="{FF2B5EF4-FFF2-40B4-BE49-F238E27FC236}">
                <a16:creationId xmlns:a16="http://schemas.microsoft.com/office/drawing/2014/main" id="{B7184767-77DB-EA43-AA24-FDE250DC826E}"/>
              </a:ext>
            </a:extLst>
          </p:cNvPr>
          <p:cNvSpPr/>
          <p:nvPr/>
        </p:nvSpPr>
        <p:spPr>
          <a:xfrm>
            <a:off x="6552935" y="2002876"/>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9" name="Rectangle 18">
            <a:extLst>
              <a:ext uri="{FF2B5EF4-FFF2-40B4-BE49-F238E27FC236}">
                <a16:creationId xmlns:a16="http://schemas.microsoft.com/office/drawing/2014/main" id="{BB14B4E6-D529-D044-9082-6864E5B663F7}"/>
              </a:ext>
            </a:extLst>
          </p:cNvPr>
          <p:cNvSpPr/>
          <p:nvPr/>
        </p:nvSpPr>
        <p:spPr>
          <a:xfrm>
            <a:off x="6472070" y="2434801"/>
            <a:ext cx="692776" cy="14701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0" name="Straight Connector 19">
            <a:extLst>
              <a:ext uri="{FF2B5EF4-FFF2-40B4-BE49-F238E27FC236}">
                <a16:creationId xmlns:a16="http://schemas.microsoft.com/office/drawing/2014/main" id="{AA7A8CB5-8B70-D84C-84EC-000912D0707D}"/>
              </a:ext>
            </a:extLst>
          </p:cNvPr>
          <p:cNvCxnSpPr>
            <a:stCxn id="19" idx="0"/>
            <a:endCxn id="17" idx="2"/>
          </p:cNvCxnSpPr>
          <p:nvPr/>
        </p:nvCxnSpPr>
        <p:spPr bwMode="auto">
          <a:xfrm flipV="1">
            <a:off x="6818458" y="2305365"/>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1" name="Rounded Rectangle 20">
            <a:extLst>
              <a:ext uri="{FF2B5EF4-FFF2-40B4-BE49-F238E27FC236}">
                <a16:creationId xmlns:a16="http://schemas.microsoft.com/office/drawing/2014/main" id="{4B7A3C75-AB6C-4D4D-BAB9-29DE48C16150}"/>
              </a:ext>
            </a:extLst>
          </p:cNvPr>
          <p:cNvSpPr/>
          <p:nvPr/>
        </p:nvSpPr>
        <p:spPr>
          <a:xfrm>
            <a:off x="3106676" y="1046454"/>
            <a:ext cx="571229" cy="333870"/>
          </a:xfrm>
          <a:prstGeom prst="round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 name="Rounded Rectangle 21">
            <a:extLst>
              <a:ext uri="{FF2B5EF4-FFF2-40B4-BE49-F238E27FC236}">
                <a16:creationId xmlns:a16="http://schemas.microsoft.com/office/drawing/2014/main" id="{BC67DA56-4DD6-EE42-8D68-7900D4C5CADF}"/>
              </a:ext>
            </a:extLst>
          </p:cNvPr>
          <p:cNvSpPr/>
          <p:nvPr/>
        </p:nvSpPr>
        <p:spPr>
          <a:xfrm>
            <a:off x="3125991" y="1077835"/>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3" name="Rectangle 22">
            <a:extLst>
              <a:ext uri="{FF2B5EF4-FFF2-40B4-BE49-F238E27FC236}">
                <a16:creationId xmlns:a16="http://schemas.microsoft.com/office/drawing/2014/main" id="{AB8C9F38-3BA1-3F45-B2FA-C4CF510F0E54}"/>
              </a:ext>
            </a:extLst>
          </p:cNvPr>
          <p:cNvSpPr/>
          <p:nvPr/>
        </p:nvSpPr>
        <p:spPr>
          <a:xfrm>
            <a:off x="3045126" y="1509760"/>
            <a:ext cx="692776" cy="14701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4" name="Straight Connector 23">
            <a:extLst>
              <a:ext uri="{FF2B5EF4-FFF2-40B4-BE49-F238E27FC236}">
                <a16:creationId xmlns:a16="http://schemas.microsoft.com/office/drawing/2014/main" id="{09A801A1-A952-224E-880D-41D58E1969D3}"/>
              </a:ext>
            </a:extLst>
          </p:cNvPr>
          <p:cNvCxnSpPr>
            <a:stCxn id="23" idx="0"/>
            <a:endCxn id="21" idx="2"/>
          </p:cNvCxnSpPr>
          <p:nvPr/>
        </p:nvCxnSpPr>
        <p:spPr bwMode="auto">
          <a:xfrm flipV="1">
            <a:off x="3391514" y="1380324"/>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30" name="Straight Connector 29">
            <a:extLst>
              <a:ext uri="{FF2B5EF4-FFF2-40B4-BE49-F238E27FC236}">
                <a16:creationId xmlns:a16="http://schemas.microsoft.com/office/drawing/2014/main" id="{E4DEBF50-FE8A-354F-83ED-4DE9A989C70C}"/>
              </a:ext>
            </a:extLst>
          </p:cNvPr>
          <p:cNvCxnSpPr>
            <a:cxnSpLocks/>
            <a:endCxn id="16" idx="1"/>
          </p:cNvCxnSpPr>
          <p:nvPr/>
        </p:nvCxnSpPr>
        <p:spPr bwMode="auto">
          <a:xfrm>
            <a:off x="3120489" y="3602211"/>
            <a:ext cx="195540"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1" name="Can 30">
            <a:extLst>
              <a:ext uri="{FF2B5EF4-FFF2-40B4-BE49-F238E27FC236}">
                <a16:creationId xmlns:a16="http://schemas.microsoft.com/office/drawing/2014/main" id="{FF11FAD0-6099-764D-997B-30B15D282ECB}"/>
              </a:ext>
            </a:extLst>
          </p:cNvPr>
          <p:cNvSpPr/>
          <p:nvPr/>
        </p:nvSpPr>
        <p:spPr>
          <a:xfrm>
            <a:off x="3239053" y="2226381"/>
            <a:ext cx="307900" cy="230880"/>
          </a:xfrm>
          <a:prstGeom prst="can">
            <a:avLst/>
          </a:prstGeom>
          <a:solidFill>
            <a:srgbClr val="948A54"/>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2" name="Straight Connector 31">
            <a:extLst>
              <a:ext uri="{FF2B5EF4-FFF2-40B4-BE49-F238E27FC236}">
                <a16:creationId xmlns:a16="http://schemas.microsoft.com/office/drawing/2014/main" id="{FCB4B04A-9498-3645-AB0D-BBF90425EB66}"/>
              </a:ext>
            </a:extLst>
          </p:cNvPr>
          <p:cNvCxnSpPr>
            <a:stCxn id="31" idx="1"/>
            <a:endCxn id="14" idx="2"/>
          </p:cNvCxnSpPr>
          <p:nvPr/>
        </p:nvCxnSpPr>
        <p:spPr bwMode="auto">
          <a:xfrm flipH="1" flipV="1">
            <a:off x="3391452" y="2109423"/>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5" name="Can 34">
            <a:extLst>
              <a:ext uri="{FF2B5EF4-FFF2-40B4-BE49-F238E27FC236}">
                <a16:creationId xmlns:a16="http://schemas.microsoft.com/office/drawing/2014/main" id="{16FDAE3B-8599-FB4F-B1DE-28637C4E3A14}"/>
              </a:ext>
            </a:extLst>
          </p:cNvPr>
          <p:cNvSpPr/>
          <p:nvPr/>
        </p:nvSpPr>
        <p:spPr>
          <a:xfrm>
            <a:off x="6662897" y="3148382"/>
            <a:ext cx="307900" cy="230880"/>
          </a:xfrm>
          <a:prstGeom prst="can">
            <a:avLst/>
          </a:prstGeom>
          <a:solidFill>
            <a:srgbClr val="948A54"/>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6" name="Straight Connector 35">
            <a:extLst>
              <a:ext uri="{FF2B5EF4-FFF2-40B4-BE49-F238E27FC236}">
                <a16:creationId xmlns:a16="http://schemas.microsoft.com/office/drawing/2014/main" id="{94BE0803-F02C-F445-8CDC-D9C224925B83}"/>
              </a:ext>
            </a:extLst>
          </p:cNvPr>
          <p:cNvCxnSpPr>
            <a:stCxn id="35" idx="1"/>
            <a:endCxn id="8" idx="2"/>
          </p:cNvCxnSpPr>
          <p:nvPr/>
        </p:nvCxnSpPr>
        <p:spPr bwMode="auto">
          <a:xfrm flipV="1">
            <a:off x="6816847" y="3033703"/>
            <a:ext cx="1550" cy="114679"/>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7" name="TextBox 36">
            <a:extLst>
              <a:ext uri="{FF2B5EF4-FFF2-40B4-BE49-F238E27FC236}">
                <a16:creationId xmlns:a16="http://schemas.microsoft.com/office/drawing/2014/main" id="{058BBF88-D201-1B44-A6E7-CC81E4DE908C}"/>
              </a:ext>
            </a:extLst>
          </p:cNvPr>
          <p:cNvSpPr txBox="1"/>
          <p:nvPr/>
        </p:nvSpPr>
        <p:spPr bwMode="auto">
          <a:xfrm>
            <a:off x="6074304" y="3470571"/>
            <a:ext cx="1513843" cy="307777"/>
          </a:xfrm>
          <a:prstGeom prst="rect">
            <a:avLst/>
          </a:prstGeom>
          <a:noFill/>
          <a:ln w="9525">
            <a:noFill/>
            <a:miter lim="800000"/>
            <a:headEnd/>
            <a:tailEnd/>
          </a:ln>
        </p:spPr>
        <p:txBody>
          <a:bodyPr wrap="square" rtlCol="0">
            <a:prstTxWarp prst="textNoShape">
              <a:avLst/>
            </a:prstTxWarp>
            <a:spAutoFit/>
          </a:bodyPr>
          <a:lstStyle/>
          <a:p>
            <a:pPr algn="ctr"/>
            <a:r>
              <a:rPr lang="en-GB" sz="1400" dirty="0">
                <a:latin typeface="Calibri" pitchFamily="-1" charset="0"/>
              </a:rPr>
              <a:t>Chief Data Office</a:t>
            </a:r>
          </a:p>
        </p:txBody>
      </p:sp>
      <p:sp>
        <p:nvSpPr>
          <p:cNvPr id="38" name="TextBox 37">
            <a:extLst>
              <a:ext uri="{FF2B5EF4-FFF2-40B4-BE49-F238E27FC236}">
                <a16:creationId xmlns:a16="http://schemas.microsoft.com/office/drawing/2014/main" id="{0652E973-8940-6545-827C-1ADCCF8AA988}"/>
              </a:ext>
            </a:extLst>
          </p:cNvPr>
          <p:cNvSpPr txBox="1"/>
          <p:nvPr/>
        </p:nvSpPr>
        <p:spPr bwMode="auto">
          <a:xfrm>
            <a:off x="3840473" y="1403955"/>
            <a:ext cx="1513843" cy="307777"/>
          </a:xfrm>
          <a:prstGeom prst="rect">
            <a:avLst/>
          </a:prstGeom>
          <a:noFill/>
          <a:ln w="9525">
            <a:noFill/>
            <a:miter lim="800000"/>
            <a:headEnd/>
            <a:tailEnd/>
          </a:ln>
        </p:spPr>
        <p:txBody>
          <a:bodyPr wrap="square" rtlCol="0">
            <a:prstTxWarp prst="textNoShape">
              <a:avLst/>
            </a:prstTxWarp>
            <a:spAutoFit/>
          </a:bodyPr>
          <a:lstStyle/>
          <a:p>
            <a:r>
              <a:rPr lang="en-GB" sz="1400" dirty="0">
                <a:latin typeface="Calibri" pitchFamily="-1" charset="0"/>
              </a:rPr>
              <a:t>Data Lake</a:t>
            </a:r>
          </a:p>
        </p:txBody>
      </p:sp>
      <p:sp>
        <p:nvSpPr>
          <p:cNvPr id="39" name="TextBox 38">
            <a:extLst>
              <a:ext uri="{FF2B5EF4-FFF2-40B4-BE49-F238E27FC236}">
                <a16:creationId xmlns:a16="http://schemas.microsoft.com/office/drawing/2014/main" id="{0431824D-6E7E-4B40-877C-8622E22A4CCA}"/>
              </a:ext>
            </a:extLst>
          </p:cNvPr>
          <p:cNvSpPr txBox="1"/>
          <p:nvPr/>
        </p:nvSpPr>
        <p:spPr bwMode="auto">
          <a:xfrm>
            <a:off x="3107659" y="3916465"/>
            <a:ext cx="1513843" cy="307777"/>
          </a:xfrm>
          <a:prstGeom prst="rect">
            <a:avLst/>
          </a:prstGeom>
          <a:noFill/>
          <a:ln w="9525">
            <a:noFill/>
            <a:miter lim="800000"/>
            <a:headEnd/>
            <a:tailEnd/>
          </a:ln>
        </p:spPr>
        <p:txBody>
          <a:bodyPr wrap="square" rtlCol="0">
            <a:prstTxWarp prst="textNoShape">
              <a:avLst/>
            </a:prstTxWarp>
            <a:spAutoFit/>
          </a:bodyPr>
          <a:lstStyle/>
          <a:p>
            <a:r>
              <a:rPr lang="en-GB" sz="1400" dirty="0">
                <a:latin typeface="Calibri" pitchFamily="-1" charset="0"/>
              </a:rPr>
              <a:t>Systems of Record</a:t>
            </a:r>
          </a:p>
        </p:txBody>
      </p:sp>
      <p:sp>
        <p:nvSpPr>
          <p:cNvPr id="40" name="Rectangle 39">
            <a:extLst>
              <a:ext uri="{FF2B5EF4-FFF2-40B4-BE49-F238E27FC236}">
                <a16:creationId xmlns:a16="http://schemas.microsoft.com/office/drawing/2014/main" id="{1E030E52-4BC4-3F44-9F9E-73AE4E7E481D}"/>
              </a:ext>
            </a:extLst>
          </p:cNvPr>
          <p:cNvSpPr/>
          <p:nvPr/>
        </p:nvSpPr>
        <p:spPr>
          <a:xfrm>
            <a:off x="2427713" y="3423090"/>
            <a:ext cx="692776" cy="448934"/>
          </a:xfrm>
          <a:prstGeom prst="rect">
            <a:avLst/>
          </a:prstGeom>
          <a:solidFill>
            <a:srgbClr val="C0504D"/>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2" name="Rounded Rectangle 41">
            <a:extLst>
              <a:ext uri="{FF2B5EF4-FFF2-40B4-BE49-F238E27FC236}">
                <a16:creationId xmlns:a16="http://schemas.microsoft.com/office/drawing/2014/main" id="{A18A7B27-324A-C64C-B2B1-2397C144C945}"/>
              </a:ext>
            </a:extLst>
          </p:cNvPr>
          <p:cNvSpPr/>
          <p:nvPr/>
        </p:nvSpPr>
        <p:spPr>
          <a:xfrm>
            <a:off x="2489325" y="2809055"/>
            <a:ext cx="571229" cy="333870"/>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3" name="Rounded Rectangle 42">
            <a:extLst>
              <a:ext uri="{FF2B5EF4-FFF2-40B4-BE49-F238E27FC236}">
                <a16:creationId xmlns:a16="http://schemas.microsoft.com/office/drawing/2014/main" id="{1FE891A7-FCC6-D04F-AC8E-7DC6B800EA14}"/>
              </a:ext>
            </a:extLst>
          </p:cNvPr>
          <p:cNvSpPr/>
          <p:nvPr/>
        </p:nvSpPr>
        <p:spPr>
          <a:xfrm>
            <a:off x="2508640" y="2840436"/>
            <a:ext cx="525995" cy="269360"/>
          </a:xfrm>
          <a:prstGeom prst="roundRect">
            <a:avLst/>
          </a:prstGeom>
          <a:solidFill>
            <a:srgbClr val="F2DCDB"/>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4" name="Rectangle 43">
            <a:extLst>
              <a:ext uri="{FF2B5EF4-FFF2-40B4-BE49-F238E27FC236}">
                <a16:creationId xmlns:a16="http://schemas.microsoft.com/office/drawing/2014/main" id="{2C46270B-E968-7E4B-8332-73EB3671C27C}"/>
              </a:ext>
            </a:extLst>
          </p:cNvPr>
          <p:cNvSpPr/>
          <p:nvPr/>
        </p:nvSpPr>
        <p:spPr>
          <a:xfrm>
            <a:off x="2427775" y="3272361"/>
            <a:ext cx="692776" cy="147015"/>
          </a:xfrm>
          <a:prstGeom prst="rect">
            <a:avLst/>
          </a:prstGeom>
          <a:solidFill>
            <a:schemeClr val="accent2">
              <a:lumMod val="20000"/>
              <a:lumOff val="80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45" name="Straight Connector 44">
            <a:extLst>
              <a:ext uri="{FF2B5EF4-FFF2-40B4-BE49-F238E27FC236}">
                <a16:creationId xmlns:a16="http://schemas.microsoft.com/office/drawing/2014/main" id="{D961E1C4-FD96-A94B-B5B3-795036B91F07}"/>
              </a:ext>
            </a:extLst>
          </p:cNvPr>
          <p:cNvCxnSpPr>
            <a:stCxn id="44" idx="0"/>
            <a:endCxn id="42" idx="2"/>
          </p:cNvCxnSpPr>
          <p:nvPr/>
        </p:nvCxnSpPr>
        <p:spPr bwMode="auto">
          <a:xfrm flipV="1">
            <a:off x="2774163" y="3142925"/>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6" name="Can 45">
            <a:extLst>
              <a:ext uri="{FF2B5EF4-FFF2-40B4-BE49-F238E27FC236}">
                <a16:creationId xmlns:a16="http://schemas.microsoft.com/office/drawing/2014/main" id="{73E0FDA2-2E07-6144-A535-3F7FE6E462F3}"/>
              </a:ext>
            </a:extLst>
          </p:cNvPr>
          <p:cNvSpPr/>
          <p:nvPr/>
        </p:nvSpPr>
        <p:spPr>
          <a:xfrm>
            <a:off x="2621702" y="3988982"/>
            <a:ext cx="307900" cy="230880"/>
          </a:xfrm>
          <a:prstGeom prst="can">
            <a:avLst/>
          </a:prstGeom>
          <a:solidFill>
            <a:srgbClr val="C0504D"/>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47" name="Straight Connector 46">
            <a:extLst>
              <a:ext uri="{FF2B5EF4-FFF2-40B4-BE49-F238E27FC236}">
                <a16:creationId xmlns:a16="http://schemas.microsoft.com/office/drawing/2014/main" id="{93476E1F-F254-144E-8065-A333946C646E}"/>
              </a:ext>
            </a:extLst>
          </p:cNvPr>
          <p:cNvCxnSpPr>
            <a:stCxn id="46" idx="1"/>
          </p:cNvCxnSpPr>
          <p:nvPr/>
        </p:nvCxnSpPr>
        <p:spPr bwMode="auto">
          <a:xfrm flipH="1" flipV="1">
            <a:off x="2774101" y="3872024"/>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 name="Slide Number Placeholder 3">
            <a:extLst>
              <a:ext uri="{FF2B5EF4-FFF2-40B4-BE49-F238E27FC236}">
                <a16:creationId xmlns:a16="http://schemas.microsoft.com/office/drawing/2014/main" id="{539084B3-8838-3E4D-80DD-F8B13495B30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27</a:t>
            </a:fld>
            <a:endParaRPr lang="en-US" sz="1000"/>
          </a:p>
        </p:txBody>
      </p:sp>
    </p:spTree>
    <p:extLst>
      <p:ext uri="{BB962C8B-B14F-4D97-AF65-F5344CB8AC3E}">
        <p14:creationId xmlns:p14="http://schemas.microsoft.com/office/powerpoint/2010/main" val="2205690781"/>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08939-41C6-5743-B00A-A745AD05F925}"/>
              </a:ext>
            </a:extLst>
          </p:cNvPr>
          <p:cNvSpPr>
            <a:spLocks noGrp="1"/>
          </p:cNvSpPr>
          <p:nvPr>
            <p:ph type="title"/>
          </p:nvPr>
        </p:nvSpPr>
        <p:spPr/>
        <p:txBody>
          <a:bodyPr/>
          <a:lstStyle/>
          <a:p>
            <a:r>
              <a:rPr lang="en-US" dirty="0"/>
              <a:t>IBM Information Governance Catalog Integration</a:t>
            </a:r>
          </a:p>
        </p:txBody>
      </p:sp>
      <p:sp>
        <p:nvSpPr>
          <p:cNvPr id="3" name="Content Placeholder 2">
            <a:extLst>
              <a:ext uri="{FF2B5EF4-FFF2-40B4-BE49-F238E27FC236}">
                <a16:creationId xmlns:a16="http://schemas.microsoft.com/office/drawing/2014/main" id="{58081086-F15B-3D47-B0C9-89AD66C2315C}"/>
              </a:ext>
            </a:extLst>
          </p:cNvPr>
          <p:cNvSpPr>
            <a:spLocks noGrp="1"/>
          </p:cNvSpPr>
          <p:nvPr>
            <p:ph idx="1"/>
          </p:nvPr>
        </p:nvSpPr>
        <p:spPr>
          <a:xfrm>
            <a:off x="4139380" y="965874"/>
            <a:ext cx="4692919" cy="3603001"/>
          </a:xfrm>
        </p:spPr>
        <p:txBody>
          <a:bodyPr/>
          <a:lstStyle/>
          <a:p>
            <a:r>
              <a:rPr lang="en-US" dirty="0"/>
              <a:t>IGC uses the </a:t>
            </a:r>
            <a:r>
              <a:rPr lang="en-US" b="1" dirty="0"/>
              <a:t>Adapter Pattern</a:t>
            </a:r>
          </a:p>
          <a:p>
            <a:r>
              <a:rPr lang="en-US" dirty="0"/>
              <a:t>There are two connectors to IGC in the repository proxy server.</a:t>
            </a:r>
          </a:p>
          <a:p>
            <a:r>
              <a:rPr lang="en-US" dirty="0"/>
              <a:t>They translate IGC APIs and events into open metadata APIs and events.</a:t>
            </a:r>
          </a:p>
          <a:p>
            <a:r>
              <a:rPr lang="en-US" dirty="0"/>
              <a:t>Egeria handles the interaction with the cohort.</a:t>
            </a:r>
          </a:p>
        </p:txBody>
      </p:sp>
      <p:sp>
        <p:nvSpPr>
          <p:cNvPr id="4" name="Slide Number Placeholder 3">
            <a:extLst>
              <a:ext uri="{FF2B5EF4-FFF2-40B4-BE49-F238E27FC236}">
                <a16:creationId xmlns:a16="http://schemas.microsoft.com/office/drawing/2014/main" id="{F4CA896B-043D-2247-9D65-A5F068070157}"/>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28</a:t>
            </a:fld>
            <a:endParaRPr lang="en-US" sz="1000"/>
          </a:p>
        </p:txBody>
      </p:sp>
      <p:sp>
        <p:nvSpPr>
          <p:cNvPr id="7" name="Rectangle 6">
            <a:extLst>
              <a:ext uri="{FF2B5EF4-FFF2-40B4-BE49-F238E27FC236}">
                <a16:creationId xmlns:a16="http://schemas.microsoft.com/office/drawing/2014/main" id="{D62013B7-54CA-A247-82D7-C5BAA8C1EFDC}"/>
              </a:ext>
            </a:extLst>
          </p:cNvPr>
          <p:cNvSpPr/>
          <p:nvPr/>
        </p:nvSpPr>
        <p:spPr>
          <a:xfrm>
            <a:off x="2648632" y="2224324"/>
            <a:ext cx="899621" cy="1496319"/>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3" name="Straight Connector 12">
            <a:extLst>
              <a:ext uri="{FF2B5EF4-FFF2-40B4-BE49-F238E27FC236}">
                <a16:creationId xmlns:a16="http://schemas.microsoft.com/office/drawing/2014/main" id="{477B3C9B-DC2E-0349-8C51-9DFC8B460EBD}"/>
              </a:ext>
            </a:extLst>
          </p:cNvPr>
          <p:cNvCxnSpPr>
            <a:cxnSpLocks/>
            <a:stCxn id="8" idx="3"/>
            <a:endCxn id="24" idx="1"/>
          </p:cNvCxnSpPr>
          <p:nvPr/>
        </p:nvCxnSpPr>
        <p:spPr bwMode="auto">
          <a:xfrm>
            <a:off x="2014001" y="2585716"/>
            <a:ext cx="631531" cy="160878"/>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34" name="Group 33">
            <a:extLst>
              <a:ext uri="{FF2B5EF4-FFF2-40B4-BE49-F238E27FC236}">
                <a16:creationId xmlns:a16="http://schemas.microsoft.com/office/drawing/2014/main" id="{B22536A8-666E-E841-8096-C340C9D64CB1}"/>
              </a:ext>
            </a:extLst>
          </p:cNvPr>
          <p:cNvGrpSpPr/>
          <p:nvPr/>
        </p:nvGrpSpPr>
        <p:grpSpPr>
          <a:xfrm>
            <a:off x="530942" y="1127241"/>
            <a:ext cx="1483192" cy="2593402"/>
            <a:chOff x="721528" y="1733248"/>
            <a:chExt cx="692838" cy="1490991"/>
          </a:xfrm>
        </p:grpSpPr>
        <p:sp>
          <p:nvSpPr>
            <p:cNvPr id="8" name="Rectangle 7">
              <a:extLst>
                <a:ext uri="{FF2B5EF4-FFF2-40B4-BE49-F238E27FC236}">
                  <a16:creationId xmlns:a16="http://schemas.microsoft.com/office/drawing/2014/main" id="{8BBD2E4F-B45D-2C48-9B74-41C298369A5D}"/>
                </a:ext>
              </a:extLst>
            </p:cNvPr>
            <p:cNvSpPr/>
            <p:nvPr/>
          </p:nvSpPr>
          <p:spPr>
            <a:xfrm>
              <a:off x="721528" y="2347283"/>
              <a:ext cx="692776" cy="448934"/>
            </a:xfrm>
            <a:prstGeom prst="rect">
              <a:avLst/>
            </a:prstGeom>
            <a:solidFill>
              <a:srgbClr val="FFC00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100" dirty="0">
                  <a:solidFill>
                    <a:srgbClr val="1F497D"/>
                  </a:solidFill>
                  <a:latin typeface="Calibri"/>
                  <a:cs typeface="Calibri"/>
                </a:rPr>
                <a:t>Information</a:t>
              </a:r>
            </a:p>
            <a:p>
              <a:pPr algn="ctr"/>
              <a:r>
                <a:rPr lang="en-GB" sz="1100" dirty="0">
                  <a:solidFill>
                    <a:srgbClr val="1F497D"/>
                  </a:solidFill>
                  <a:latin typeface="Calibri"/>
                  <a:cs typeface="Calibri"/>
                </a:rPr>
                <a:t>Governance</a:t>
              </a:r>
            </a:p>
            <a:p>
              <a:pPr algn="ctr"/>
              <a:r>
                <a:rPr lang="en-GB" sz="1100" dirty="0" err="1">
                  <a:solidFill>
                    <a:srgbClr val="1F497D"/>
                  </a:solidFill>
                  <a:latin typeface="Calibri"/>
                  <a:cs typeface="Calibri"/>
                </a:rPr>
                <a:t>Catalog</a:t>
              </a:r>
              <a:endParaRPr lang="en-GB" sz="1100" dirty="0">
                <a:solidFill>
                  <a:srgbClr val="1F497D"/>
                </a:solidFill>
                <a:latin typeface="Calibri"/>
                <a:cs typeface="Calibri"/>
              </a:endParaRPr>
            </a:p>
          </p:txBody>
        </p:sp>
        <p:sp>
          <p:nvSpPr>
            <p:cNvPr id="9" name="Rounded Rectangle 8">
              <a:extLst>
                <a:ext uri="{FF2B5EF4-FFF2-40B4-BE49-F238E27FC236}">
                  <a16:creationId xmlns:a16="http://schemas.microsoft.com/office/drawing/2014/main" id="{A19D6296-7E0D-6341-9D5D-FD11B664DD91}"/>
                </a:ext>
              </a:extLst>
            </p:cNvPr>
            <p:cNvSpPr/>
            <p:nvPr/>
          </p:nvSpPr>
          <p:spPr>
            <a:xfrm>
              <a:off x="783140" y="1733248"/>
              <a:ext cx="571229" cy="333870"/>
            </a:xfrm>
            <a:prstGeom prst="roundRect">
              <a:avLst/>
            </a:prstGeom>
            <a:solidFill>
              <a:srgbClr val="FFC000"/>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 name="Rounded Rectangle 9">
              <a:extLst>
                <a:ext uri="{FF2B5EF4-FFF2-40B4-BE49-F238E27FC236}">
                  <a16:creationId xmlns:a16="http://schemas.microsoft.com/office/drawing/2014/main" id="{F2E94F4E-EE20-8546-9554-CF7EBA4BAC99}"/>
                </a:ext>
              </a:extLst>
            </p:cNvPr>
            <p:cNvSpPr/>
            <p:nvPr/>
          </p:nvSpPr>
          <p:spPr>
            <a:xfrm>
              <a:off x="802455" y="1764629"/>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1" name="Rectangle 10">
              <a:extLst>
                <a:ext uri="{FF2B5EF4-FFF2-40B4-BE49-F238E27FC236}">
                  <a16:creationId xmlns:a16="http://schemas.microsoft.com/office/drawing/2014/main" id="{C77D7119-BEA7-E541-924E-66E3EBBAE87E}"/>
                </a:ext>
              </a:extLst>
            </p:cNvPr>
            <p:cNvSpPr/>
            <p:nvPr/>
          </p:nvSpPr>
          <p:spPr>
            <a:xfrm>
              <a:off x="721590" y="2196554"/>
              <a:ext cx="692776" cy="147015"/>
            </a:xfrm>
            <a:prstGeom prst="rect">
              <a:avLst/>
            </a:prstGeom>
            <a:solidFill>
              <a:srgbClr val="FFC00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2" name="Straight Connector 11">
              <a:extLst>
                <a:ext uri="{FF2B5EF4-FFF2-40B4-BE49-F238E27FC236}">
                  <a16:creationId xmlns:a16="http://schemas.microsoft.com/office/drawing/2014/main" id="{E1D53AD2-5A67-5C49-BC94-83BA90DE9A62}"/>
                </a:ext>
              </a:extLst>
            </p:cNvPr>
            <p:cNvCxnSpPr>
              <a:stCxn id="11" idx="0"/>
              <a:endCxn id="9" idx="2"/>
            </p:cNvCxnSpPr>
            <p:nvPr/>
          </p:nvCxnSpPr>
          <p:spPr bwMode="auto">
            <a:xfrm flipV="1">
              <a:off x="1067978" y="2067118"/>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4" name="Can 13">
              <a:extLst>
                <a:ext uri="{FF2B5EF4-FFF2-40B4-BE49-F238E27FC236}">
                  <a16:creationId xmlns:a16="http://schemas.microsoft.com/office/drawing/2014/main" id="{E1FF086E-2819-2640-8AEF-4191D58502DD}"/>
                </a:ext>
              </a:extLst>
            </p:cNvPr>
            <p:cNvSpPr/>
            <p:nvPr/>
          </p:nvSpPr>
          <p:spPr>
            <a:xfrm>
              <a:off x="917066" y="2993359"/>
              <a:ext cx="307900" cy="230880"/>
            </a:xfrm>
            <a:prstGeom prst="can">
              <a:avLst/>
            </a:prstGeom>
            <a:solidFill>
              <a:srgbClr val="FFC000"/>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5" name="Straight Connector 14">
              <a:extLst>
                <a:ext uri="{FF2B5EF4-FFF2-40B4-BE49-F238E27FC236}">
                  <a16:creationId xmlns:a16="http://schemas.microsoft.com/office/drawing/2014/main" id="{782545AE-F2E3-3D40-AA64-50B39663390D}"/>
                </a:ext>
              </a:extLst>
            </p:cNvPr>
            <p:cNvCxnSpPr>
              <a:stCxn id="14" idx="1"/>
              <a:endCxn id="8" idx="2"/>
            </p:cNvCxnSpPr>
            <p:nvPr/>
          </p:nvCxnSpPr>
          <p:spPr bwMode="auto">
            <a:xfrm flipH="1" flipV="1">
              <a:off x="1067916" y="2796217"/>
              <a:ext cx="3100" cy="197142"/>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sp>
        <p:nvSpPr>
          <p:cNvPr id="16" name="TextBox 15">
            <a:extLst>
              <a:ext uri="{FF2B5EF4-FFF2-40B4-BE49-F238E27FC236}">
                <a16:creationId xmlns:a16="http://schemas.microsoft.com/office/drawing/2014/main" id="{5FBF8327-FB92-F34B-9D41-74AC0E82B7D1}"/>
              </a:ext>
            </a:extLst>
          </p:cNvPr>
          <p:cNvSpPr txBox="1"/>
          <p:nvPr/>
        </p:nvSpPr>
        <p:spPr bwMode="auto">
          <a:xfrm>
            <a:off x="2484169" y="1664055"/>
            <a:ext cx="1185043" cy="523220"/>
          </a:xfrm>
          <a:prstGeom prst="rect">
            <a:avLst/>
          </a:prstGeom>
          <a:noFill/>
          <a:ln w="9525">
            <a:noFill/>
            <a:miter lim="800000"/>
            <a:headEnd/>
            <a:tailEnd/>
          </a:ln>
        </p:spPr>
        <p:txBody>
          <a:bodyPr wrap="square" rtlCol="0">
            <a:prstTxWarp prst="textNoShape">
              <a:avLst/>
            </a:prstTxWarp>
            <a:spAutoFit/>
          </a:bodyPr>
          <a:lstStyle/>
          <a:p>
            <a:pPr algn="ctr"/>
            <a:r>
              <a:rPr lang="en-GB" sz="1400" dirty="0">
                <a:latin typeface="Calibri" pitchFamily="-1" charset="0"/>
              </a:rPr>
              <a:t>Repository Proxy</a:t>
            </a:r>
          </a:p>
        </p:txBody>
      </p:sp>
      <p:sp>
        <p:nvSpPr>
          <p:cNvPr id="24" name="Rectangle 23">
            <a:extLst>
              <a:ext uri="{FF2B5EF4-FFF2-40B4-BE49-F238E27FC236}">
                <a16:creationId xmlns:a16="http://schemas.microsoft.com/office/drawing/2014/main" id="{2B5F0AB4-A268-E242-AD93-7C35A8E824C4}"/>
              </a:ext>
            </a:extLst>
          </p:cNvPr>
          <p:cNvSpPr/>
          <p:nvPr/>
        </p:nvSpPr>
        <p:spPr>
          <a:xfrm>
            <a:off x="2645532" y="2543456"/>
            <a:ext cx="692776" cy="406276"/>
          </a:xfrm>
          <a:prstGeom prst="rect">
            <a:avLst/>
          </a:prstGeom>
          <a:solidFill>
            <a:srgbClr val="FFC00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dirty="0">
                <a:solidFill>
                  <a:srgbClr val="1F497D"/>
                </a:solidFill>
                <a:latin typeface="Calibri"/>
                <a:cs typeface="Calibri"/>
              </a:rPr>
              <a:t>Repository Connector</a:t>
            </a:r>
          </a:p>
        </p:txBody>
      </p:sp>
      <p:sp>
        <p:nvSpPr>
          <p:cNvPr id="27" name="Rectangle 26">
            <a:extLst>
              <a:ext uri="{FF2B5EF4-FFF2-40B4-BE49-F238E27FC236}">
                <a16:creationId xmlns:a16="http://schemas.microsoft.com/office/drawing/2014/main" id="{DF4C87A2-6ABB-2B4E-84CA-CE86EF92D8AD}"/>
              </a:ext>
            </a:extLst>
          </p:cNvPr>
          <p:cNvSpPr/>
          <p:nvPr/>
        </p:nvSpPr>
        <p:spPr>
          <a:xfrm>
            <a:off x="2647298" y="3070582"/>
            <a:ext cx="692776" cy="406276"/>
          </a:xfrm>
          <a:prstGeom prst="rect">
            <a:avLst/>
          </a:prstGeom>
          <a:solidFill>
            <a:srgbClr val="FFC00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dirty="0">
                <a:solidFill>
                  <a:srgbClr val="1F497D"/>
                </a:solidFill>
                <a:latin typeface="Calibri"/>
                <a:cs typeface="Calibri"/>
              </a:rPr>
              <a:t>Event Mapper Connector</a:t>
            </a:r>
          </a:p>
        </p:txBody>
      </p:sp>
      <p:cxnSp>
        <p:nvCxnSpPr>
          <p:cNvPr id="29" name="Straight Connector 28">
            <a:extLst>
              <a:ext uri="{FF2B5EF4-FFF2-40B4-BE49-F238E27FC236}">
                <a16:creationId xmlns:a16="http://schemas.microsoft.com/office/drawing/2014/main" id="{01F361EA-306F-954F-B416-004D1B9C4E2C}"/>
              </a:ext>
            </a:extLst>
          </p:cNvPr>
          <p:cNvCxnSpPr>
            <a:stCxn id="14" idx="4"/>
            <a:endCxn id="27" idx="1"/>
          </p:cNvCxnSpPr>
          <p:nvPr/>
        </p:nvCxnSpPr>
        <p:spPr>
          <a:xfrm flipV="1">
            <a:off x="1608677" y="3273720"/>
            <a:ext cx="1038621" cy="2461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E8AFCFE8-BB0E-C642-9962-1B4BDD4F0779}"/>
              </a:ext>
            </a:extLst>
          </p:cNvPr>
          <p:cNvSpPr>
            <a:spLocks noChangeArrowheads="1"/>
          </p:cNvSpPr>
          <p:nvPr/>
        </p:nvSpPr>
        <p:spPr bwMode="auto">
          <a:xfrm>
            <a:off x="1898721" y="4231525"/>
            <a:ext cx="2394923" cy="476250"/>
          </a:xfrm>
          <a:prstGeom prst="rect">
            <a:avLst/>
          </a:prstGeom>
          <a:solidFill>
            <a:srgbClr val="6DCCDE"/>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r>
              <a:rPr lang="en-GB" dirty="0">
                <a:solidFill>
                  <a:srgbClr val="1F497D"/>
                </a:solidFill>
                <a:latin typeface="Calibri"/>
                <a:ea typeface="+mn-ea"/>
                <a:cs typeface="Calibri"/>
              </a:rPr>
              <a:t>Open Metadata Highway</a:t>
            </a:r>
          </a:p>
        </p:txBody>
      </p:sp>
      <p:cxnSp>
        <p:nvCxnSpPr>
          <p:cNvPr id="31" name="Straight Connector 30">
            <a:extLst>
              <a:ext uri="{FF2B5EF4-FFF2-40B4-BE49-F238E27FC236}">
                <a16:creationId xmlns:a16="http://schemas.microsoft.com/office/drawing/2014/main" id="{BF365CF4-CED0-FD4E-BF37-AE29FC1B1776}"/>
              </a:ext>
            </a:extLst>
          </p:cNvPr>
          <p:cNvCxnSpPr>
            <a:cxnSpLocks/>
            <a:stCxn id="7" idx="2"/>
            <a:endCxn id="30" idx="0"/>
          </p:cNvCxnSpPr>
          <p:nvPr/>
        </p:nvCxnSpPr>
        <p:spPr>
          <a:xfrm flipH="1">
            <a:off x="3096183" y="3720643"/>
            <a:ext cx="2260" cy="5108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C9DF1F2-F582-6942-B956-4B8124175D6D}"/>
              </a:ext>
            </a:extLst>
          </p:cNvPr>
          <p:cNvSpPr txBox="1"/>
          <p:nvPr/>
        </p:nvSpPr>
        <p:spPr>
          <a:xfrm>
            <a:off x="2633135" y="2250007"/>
            <a:ext cx="970137" cy="261610"/>
          </a:xfrm>
          <a:prstGeom prst="rect">
            <a:avLst/>
          </a:prstGeom>
          <a:noFill/>
        </p:spPr>
        <p:txBody>
          <a:bodyPr wrap="none" rtlCol="0">
            <a:spAutoFit/>
          </a:bodyPr>
          <a:lstStyle/>
          <a:p>
            <a:r>
              <a:rPr lang="en-US" sz="1100" dirty="0"/>
              <a:t>ODPi Egeria</a:t>
            </a:r>
          </a:p>
        </p:txBody>
      </p:sp>
    </p:spTree>
    <p:extLst>
      <p:ext uri="{BB962C8B-B14F-4D97-AF65-F5344CB8AC3E}">
        <p14:creationId xmlns:p14="http://schemas.microsoft.com/office/powerpoint/2010/main" val="950360857"/>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782545AE-F2E3-3D40-AA64-50B39663390D}"/>
              </a:ext>
            </a:extLst>
          </p:cNvPr>
          <p:cNvCxnSpPr>
            <a:cxnSpLocks/>
            <a:stCxn id="14" idx="1"/>
            <a:endCxn id="23" idx="2"/>
          </p:cNvCxnSpPr>
          <p:nvPr/>
        </p:nvCxnSpPr>
        <p:spPr bwMode="auto">
          <a:xfrm flipV="1">
            <a:off x="843606" y="2667223"/>
            <a:ext cx="8984" cy="102456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8" name="Rectangle 7">
            <a:extLst>
              <a:ext uri="{FF2B5EF4-FFF2-40B4-BE49-F238E27FC236}">
                <a16:creationId xmlns:a16="http://schemas.microsoft.com/office/drawing/2014/main" id="{8BBD2E4F-B45D-2C48-9B74-41C298369A5D}"/>
              </a:ext>
            </a:extLst>
          </p:cNvPr>
          <p:cNvSpPr/>
          <p:nvPr/>
        </p:nvSpPr>
        <p:spPr>
          <a:xfrm>
            <a:off x="293450" y="1849096"/>
            <a:ext cx="2053134" cy="1445205"/>
          </a:xfrm>
          <a:prstGeom prst="rect">
            <a:avLst/>
          </a:prstGeom>
          <a:solidFill>
            <a:srgbClr val="92D05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1100" dirty="0">
              <a:solidFill>
                <a:srgbClr val="1F497D"/>
              </a:solidFill>
              <a:latin typeface="Calibri"/>
              <a:cs typeface="Calibri"/>
            </a:endParaRPr>
          </a:p>
        </p:txBody>
      </p:sp>
      <p:sp>
        <p:nvSpPr>
          <p:cNvPr id="2" name="Title 1">
            <a:extLst>
              <a:ext uri="{FF2B5EF4-FFF2-40B4-BE49-F238E27FC236}">
                <a16:creationId xmlns:a16="http://schemas.microsoft.com/office/drawing/2014/main" id="{6B308939-41C6-5743-B00A-A745AD05F925}"/>
              </a:ext>
            </a:extLst>
          </p:cNvPr>
          <p:cNvSpPr>
            <a:spLocks noGrp="1"/>
          </p:cNvSpPr>
          <p:nvPr>
            <p:ph type="title"/>
          </p:nvPr>
        </p:nvSpPr>
        <p:spPr/>
        <p:txBody>
          <a:bodyPr/>
          <a:lstStyle/>
          <a:p>
            <a:r>
              <a:rPr lang="en-US" dirty="0"/>
              <a:t>Apache Atlas Integration</a:t>
            </a:r>
          </a:p>
        </p:txBody>
      </p:sp>
      <p:sp>
        <p:nvSpPr>
          <p:cNvPr id="3" name="Content Placeholder 2">
            <a:extLst>
              <a:ext uri="{FF2B5EF4-FFF2-40B4-BE49-F238E27FC236}">
                <a16:creationId xmlns:a16="http://schemas.microsoft.com/office/drawing/2014/main" id="{58081086-F15B-3D47-B0C9-89AD66C2315C}"/>
              </a:ext>
            </a:extLst>
          </p:cNvPr>
          <p:cNvSpPr>
            <a:spLocks noGrp="1"/>
          </p:cNvSpPr>
          <p:nvPr>
            <p:ph idx="1"/>
          </p:nvPr>
        </p:nvSpPr>
        <p:spPr>
          <a:xfrm>
            <a:off x="3138542" y="883027"/>
            <a:ext cx="5811587" cy="3603001"/>
          </a:xfrm>
        </p:spPr>
        <p:txBody>
          <a:bodyPr/>
          <a:lstStyle/>
          <a:p>
            <a:r>
              <a:rPr lang="en-US" dirty="0"/>
              <a:t>Apache Atlas uses the </a:t>
            </a:r>
            <a:r>
              <a:rPr lang="en-US" b="1" dirty="0"/>
              <a:t>Native Pattern</a:t>
            </a:r>
          </a:p>
          <a:p>
            <a:r>
              <a:rPr lang="en-US" dirty="0"/>
              <a:t>There are two connectors to Apache Atlas that translate Atlas APIs and events into open metadata APIs and events.</a:t>
            </a:r>
          </a:p>
          <a:p>
            <a:r>
              <a:rPr lang="en-US" dirty="0"/>
              <a:t>ODPi Egeria handles the interaction with the cohort.</a:t>
            </a:r>
          </a:p>
          <a:p>
            <a:r>
              <a:rPr lang="en-US" dirty="0"/>
              <a:t>The connectors and the ODPi Egeria libraries reside in the Atlas server</a:t>
            </a:r>
          </a:p>
        </p:txBody>
      </p:sp>
      <p:sp>
        <p:nvSpPr>
          <p:cNvPr id="4" name="Slide Number Placeholder 3">
            <a:extLst>
              <a:ext uri="{FF2B5EF4-FFF2-40B4-BE49-F238E27FC236}">
                <a16:creationId xmlns:a16="http://schemas.microsoft.com/office/drawing/2014/main" id="{F4CA896B-043D-2247-9D65-A5F068070157}"/>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29</a:t>
            </a:fld>
            <a:endParaRPr lang="en-US" sz="1000"/>
          </a:p>
        </p:txBody>
      </p:sp>
      <p:sp>
        <p:nvSpPr>
          <p:cNvPr id="7" name="Rectangle 6">
            <a:extLst>
              <a:ext uri="{FF2B5EF4-FFF2-40B4-BE49-F238E27FC236}">
                <a16:creationId xmlns:a16="http://schemas.microsoft.com/office/drawing/2014/main" id="{D62013B7-54CA-A247-82D7-C5BAA8C1EFDC}"/>
              </a:ext>
            </a:extLst>
          </p:cNvPr>
          <p:cNvSpPr/>
          <p:nvPr/>
        </p:nvSpPr>
        <p:spPr>
          <a:xfrm>
            <a:off x="1448910" y="1938632"/>
            <a:ext cx="899621" cy="1347887"/>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 name="Rounded Rectangle 8">
            <a:extLst>
              <a:ext uri="{FF2B5EF4-FFF2-40B4-BE49-F238E27FC236}">
                <a16:creationId xmlns:a16="http://schemas.microsoft.com/office/drawing/2014/main" id="{A19D6296-7E0D-6341-9D5D-FD11B664DD91}"/>
              </a:ext>
            </a:extLst>
          </p:cNvPr>
          <p:cNvSpPr/>
          <p:nvPr/>
        </p:nvSpPr>
        <p:spPr>
          <a:xfrm>
            <a:off x="713841" y="999551"/>
            <a:ext cx="1222858" cy="580727"/>
          </a:xfrm>
          <a:prstGeom prst="roundRect">
            <a:avLst/>
          </a:prstGeom>
          <a:solidFill>
            <a:srgbClr val="92D050"/>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 name="Rounded Rectangle 9">
            <a:extLst>
              <a:ext uri="{FF2B5EF4-FFF2-40B4-BE49-F238E27FC236}">
                <a16:creationId xmlns:a16="http://schemas.microsoft.com/office/drawing/2014/main" id="{F2E94F4E-EE20-8546-9554-CF7EBA4BAC99}"/>
              </a:ext>
            </a:extLst>
          </p:cNvPr>
          <p:cNvSpPr/>
          <p:nvPr/>
        </p:nvSpPr>
        <p:spPr>
          <a:xfrm>
            <a:off x="755189" y="1054135"/>
            <a:ext cx="1126023" cy="46852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2" name="Straight Connector 11">
            <a:extLst>
              <a:ext uri="{FF2B5EF4-FFF2-40B4-BE49-F238E27FC236}">
                <a16:creationId xmlns:a16="http://schemas.microsoft.com/office/drawing/2014/main" id="{E1D53AD2-5A67-5C49-BC94-83BA90DE9A62}"/>
              </a:ext>
            </a:extLst>
          </p:cNvPr>
          <p:cNvCxnSpPr>
            <a:cxnSpLocks/>
            <a:stCxn id="8" idx="0"/>
            <a:endCxn id="9" idx="2"/>
          </p:cNvCxnSpPr>
          <p:nvPr/>
        </p:nvCxnSpPr>
        <p:spPr bwMode="auto">
          <a:xfrm flipV="1">
            <a:off x="1320017" y="1580278"/>
            <a:ext cx="5253" cy="26881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4" name="Can 13">
            <a:extLst>
              <a:ext uri="{FF2B5EF4-FFF2-40B4-BE49-F238E27FC236}">
                <a16:creationId xmlns:a16="http://schemas.microsoft.com/office/drawing/2014/main" id="{E1FF086E-2819-2640-8AEF-4191D58502DD}"/>
              </a:ext>
            </a:extLst>
          </p:cNvPr>
          <p:cNvSpPr/>
          <p:nvPr/>
        </p:nvSpPr>
        <p:spPr>
          <a:xfrm>
            <a:off x="514037" y="3691791"/>
            <a:ext cx="659137" cy="401588"/>
          </a:xfrm>
          <a:prstGeom prst="can">
            <a:avLst/>
          </a:prstGeom>
          <a:solidFill>
            <a:srgbClr val="92D050"/>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4" name="Rectangle 23">
            <a:extLst>
              <a:ext uri="{FF2B5EF4-FFF2-40B4-BE49-F238E27FC236}">
                <a16:creationId xmlns:a16="http://schemas.microsoft.com/office/drawing/2014/main" id="{2B5F0AB4-A268-E242-AD93-7C35A8E824C4}"/>
              </a:ext>
            </a:extLst>
          </p:cNvPr>
          <p:cNvSpPr/>
          <p:nvPr/>
        </p:nvSpPr>
        <p:spPr>
          <a:xfrm>
            <a:off x="1448910" y="2319666"/>
            <a:ext cx="692776" cy="406276"/>
          </a:xfrm>
          <a:prstGeom prst="rect">
            <a:avLst/>
          </a:prstGeom>
          <a:solidFill>
            <a:srgbClr val="FFC00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dirty="0">
                <a:solidFill>
                  <a:srgbClr val="1F497D"/>
                </a:solidFill>
                <a:latin typeface="Calibri"/>
                <a:cs typeface="Calibri"/>
              </a:rPr>
              <a:t>Repository Connector</a:t>
            </a:r>
          </a:p>
        </p:txBody>
      </p:sp>
      <p:sp>
        <p:nvSpPr>
          <p:cNvPr id="27" name="Rectangle 26">
            <a:extLst>
              <a:ext uri="{FF2B5EF4-FFF2-40B4-BE49-F238E27FC236}">
                <a16:creationId xmlns:a16="http://schemas.microsoft.com/office/drawing/2014/main" id="{DF4C87A2-6ABB-2B4E-84CA-CE86EF92D8AD}"/>
              </a:ext>
            </a:extLst>
          </p:cNvPr>
          <p:cNvSpPr/>
          <p:nvPr/>
        </p:nvSpPr>
        <p:spPr>
          <a:xfrm>
            <a:off x="1515028" y="2880243"/>
            <a:ext cx="692776" cy="406276"/>
          </a:xfrm>
          <a:prstGeom prst="rect">
            <a:avLst/>
          </a:prstGeom>
          <a:solidFill>
            <a:srgbClr val="FFC00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dirty="0">
                <a:solidFill>
                  <a:srgbClr val="1F497D"/>
                </a:solidFill>
                <a:latin typeface="Calibri"/>
                <a:cs typeface="Calibri"/>
              </a:rPr>
              <a:t>Event Mapper Connector</a:t>
            </a:r>
          </a:p>
        </p:txBody>
      </p:sp>
      <p:cxnSp>
        <p:nvCxnSpPr>
          <p:cNvPr id="29" name="Straight Connector 28">
            <a:extLst>
              <a:ext uri="{FF2B5EF4-FFF2-40B4-BE49-F238E27FC236}">
                <a16:creationId xmlns:a16="http://schemas.microsoft.com/office/drawing/2014/main" id="{01F361EA-306F-954F-B416-004D1B9C4E2C}"/>
              </a:ext>
            </a:extLst>
          </p:cNvPr>
          <p:cNvCxnSpPr>
            <a:cxnSpLocks/>
            <a:stCxn id="14" idx="4"/>
            <a:endCxn id="27" idx="2"/>
          </p:cNvCxnSpPr>
          <p:nvPr/>
        </p:nvCxnSpPr>
        <p:spPr>
          <a:xfrm flipV="1">
            <a:off x="1173174" y="3286519"/>
            <a:ext cx="688242" cy="606066"/>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E8AFCFE8-BB0E-C642-9962-1B4BDD4F0779}"/>
              </a:ext>
            </a:extLst>
          </p:cNvPr>
          <p:cNvSpPr>
            <a:spLocks noChangeArrowheads="1"/>
          </p:cNvSpPr>
          <p:nvPr/>
        </p:nvSpPr>
        <p:spPr bwMode="auto">
          <a:xfrm>
            <a:off x="1580460" y="4260473"/>
            <a:ext cx="2394923" cy="476250"/>
          </a:xfrm>
          <a:prstGeom prst="rect">
            <a:avLst/>
          </a:prstGeom>
          <a:solidFill>
            <a:srgbClr val="6DCCDE"/>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r>
              <a:rPr lang="en-GB" dirty="0">
                <a:solidFill>
                  <a:srgbClr val="1F497D"/>
                </a:solidFill>
                <a:latin typeface="Calibri"/>
                <a:ea typeface="+mn-ea"/>
                <a:cs typeface="Calibri"/>
              </a:rPr>
              <a:t>Open Metadata Highway</a:t>
            </a:r>
          </a:p>
        </p:txBody>
      </p:sp>
      <p:cxnSp>
        <p:nvCxnSpPr>
          <p:cNvPr id="31" name="Straight Connector 30">
            <a:extLst>
              <a:ext uri="{FF2B5EF4-FFF2-40B4-BE49-F238E27FC236}">
                <a16:creationId xmlns:a16="http://schemas.microsoft.com/office/drawing/2014/main" id="{BF365CF4-CED0-FD4E-BF37-AE29FC1B1776}"/>
              </a:ext>
            </a:extLst>
          </p:cNvPr>
          <p:cNvCxnSpPr>
            <a:cxnSpLocks/>
            <a:stCxn id="7" idx="3"/>
            <a:endCxn id="30" idx="0"/>
          </p:cNvCxnSpPr>
          <p:nvPr/>
        </p:nvCxnSpPr>
        <p:spPr>
          <a:xfrm>
            <a:off x="2348531" y="2612576"/>
            <a:ext cx="429391" cy="1647897"/>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C9DF1F2-F582-6942-B956-4B8124175D6D}"/>
              </a:ext>
            </a:extLst>
          </p:cNvPr>
          <p:cNvSpPr txBox="1"/>
          <p:nvPr/>
        </p:nvSpPr>
        <p:spPr>
          <a:xfrm>
            <a:off x="1447164" y="2002796"/>
            <a:ext cx="970137" cy="261610"/>
          </a:xfrm>
          <a:prstGeom prst="rect">
            <a:avLst/>
          </a:prstGeom>
          <a:noFill/>
        </p:spPr>
        <p:txBody>
          <a:bodyPr wrap="none" rtlCol="0">
            <a:spAutoFit/>
          </a:bodyPr>
          <a:lstStyle/>
          <a:p>
            <a:r>
              <a:rPr lang="en-US" sz="1100" dirty="0"/>
              <a:t>ODPi Egeria</a:t>
            </a:r>
          </a:p>
        </p:txBody>
      </p:sp>
      <p:sp>
        <p:nvSpPr>
          <p:cNvPr id="23" name="Rectangle 22">
            <a:extLst>
              <a:ext uri="{FF2B5EF4-FFF2-40B4-BE49-F238E27FC236}">
                <a16:creationId xmlns:a16="http://schemas.microsoft.com/office/drawing/2014/main" id="{4BD61E3E-E44E-2542-87FB-3D5DE20F74DE}"/>
              </a:ext>
            </a:extLst>
          </p:cNvPr>
          <p:cNvSpPr/>
          <p:nvPr/>
        </p:nvSpPr>
        <p:spPr>
          <a:xfrm>
            <a:off x="467368" y="2144003"/>
            <a:ext cx="770444" cy="523220"/>
          </a:xfrm>
          <a:prstGeom prst="rect">
            <a:avLst/>
          </a:prstGeom>
        </p:spPr>
        <p:txBody>
          <a:bodyPr wrap="square">
            <a:spAutoFit/>
          </a:bodyPr>
          <a:lstStyle/>
          <a:p>
            <a:pPr lvl="0" algn="ctr"/>
            <a:r>
              <a:rPr lang="en-GB" dirty="0">
                <a:solidFill>
                  <a:srgbClr val="1F497D"/>
                </a:solidFill>
                <a:latin typeface="Calibri"/>
                <a:ea typeface="+mn-ea"/>
                <a:cs typeface="Calibri"/>
              </a:rPr>
              <a:t>Apache</a:t>
            </a:r>
          </a:p>
          <a:p>
            <a:pPr lvl="0" algn="ctr"/>
            <a:r>
              <a:rPr lang="en-GB" dirty="0">
                <a:solidFill>
                  <a:srgbClr val="1F497D"/>
                </a:solidFill>
                <a:latin typeface="Calibri"/>
                <a:ea typeface="+mn-ea"/>
                <a:cs typeface="Calibri"/>
              </a:rPr>
              <a:t>Atlas</a:t>
            </a:r>
          </a:p>
        </p:txBody>
      </p:sp>
    </p:spTree>
    <p:extLst>
      <p:ext uri="{BB962C8B-B14F-4D97-AF65-F5344CB8AC3E}">
        <p14:creationId xmlns:p14="http://schemas.microsoft.com/office/powerpoint/2010/main" val="2770847113"/>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BM Data Lake - Key Service Subsystem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920" y="1449363"/>
            <a:ext cx="4661198" cy="2374189"/>
          </a:xfrm>
          <a:prstGeom prst="rect">
            <a:avLst/>
          </a:prstGeom>
        </p:spPr>
      </p:pic>
      <p:sp>
        <p:nvSpPr>
          <p:cNvPr id="6145" name="Title 3"/>
          <p:cNvSpPr>
            <a:spLocks noGrp="1"/>
          </p:cNvSpPr>
          <p:nvPr>
            <p:ph type="title"/>
          </p:nvPr>
        </p:nvSpPr>
        <p:spPr/>
        <p:txBody>
          <a:bodyPr>
            <a:normAutofit/>
          </a:bodyPr>
          <a:lstStyle/>
          <a:p>
            <a:r>
              <a:rPr lang="en-US" dirty="0">
                <a:latin typeface="Arial" charset="0"/>
                <a:ea typeface="MS PGothic" charset="0"/>
              </a:rPr>
              <a:t>Considerations for a well-managed and governed data lake</a:t>
            </a:r>
          </a:p>
        </p:txBody>
      </p:sp>
      <p:sp>
        <p:nvSpPr>
          <p:cNvPr id="6" name="Rounded Rectangle 5"/>
          <p:cNvSpPr/>
          <p:nvPr/>
        </p:nvSpPr>
        <p:spPr>
          <a:xfrm>
            <a:off x="3575050" y="2352646"/>
            <a:ext cx="1780090" cy="966788"/>
          </a:xfrm>
          <a:prstGeom prst="roundRect">
            <a:avLst/>
          </a:prstGeom>
          <a:noFill/>
          <a:ln w="57150" cmpd="sng">
            <a:solidFill>
              <a:schemeClr val="bg2">
                <a:lumMod val="2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sp>
        <p:nvSpPr>
          <p:cNvPr id="6148" name="TextBox 7"/>
          <p:cNvSpPr txBox="1">
            <a:spLocks noChangeArrowheads="1"/>
          </p:cNvSpPr>
          <p:nvPr/>
        </p:nvSpPr>
        <p:spPr bwMode="auto">
          <a:xfrm>
            <a:off x="612782" y="3789729"/>
            <a:ext cx="1230313"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a:latin typeface="Calibri" charset="0"/>
              </a:rPr>
              <a:t>No direct access to repositories</a:t>
            </a:r>
          </a:p>
        </p:txBody>
      </p:sp>
      <p:sp>
        <p:nvSpPr>
          <p:cNvPr id="6149" name="TextBox 8"/>
          <p:cNvSpPr txBox="1">
            <a:spLocks noChangeArrowheads="1"/>
          </p:cNvSpPr>
          <p:nvPr/>
        </p:nvSpPr>
        <p:spPr bwMode="auto">
          <a:xfrm>
            <a:off x="7264403" y="831030"/>
            <a:ext cx="1592263"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a:latin typeface="Calibri" charset="0"/>
              </a:rPr>
              <a:t>Business-led information governance and management</a:t>
            </a:r>
          </a:p>
        </p:txBody>
      </p:sp>
      <p:sp>
        <p:nvSpPr>
          <p:cNvPr id="6150" name="TextBox 9"/>
          <p:cNvSpPr txBox="1">
            <a:spLocks noChangeArrowheads="1"/>
          </p:cNvSpPr>
          <p:nvPr/>
        </p:nvSpPr>
        <p:spPr bwMode="auto">
          <a:xfrm>
            <a:off x="7023107" y="1884729"/>
            <a:ext cx="1895475"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a:latin typeface="Calibri" charset="0"/>
              </a:rPr>
              <a:t>Catalog of data, ownership, meaning and permitted usage</a:t>
            </a:r>
          </a:p>
        </p:txBody>
      </p:sp>
      <p:sp>
        <p:nvSpPr>
          <p:cNvPr id="6151" name="TextBox 10"/>
          <p:cNvSpPr txBox="1">
            <a:spLocks noChangeArrowheads="1"/>
          </p:cNvSpPr>
          <p:nvPr/>
        </p:nvSpPr>
        <p:spPr bwMode="auto">
          <a:xfrm>
            <a:off x="7485070" y="2649114"/>
            <a:ext cx="1658937" cy="1169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a:latin typeface="Calibri" charset="0"/>
              </a:rPr>
              <a:t>Moderated, view-based self-service access to data and analytics for line of business.</a:t>
            </a:r>
          </a:p>
        </p:txBody>
      </p:sp>
      <p:sp>
        <p:nvSpPr>
          <p:cNvPr id="6152" name="TextBox 11"/>
          <p:cNvSpPr txBox="1">
            <a:spLocks noChangeArrowheads="1"/>
          </p:cNvSpPr>
          <p:nvPr/>
        </p:nvSpPr>
        <p:spPr bwMode="auto">
          <a:xfrm>
            <a:off x="874720" y="946517"/>
            <a:ext cx="1895475"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a:latin typeface="Calibri" charset="0"/>
              </a:rPr>
              <a:t>Access to raw data to develop new production analytics.</a:t>
            </a:r>
          </a:p>
        </p:txBody>
      </p:sp>
      <p:sp>
        <p:nvSpPr>
          <p:cNvPr id="6153" name="TextBox 12"/>
          <p:cNvSpPr txBox="1">
            <a:spLocks noChangeArrowheads="1"/>
          </p:cNvSpPr>
          <p:nvPr/>
        </p:nvSpPr>
        <p:spPr bwMode="auto">
          <a:xfrm>
            <a:off x="255595" y="1958552"/>
            <a:ext cx="1482725" cy="1169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latin typeface="Calibri" charset="0"/>
              </a:rPr>
              <a:t>Effective interchange of data and insight with other systems.</a:t>
            </a:r>
          </a:p>
        </p:txBody>
      </p:sp>
      <p:cxnSp>
        <p:nvCxnSpPr>
          <p:cNvPr id="15" name="Straight Arrow Connector 14"/>
          <p:cNvCxnSpPr/>
          <p:nvPr/>
        </p:nvCxnSpPr>
        <p:spPr bwMode="auto">
          <a:xfrm flipV="1">
            <a:off x="1905000" y="3052735"/>
            <a:ext cx="1601788" cy="736997"/>
          </a:xfrm>
          <a:prstGeom prst="straightConnector1">
            <a:avLst/>
          </a:prstGeom>
          <a:solidFill>
            <a:srgbClr val="CC99FF"/>
          </a:solidFill>
          <a:ln w="38100" cap="flat" cmpd="sng" algn="ctr">
            <a:solidFill>
              <a:srgbClr val="800000"/>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6" name="Straight Arrow Connector 15"/>
          <p:cNvCxnSpPr>
            <a:stCxn id="6151" idx="1"/>
          </p:cNvCxnSpPr>
          <p:nvPr/>
        </p:nvCxnSpPr>
        <p:spPr bwMode="auto">
          <a:xfrm flipH="1" flipV="1">
            <a:off x="6161096" y="3088455"/>
            <a:ext cx="1323974" cy="145435"/>
          </a:xfrm>
          <a:prstGeom prst="straightConnector1">
            <a:avLst/>
          </a:prstGeom>
          <a:solidFill>
            <a:srgbClr val="CC99FF"/>
          </a:solidFill>
          <a:ln w="38100" cap="flat" cmpd="sng" algn="ctr">
            <a:solidFill>
              <a:srgbClr val="800000"/>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0" name="Straight Arrow Connector 19"/>
          <p:cNvCxnSpPr>
            <a:stCxn id="6150" idx="1"/>
          </p:cNvCxnSpPr>
          <p:nvPr/>
        </p:nvCxnSpPr>
        <p:spPr bwMode="auto">
          <a:xfrm flipH="1" flipV="1">
            <a:off x="5774128" y="2173268"/>
            <a:ext cx="1248979" cy="80793"/>
          </a:xfrm>
          <a:prstGeom prst="straightConnector1">
            <a:avLst/>
          </a:prstGeom>
          <a:solidFill>
            <a:srgbClr val="CC99FF"/>
          </a:solidFill>
          <a:ln w="38100" cap="flat" cmpd="sng" algn="ctr">
            <a:solidFill>
              <a:srgbClr val="800000"/>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4" name="Straight Arrow Connector 23"/>
          <p:cNvCxnSpPr>
            <a:stCxn id="6149" idx="1"/>
          </p:cNvCxnSpPr>
          <p:nvPr/>
        </p:nvCxnSpPr>
        <p:spPr bwMode="auto">
          <a:xfrm flipH="1">
            <a:off x="6800860" y="1308084"/>
            <a:ext cx="463543" cy="193266"/>
          </a:xfrm>
          <a:prstGeom prst="straightConnector1">
            <a:avLst/>
          </a:prstGeom>
          <a:solidFill>
            <a:srgbClr val="CC99FF"/>
          </a:solidFill>
          <a:ln w="38100" cap="flat" cmpd="sng" algn="ctr">
            <a:solidFill>
              <a:srgbClr val="800000"/>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7" name="Straight Arrow Connector 26"/>
          <p:cNvCxnSpPr/>
          <p:nvPr/>
        </p:nvCxnSpPr>
        <p:spPr bwMode="auto">
          <a:xfrm>
            <a:off x="2266588" y="1409704"/>
            <a:ext cx="1441450" cy="659606"/>
          </a:xfrm>
          <a:prstGeom prst="straightConnector1">
            <a:avLst/>
          </a:prstGeom>
          <a:solidFill>
            <a:srgbClr val="CC99FF"/>
          </a:solidFill>
          <a:ln w="38100" cap="flat" cmpd="sng" algn="ctr">
            <a:solidFill>
              <a:srgbClr val="800000"/>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2" name="Straight Arrow Connector 31"/>
          <p:cNvCxnSpPr>
            <a:stCxn id="6153" idx="3"/>
          </p:cNvCxnSpPr>
          <p:nvPr/>
        </p:nvCxnSpPr>
        <p:spPr bwMode="auto">
          <a:xfrm>
            <a:off x="1738320" y="2543328"/>
            <a:ext cx="1241425" cy="147457"/>
          </a:xfrm>
          <a:prstGeom prst="straightConnector1">
            <a:avLst/>
          </a:prstGeom>
          <a:solidFill>
            <a:srgbClr val="CC99FF"/>
          </a:solidFill>
          <a:ln w="38100" cap="flat" cmpd="sng" algn="ctr">
            <a:solidFill>
              <a:srgbClr val="800000"/>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160" name="TextBox 37"/>
          <p:cNvSpPr txBox="1">
            <a:spLocks noChangeArrowheads="1"/>
          </p:cNvSpPr>
          <p:nvPr/>
        </p:nvSpPr>
        <p:spPr bwMode="auto">
          <a:xfrm>
            <a:off x="1989138" y="4243358"/>
            <a:ext cx="123031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a:latin typeface="Calibri" charset="0"/>
              </a:rPr>
              <a:t>Data-centric Security</a:t>
            </a:r>
          </a:p>
        </p:txBody>
      </p:sp>
      <p:cxnSp>
        <p:nvCxnSpPr>
          <p:cNvPr id="39" name="Straight Arrow Connector 38"/>
          <p:cNvCxnSpPr>
            <a:stCxn id="6160" idx="0"/>
          </p:cNvCxnSpPr>
          <p:nvPr/>
        </p:nvCxnSpPr>
        <p:spPr bwMode="auto">
          <a:xfrm flipV="1">
            <a:off x="2604294" y="3751634"/>
            <a:ext cx="323056" cy="491724"/>
          </a:xfrm>
          <a:prstGeom prst="straightConnector1">
            <a:avLst/>
          </a:prstGeom>
          <a:solidFill>
            <a:srgbClr val="CC99FF"/>
          </a:solidFill>
          <a:ln w="38100" cap="flat" cmpd="sng" algn="ctr">
            <a:solidFill>
              <a:srgbClr val="800000"/>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162" name="TextBox 44"/>
          <p:cNvSpPr txBox="1">
            <a:spLocks noChangeArrowheads="1"/>
          </p:cNvSpPr>
          <p:nvPr/>
        </p:nvSpPr>
        <p:spPr bwMode="auto">
          <a:xfrm>
            <a:off x="5703892" y="4019522"/>
            <a:ext cx="3222625"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a:latin typeface="Calibri" charset="0"/>
              </a:rPr>
              <a:t>Multiple repositories organized based on source and usage; hosted on appropriate data platforms for workload.</a:t>
            </a:r>
          </a:p>
        </p:txBody>
      </p:sp>
      <p:cxnSp>
        <p:nvCxnSpPr>
          <p:cNvPr id="51" name="Straight Arrow Connector 50"/>
          <p:cNvCxnSpPr/>
          <p:nvPr/>
        </p:nvCxnSpPr>
        <p:spPr bwMode="auto">
          <a:xfrm flipH="1" flipV="1">
            <a:off x="5080000" y="3038446"/>
            <a:ext cx="965200" cy="1010840"/>
          </a:xfrm>
          <a:prstGeom prst="straightConnector1">
            <a:avLst/>
          </a:prstGeom>
          <a:solidFill>
            <a:srgbClr val="CC99FF"/>
          </a:solidFill>
          <a:ln w="38100" cap="flat" cmpd="sng" algn="ctr">
            <a:solidFill>
              <a:srgbClr val="800000"/>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164" name="TextBox 55"/>
          <p:cNvSpPr txBox="1">
            <a:spLocks noChangeArrowheads="1"/>
          </p:cNvSpPr>
          <p:nvPr/>
        </p:nvSpPr>
        <p:spPr bwMode="auto">
          <a:xfrm>
            <a:off x="4442422" y="810995"/>
            <a:ext cx="233521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latin typeface="Calibri" charset="0"/>
              </a:rPr>
              <a:t>Curation of all data to define meaning and classifications</a:t>
            </a:r>
          </a:p>
        </p:txBody>
      </p:sp>
      <p:cxnSp>
        <p:nvCxnSpPr>
          <p:cNvPr id="57" name="Straight Arrow Connector 56"/>
          <p:cNvCxnSpPr>
            <a:cxnSpLocks/>
            <a:stCxn id="6164" idx="2"/>
          </p:cNvCxnSpPr>
          <p:nvPr/>
        </p:nvCxnSpPr>
        <p:spPr bwMode="auto">
          <a:xfrm flipH="1">
            <a:off x="5355140" y="1334215"/>
            <a:ext cx="254890" cy="205434"/>
          </a:xfrm>
          <a:prstGeom prst="straightConnector1">
            <a:avLst/>
          </a:prstGeom>
          <a:solidFill>
            <a:srgbClr val="CC99FF"/>
          </a:solidFill>
          <a:ln w="38100" cap="flat" cmpd="sng" algn="ctr">
            <a:solidFill>
              <a:srgbClr val="800000"/>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166" name="TextBox 37"/>
          <p:cNvSpPr txBox="1">
            <a:spLocks noChangeArrowheads="1"/>
          </p:cNvSpPr>
          <p:nvPr/>
        </p:nvSpPr>
        <p:spPr bwMode="auto">
          <a:xfrm>
            <a:off x="3698882" y="4193352"/>
            <a:ext cx="1533525"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a:latin typeface="Calibri" charset="0"/>
              </a:rPr>
              <a:t>Active monitoring and management of data</a:t>
            </a:r>
          </a:p>
        </p:txBody>
      </p:sp>
      <p:cxnSp>
        <p:nvCxnSpPr>
          <p:cNvPr id="26" name="Straight Arrow Connector 25"/>
          <p:cNvCxnSpPr>
            <a:stCxn id="6166" idx="0"/>
          </p:cNvCxnSpPr>
          <p:nvPr/>
        </p:nvCxnSpPr>
        <p:spPr bwMode="auto">
          <a:xfrm flipH="1" flipV="1">
            <a:off x="4198944" y="3502792"/>
            <a:ext cx="266701" cy="690560"/>
          </a:xfrm>
          <a:prstGeom prst="straightConnector1">
            <a:avLst/>
          </a:prstGeom>
          <a:solidFill>
            <a:srgbClr val="CC99FF"/>
          </a:solidFill>
          <a:ln w="38100" cap="flat" cmpd="sng" algn="ctr">
            <a:solidFill>
              <a:srgbClr val="800000"/>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0" name="Oval 9"/>
          <p:cNvSpPr/>
          <p:nvPr/>
        </p:nvSpPr>
        <p:spPr>
          <a:xfrm>
            <a:off x="5402270" y="4049289"/>
            <a:ext cx="338137" cy="279797"/>
          </a:xfrm>
          <a:prstGeom prst="ellipse">
            <a:avLst/>
          </a:prstGeom>
          <a:solidFill>
            <a:srgbClr val="FFFF0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wrap="none" lIns="0" tIns="0" rIns="0" bIns="0" anchor="ctr"/>
          <a:lstStyle/>
          <a:p>
            <a:pPr algn="ctr">
              <a:defRPr/>
            </a:pPr>
            <a:r>
              <a:rPr lang="en-US" sz="1600" dirty="0">
                <a:solidFill>
                  <a:srgbClr val="984807"/>
                </a:solidFill>
                <a:latin typeface="Calibri"/>
                <a:cs typeface="Calibri"/>
              </a:rPr>
              <a:t>1</a:t>
            </a:r>
          </a:p>
        </p:txBody>
      </p:sp>
      <p:sp>
        <p:nvSpPr>
          <p:cNvPr id="33" name="Oval 32"/>
          <p:cNvSpPr/>
          <p:nvPr/>
        </p:nvSpPr>
        <p:spPr>
          <a:xfrm>
            <a:off x="7213602" y="2576484"/>
            <a:ext cx="296863" cy="278606"/>
          </a:xfrm>
          <a:prstGeom prst="ellipse">
            <a:avLst/>
          </a:prstGeom>
          <a:solidFill>
            <a:srgbClr val="FFFF0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wrap="none" lIns="0" tIns="0" rIns="0" bIns="0" anchor="ctr"/>
          <a:lstStyle/>
          <a:p>
            <a:pPr algn="ctr">
              <a:defRPr/>
            </a:pPr>
            <a:r>
              <a:rPr lang="en-US" sz="1600" dirty="0">
                <a:solidFill>
                  <a:srgbClr val="984807"/>
                </a:solidFill>
                <a:latin typeface="Calibri"/>
                <a:cs typeface="Calibri"/>
              </a:rPr>
              <a:t>10</a:t>
            </a:r>
          </a:p>
        </p:txBody>
      </p:sp>
      <p:sp>
        <p:nvSpPr>
          <p:cNvPr id="34" name="Oval 33"/>
          <p:cNvSpPr/>
          <p:nvPr/>
        </p:nvSpPr>
        <p:spPr>
          <a:xfrm>
            <a:off x="558800" y="900085"/>
            <a:ext cx="338138" cy="278606"/>
          </a:xfrm>
          <a:prstGeom prst="ellipse">
            <a:avLst/>
          </a:prstGeom>
          <a:solidFill>
            <a:srgbClr val="FFFF0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wrap="none" lIns="0" tIns="0" rIns="0" bIns="0" anchor="ctr"/>
          <a:lstStyle/>
          <a:p>
            <a:pPr algn="ctr">
              <a:defRPr/>
            </a:pPr>
            <a:r>
              <a:rPr lang="en-US" sz="1600" dirty="0">
                <a:solidFill>
                  <a:srgbClr val="984807"/>
                </a:solidFill>
                <a:latin typeface="Calibri"/>
                <a:cs typeface="Calibri"/>
              </a:rPr>
              <a:t>9</a:t>
            </a:r>
          </a:p>
        </p:txBody>
      </p:sp>
      <p:sp>
        <p:nvSpPr>
          <p:cNvPr id="35" name="Oval 34"/>
          <p:cNvSpPr/>
          <p:nvPr/>
        </p:nvSpPr>
        <p:spPr>
          <a:xfrm>
            <a:off x="1795470" y="4392189"/>
            <a:ext cx="338137" cy="279797"/>
          </a:xfrm>
          <a:prstGeom prst="ellipse">
            <a:avLst/>
          </a:prstGeom>
          <a:solidFill>
            <a:srgbClr val="FFFF0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wrap="none" lIns="0" tIns="0" rIns="0" bIns="0" anchor="ctr"/>
          <a:lstStyle/>
          <a:p>
            <a:pPr algn="ctr">
              <a:defRPr/>
            </a:pPr>
            <a:r>
              <a:rPr lang="en-US" sz="1600" dirty="0">
                <a:solidFill>
                  <a:srgbClr val="984807"/>
                </a:solidFill>
                <a:latin typeface="Calibri"/>
                <a:cs typeface="Calibri"/>
              </a:rPr>
              <a:t>8</a:t>
            </a:r>
          </a:p>
        </p:txBody>
      </p:sp>
      <p:sp>
        <p:nvSpPr>
          <p:cNvPr id="36" name="Oval 35"/>
          <p:cNvSpPr/>
          <p:nvPr/>
        </p:nvSpPr>
        <p:spPr>
          <a:xfrm>
            <a:off x="3878270" y="3948085"/>
            <a:ext cx="338137" cy="278606"/>
          </a:xfrm>
          <a:prstGeom prst="ellipse">
            <a:avLst/>
          </a:prstGeom>
          <a:solidFill>
            <a:srgbClr val="FFFF0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wrap="none" lIns="0" tIns="0" rIns="0" bIns="0" anchor="ctr"/>
          <a:lstStyle/>
          <a:p>
            <a:pPr algn="ctr">
              <a:defRPr/>
            </a:pPr>
            <a:r>
              <a:rPr lang="en-US" sz="1600" dirty="0">
                <a:solidFill>
                  <a:srgbClr val="984807"/>
                </a:solidFill>
                <a:latin typeface="Calibri"/>
                <a:cs typeface="Calibri"/>
              </a:rPr>
              <a:t>7</a:t>
            </a:r>
          </a:p>
        </p:txBody>
      </p:sp>
      <p:sp>
        <p:nvSpPr>
          <p:cNvPr id="37" name="Oval 36"/>
          <p:cNvSpPr/>
          <p:nvPr/>
        </p:nvSpPr>
        <p:spPr>
          <a:xfrm>
            <a:off x="8313745" y="797692"/>
            <a:ext cx="339725" cy="279797"/>
          </a:xfrm>
          <a:prstGeom prst="ellipse">
            <a:avLst/>
          </a:prstGeom>
          <a:solidFill>
            <a:srgbClr val="FFFF0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wrap="none" lIns="0" tIns="0" rIns="0" bIns="0" anchor="ctr"/>
          <a:lstStyle/>
          <a:p>
            <a:pPr algn="ctr">
              <a:defRPr/>
            </a:pPr>
            <a:r>
              <a:rPr lang="en-US" sz="1600" dirty="0">
                <a:solidFill>
                  <a:srgbClr val="984807"/>
                </a:solidFill>
                <a:latin typeface="Calibri"/>
                <a:cs typeface="Calibri"/>
              </a:rPr>
              <a:t>6</a:t>
            </a:r>
          </a:p>
        </p:txBody>
      </p:sp>
      <p:sp>
        <p:nvSpPr>
          <p:cNvPr id="38" name="Oval 37"/>
          <p:cNvSpPr/>
          <p:nvPr/>
        </p:nvSpPr>
        <p:spPr>
          <a:xfrm>
            <a:off x="1016000" y="1839489"/>
            <a:ext cx="338138" cy="279797"/>
          </a:xfrm>
          <a:prstGeom prst="ellipse">
            <a:avLst/>
          </a:prstGeom>
          <a:solidFill>
            <a:srgbClr val="FFFF0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wrap="none" lIns="0" tIns="0" rIns="0" bIns="0" anchor="ctr"/>
          <a:lstStyle/>
          <a:p>
            <a:pPr algn="ctr">
              <a:defRPr/>
            </a:pPr>
            <a:r>
              <a:rPr lang="en-US" sz="1600" dirty="0">
                <a:solidFill>
                  <a:srgbClr val="984807"/>
                </a:solidFill>
                <a:latin typeface="Calibri"/>
                <a:cs typeface="Calibri"/>
              </a:rPr>
              <a:t>4</a:t>
            </a:r>
          </a:p>
        </p:txBody>
      </p:sp>
      <p:sp>
        <p:nvSpPr>
          <p:cNvPr id="40" name="Oval 39"/>
          <p:cNvSpPr/>
          <p:nvPr/>
        </p:nvSpPr>
        <p:spPr>
          <a:xfrm>
            <a:off x="490545" y="3795685"/>
            <a:ext cx="339725" cy="278606"/>
          </a:xfrm>
          <a:prstGeom prst="ellipse">
            <a:avLst/>
          </a:prstGeom>
          <a:solidFill>
            <a:srgbClr val="FFFF0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wrap="none" lIns="0" tIns="0" rIns="0" bIns="0" anchor="ctr"/>
          <a:lstStyle/>
          <a:p>
            <a:pPr algn="ctr">
              <a:defRPr/>
            </a:pPr>
            <a:r>
              <a:rPr lang="en-US" sz="1600" dirty="0">
                <a:solidFill>
                  <a:srgbClr val="984807"/>
                </a:solidFill>
                <a:latin typeface="Calibri"/>
                <a:cs typeface="Calibri"/>
              </a:rPr>
              <a:t>3</a:t>
            </a:r>
          </a:p>
        </p:txBody>
      </p:sp>
      <p:sp>
        <p:nvSpPr>
          <p:cNvPr id="41" name="Oval 40"/>
          <p:cNvSpPr/>
          <p:nvPr/>
        </p:nvSpPr>
        <p:spPr>
          <a:xfrm>
            <a:off x="3960017" y="844768"/>
            <a:ext cx="338137" cy="279797"/>
          </a:xfrm>
          <a:prstGeom prst="ellipse">
            <a:avLst/>
          </a:prstGeom>
          <a:solidFill>
            <a:srgbClr val="FFFF0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wrap="none" lIns="0" tIns="0" rIns="0" bIns="0" anchor="ctr"/>
          <a:lstStyle/>
          <a:p>
            <a:pPr algn="ctr">
              <a:defRPr/>
            </a:pPr>
            <a:r>
              <a:rPr lang="en-US" sz="1600" dirty="0">
                <a:solidFill>
                  <a:srgbClr val="984807"/>
                </a:solidFill>
                <a:latin typeface="Calibri"/>
                <a:cs typeface="Calibri"/>
              </a:rPr>
              <a:t>5</a:t>
            </a:r>
          </a:p>
        </p:txBody>
      </p:sp>
      <p:sp>
        <p:nvSpPr>
          <p:cNvPr id="42" name="Oval 41"/>
          <p:cNvSpPr/>
          <p:nvPr/>
        </p:nvSpPr>
        <p:spPr>
          <a:xfrm>
            <a:off x="8247070" y="1763289"/>
            <a:ext cx="338137" cy="279797"/>
          </a:xfrm>
          <a:prstGeom prst="ellipse">
            <a:avLst/>
          </a:prstGeom>
          <a:solidFill>
            <a:srgbClr val="FFFF00"/>
          </a:solidFill>
          <a:ln>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wrap="none" lIns="0" tIns="0" rIns="0" bIns="0" anchor="ctr"/>
          <a:lstStyle/>
          <a:p>
            <a:pPr algn="ctr">
              <a:defRPr/>
            </a:pPr>
            <a:r>
              <a:rPr lang="en-US" sz="1600" dirty="0">
                <a:solidFill>
                  <a:srgbClr val="984807"/>
                </a:solidFill>
                <a:latin typeface="Calibri"/>
                <a:cs typeface="Calibri"/>
              </a:rPr>
              <a:t>2</a:t>
            </a:r>
          </a:p>
        </p:txBody>
      </p:sp>
    </p:spTree>
    <p:extLst>
      <p:ext uri="{BB962C8B-B14F-4D97-AF65-F5344CB8AC3E}">
        <p14:creationId xmlns:p14="http://schemas.microsoft.com/office/powerpoint/2010/main" val="1057278516"/>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F09FED-F365-2C48-8038-409AC5AD8906}"/>
              </a:ext>
            </a:extLst>
          </p:cNvPr>
          <p:cNvSpPr>
            <a:spLocks noGrp="1"/>
          </p:cNvSpPr>
          <p:nvPr>
            <p:ph type="title"/>
          </p:nvPr>
        </p:nvSpPr>
        <p:spPr/>
        <p:txBody>
          <a:bodyPr/>
          <a:lstStyle/>
          <a:p>
            <a:r>
              <a:rPr lang="en-US" dirty="0"/>
              <a:t>Integration Daemons</a:t>
            </a:r>
          </a:p>
        </p:txBody>
      </p:sp>
      <p:sp>
        <p:nvSpPr>
          <p:cNvPr id="4" name="Slide Number Placeholder 3">
            <a:extLst>
              <a:ext uri="{FF2B5EF4-FFF2-40B4-BE49-F238E27FC236}">
                <a16:creationId xmlns:a16="http://schemas.microsoft.com/office/drawing/2014/main" id="{A726F273-313D-2247-8066-F2463C388C1E}"/>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30</a:t>
            </a:fld>
            <a:endParaRPr lang="en-US" sz="1000"/>
          </a:p>
        </p:txBody>
      </p:sp>
      <p:pic>
        <p:nvPicPr>
          <p:cNvPr id="7" name="Picture 6" descr="A screenshot of a cell phone&#10;&#10;Description automatically generated">
            <a:extLst>
              <a:ext uri="{FF2B5EF4-FFF2-40B4-BE49-F238E27FC236}">
                <a16:creationId xmlns:a16="http://schemas.microsoft.com/office/drawing/2014/main" id="{1C328BE1-8AF0-EF40-A7F7-90B6416412D8}"/>
              </a:ext>
            </a:extLst>
          </p:cNvPr>
          <p:cNvPicPr>
            <a:picLocks noChangeAspect="1"/>
          </p:cNvPicPr>
          <p:nvPr/>
        </p:nvPicPr>
        <p:blipFill>
          <a:blip r:embed="rId2"/>
          <a:stretch>
            <a:fillRect/>
          </a:stretch>
        </p:blipFill>
        <p:spPr>
          <a:xfrm>
            <a:off x="4165600" y="3527651"/>
            <a:ext cx="4889500" cy="1181100"/>
          </a:xfrm>
          <a:prstGeom prst="rect">
            <a:avLst/>
          </a:prstGeom>
        </p:spPr>
      </p:pic>
      <p:pic>
        <p:nvPicPr>
          <p:cNvPr id="13" name="Picture 12" descr="A close up of a sign&#10;&#10;Description automatically generated">
            <a:extLst>
              <a:ext uri="{FF2B5EF4-FFF2-40B4-BE49-F238E27FC236}">
                <a16:creationId xmlns:a16="http://schemas.microsoft.com/office/drawing/2014/main" id="{67932B27-3888-3E4F-8BFB-3E6AF636B067}"/>
              </a:ext>
            </a:extLst>
          </p:cNvPr>
          <p:cNvPicPr>
            <a:picLocks noChangeAspect="1"/>
          </p:cNvPicPr>
          <p:nvPr/>
        </p:nvPicPr>
        <p:blipFill>
          <a:blip r:embed="rId3"/>
          <a:stretch>
            <a:fillRect/>
          </a:stretch>
        </p:blipFill>
        <p:spPr>
          <a:xfrm>
            <a:off x="473529" y="1314450"/>
            <a:ext cx="3263900" cy="838200"/>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EA01BFD4-BAD5-E047-816F-7716D9BF39DA}"/>
              </a:ext>
            </a:extLst>
          </p:cNvPr>
          <p:cNvPicPr>
            <a:picLocks noChangeAspect="1"/>
          </p:cNvPicPr>
          <p:nvPr/>
        </p:nvPicPr>
        <p:blipFill>
          <a:blip r:embed="rId4"/>
          <a:stretch>
            <a:fillRect/>
          </a:stretch>
        </p:blipFill>
        <p:spPr>
          <a:xfrm>
            <a:off x="4165600" y="990600"/>
            <a:ext cx="4889500" cy="2324100"/>
          </a:xfrm>
          <a:prstGeom prst="rect">
            <a:avLst/>
          </a:prstGeom>
        </p:spPr>
      </p:pic>
    </p:spTree>
    <p:extLst>
      <p:ext uri="{BB962C8B-B14F-4D97-AF65-F5344CB8AC3E}">
        <p14:creationId xmlns:p14="http://schemas.microsoft.com/office/powerpoint/2010/main" val="3057822205"/>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3" name="Straight Connector 102">
            <a:extLst>
              <a:ext uri="{FF2B5EF4-FFF2-40B4-BE49-F238E27FC236}">
                <a16:creationId xmlns:a16="http://schemas.microsoft.com/office/drawing/2014/main" id="{94F6D39F-58A1-5944-8F5A-5E7F7886CC66}"/>
              </a:ext>
            </a:extLst>
          </p:cNvPr>
          <p:cNvCxnSpPr>
            <a:cxnSpLocks/>
          </p:cNvCxnSpPr>
          <p:nvPr/>
        </p:nvCxnSpPr>
        <p:spPr bwMode="auto">
          <a:xfrm>
            <a:off x="4913842" y="1912576"/>
            <a:ext cx="784852" cy="738527"/>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5" name="Straight Connector 104">
            <a:extLst>
              <a:ext uri="{FF2B5EF4-FFF2-40B4-BE49-F238E27FC236}">
                <a16:creationId xmlns:a16="http://schemas.microsoft.com/office/drawing/2014/main" id="{B869CC60-5DE7-E641-8E80-31D929F5C875}"/>
              </a:ext>
            </a:extLst>
          </p:cNvPr>
          <p:cNvCxnSpPr>
            <a:cxnSpLocks/>
            <a:endCxn id="3" idx="3"/>
          </p:cNvCxnSpPr>
          <p:nvPr/>
        </p:nvCxnSpPr>
        <p:spPr bwMode="auto">
          <a:xfrm flipH="1">
            <a:off x="4205287" y="3673533"/>
            <a:ext cx="592570" cy="419134"/>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0" name="Straight Connector 79"/>
          <p:cNvCxnSpPr>
            <a:cxnSpLocks/>
          </p:cNvCxnSpPr>
          <p:nvPr/>
        </p:nvCxnSpPr>
        <p:spPr bwMode="auto">
          <a:xfrm flipH="1">
            <a:off x="6838123" y="1725549"/>
            <a:ext cx="243081" cy="757770"/>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 name="Rounded Rectangle 2">
            <a:extLst>
              <a:ext uri="{FF2B5EF4-FFF2-40B4-BE49-F238E27FC236}">
                <a16:creationId xmlns:a16="http://schemas.microsoft.com/office/drawing/2014/main" id="{2ABBADBD-6DCF-4045-A39E-D731DD367562}"/>
              </a:ext>
            </a:extLst>
          </p:cNvPr>
          <p:cNvSpPr/>
          <p:nvPr/>
        </p:nvSpPr>
        <p:spPr>
          <a:xfrm>
            <a:off x="1612424" y="3428687"/>
            <a:ext cx="2592863" cy="1327960"/>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2529" name="Title 1"/>
          <p:cNvSpPr>
            <a:spLocks noGrp="1"/>
          </p:cNvSpPr>
          <p:nvPr>
            <p:ph type="title"/>
          </p:nvPr>
        </p:nvSpPr>
        <p:spPr/>
        <p:txBody>
          <a:bodyPr/>
          <a:lstStyle/>
          <a:p>
            <a:r>
              <a:rPr lang="en-GB" dirty="0"/>
              <a:t>A hybrid multi-cloud world</a:t>
            </a:r>
          </a:p>
        </p:txBody>
      </p:sp>
      <p:sp>
        <p:nvSpPr>
          <p:cNvPr id="46" name="Cloud 45"/>
          <p:cNvSpPr/>
          <p:nvPr/>
        </p:nvSpPr>
        <p:spPr bwMode="auto">
          <a:xfrm>
            <a:off x="3900850" y="1259321"/>
            <a:ext cx="1610916" cy="817067"/>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47" name="Cloud 46"/>
          <p:cNvSpPr/>
          <p:nvPr/>
        </p:nvSpPr>
        <p:spPr bwMode="auto">
          <a:xfrm>
            <a:off x="6115919" y="562805"/>
            <a:ext cx="2502694" cy="1268909"/>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49" name="Cloud 48"/>
          <p:cNvSpPr/>
          <p:nvPr/>
        </p:nvSpPr>
        <p:spPr bwMode="auto">
          <a:xfrm>
            <a:off x="4572000" y="2399289"/>
            <a:ext cx="2883973" cy="1685901"/>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50" name="Rounded Rectangle 49"/>
          <p:cNvSpPr/>
          <p:nvPr/>
        </p:nvSpPr>
        <p:spPr bwMode="auto">
          <a:xfrm>
            <a:off x="5249448" y="2799438"/>
            <a:ext cx="1453754" cy="709018"/>
          </a:xfrm>
          <a:prstGeom prst="roundRect">
            <a:avLst/>
          </a:prstGeom>
          <a:solidFill>
            <a:srgbClr val="1F497D"/>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GB" sz="1050" dirty="0">
                <a:solidFill>
                  <a:srgbClr val="ECECEC"/>
                </a:solidFill>
                <a:latin typeface="Calibri"/>
                <a:cs typeface="Calibri"/>
              </a:rPr>
              <a:t>Data Lake</a:t>
            </a:r>
          </a:p>
        </p:txBody>
      </p:sp>
      <p:cxnSp>
        <p:nvCxnSpPr>
          <p:cNvPr id="51" name="Straight Connector 50"/>
          <p:cNvCxnSpPr>
            <a:cxnSpLocks/>
            <a:stCxn id="91" idx="2"/>
            <a:endCxn id="55" idx="0"/>
          </p:cNvCxnSpPr>
          <p:nvPr/>
        </p:nvCxnSpPr>
        <p:spPr bwMode="auto">
          <a:xfrm flipH="1">
            <a:off x="4845612" y="1035165"/>
            <a:ext cx="13175" cy="351850"/>
          </a:xfrm>
          <a:prstGeom prst="line">
            <a:avLst/>
          </a:prstGeom>
          <a:ln>
            <a:solidFill>
              <a:srgbClr val="144989"/>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bwMode="auto">
          <a:xfrm>
            <a:off x="4694998" y="1387015"/>
            <a:ext cx="301228" cy="12501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61" name="Rectangle 60"/>
          <p:cNvSpPr/>
          <p:nvPr/>
        </p:nvSpPr>
        <p:spPr bwMode="auto">
          <a:xfrm>
            <a:off x="4698569" y="1594184"/>
            <a:ext cx="301229" cy="12501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62" name="TextBox 24"/>
          <p:cNvSpPr txBox="1">
            <a:spLocks noChangeArrowheads="1"/>
          </p:cNvSpPr>
          <p:nvPr/>
        </p:nvSpPr>
        <p:spPr bwMode="auto">
          <a:xfrm>
            <a:off x="4996693" y="1430936"/>
            <a:ext cx="664019" cy="415498"/>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GB" sz="1050" dirty="0"/>
              <a:t>Mobile Apps</a:t>
            </a:r>
          </a:p>
        </p:txBody>
      </p:sp>
      <p:grpSp>
        <p:nvGrpSpPr>
          <p:cNvPr id="67" name="Group 21"/>
          <p:cNvGrpSpPr>
            <a:grpSpLocks/>
          </p:cNvGrpSpPr>
          <p:nvPr/>
        </p:nvGrpSpPr>
        <p:grpSpPr bwMode="auto">
          <a:xfrm>
            <a:off x="2339325" y="3869016"/>
            <a:ext cx="718954" cy="418573"/>
            <a:chOff x="431539" y="5104202"/>
            <a:chExt cx="1023363" cy="843225"/>
          </a:xfrm>
        </p:grpSpPr>
        <p:sp>
          <p:nvSpPr>
            <p:cNvPr id="68" name="Can 67"/>
            <p:cNvSpPr/>
            <p:nvPr/>
          </p:nvSpPr>
          <p:spPr>
            <a:xfrm>
              <a:off x="432125" y="5103544"/>
              <a:ext cx="813476" cy="661997"/>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69" name="Can 68"/>
            <p:cNvSpPr/>
            <p:nvPr/>
          </p:nvSpPr>
          <p:spPr>
            <a:xfrm>
              <a:off x="1167643" y="5305021"/>
              <a:ext cx="288106" cy="527080"/>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0" name="Can 69"/>
            <p:cNvSpPr/>
            <p:nvPr/>
          </p:nvSpPr>
          <p:spPr>
            <a:xfrm>
              <a:off x="532114" y="5421951"/>
              <a:ext cx="710098" cy="525280"/>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Databases</a:t>
              </a:r>
            </a:p>
          </p:txBody>
        </p:sp>
      </p:grpSp>
      <p:grpSp>
        <p:nvGrpSpPr>
          <p:cNvPr id="71" name="Group 19"/>
          <p:cNvGrpSpPr>
            <a:grpSpLocks/>
          </p:cNvGrpSpPr>
          <p:nvPr/>
        </p:nvGrpSpPr>
        <p:grpSpPr bwMode="auto">
          <a:xfrm>
            <a:off x="2962270" y="4113382"/>
            <a:ext cx="841756" cy="402808"/>
            <a:chOff x="2266224" y="5215162"/>
            <a:chExt cx="1198428" cy="810289"/>
          </a:xfrm>
        </p:grpSpPr>
        <p:sp>
          <p:nvSpPr>
            <p:cNvPr id="72" name="Rectangle 71"/>
            <p:cNvSpPr/>
            <p:nvPr/>
          </p:nvSpPr>
          <p:spPr>
            <a:xfrm>
              <a:off x="2558018" y="5342661"/>
              <a:ext cx="906891" cy="538890"/>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3" name="Rectangle 72"/>
            <p:cNvSpPr/>
            <p:nvPr/>
          </p:nvSpPr>
          <p:spPr>
            <a:xfrm>
              <a:off x="2266457" y="5215124"/>
              <a:ext cx="644146" cy="65744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4" name="Rectangle 73"/>
            <p:cNvSpPr/>
            <p:nvPr/>
          </p:nvSpPr>
          <p:spPr>
            <a:xfrm>
              <a:off x="2419018" y="5488161"/>
              <a:ext cx="905195" cy="537094"/>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Applications</a:t>
              </a:r>
            </a:p>
          </p:txBody>
        </p:sp>
      </p:grpSp>
      <p:sp>
        <p:nvSpPr>
          <p:cNvPr id="75" name="Multidocument 74"/>
          <p:cNvSpPr/>
          <p:nvPr/>
        </p:nvSpPr>
        <p:spPr bwMode="auto">
          <a:xfrm>
            <a:off x="2139712" y="4254452"/>
            <a:ext cx="506015" cy="233065"/>
          </a:xfrm>
          <a:prstGeom prst="flowChartMultidocumen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Files</a:t>
            </a:r>
          </a:p>
        </p:txBody>
      </p:sp>
      <p:sp>
        <p:nvSpPr>
          <p:cNvPr id="79" name="Right Arrow 78"/>
          <p:cNvSpPr/>
          <p:nvPr/>
        </p:nvSpPr>
        <p:spPr bwMode="auto">
          <a:xfrm rot="18691608">
            <a:off x="3949080" y="4121950"/>
            <a:ext cx="166985" cy="148829"/>
          </a:xfrm>
          <a:prstGeom prst="rightArrow">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1" name="Can 80"/>
          <p:cNvSpPr/>
          <p:nvPr/>
        </p:nvSpPr>
        <p:spPr bwMode="auto">
          <a:xfrm>
            <a:off x="7070800" y="1259321"/>
            <a:ext cx="602456" cy="249138"/>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2" name="Wave 81"/>
          <p:cNvSpPr/>
          <p:nvPr/>
        </p:nvSpPr>
        <p:spPr bwMode="auto">
          <a:xfrm>
            <a:off x="6457123" y="1935393"/>
            <a:ext cx="373856" cy="183952"/>
          </a:xfrm>
          <a:prstGeom prst="wave">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5" name="TextBox 65"/>
          <p:cNvSpPr txBox="1">
            <a:spLocks noChangeArrowheads="1"/>
          </p:cNvSpPr>
          <p:nvPr/>
        </p:nvSpPr>
        <p:spPr bwMode="auto">
          <a:xfrm>
            <a:off x="7642389" y="782640"/>
            <a:ext cx="954791" cy="577081"/>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GB" sz="1050" dirty="0"/>
              <a:t>Independent metadata Repository</a:t>
            </a:r>
          </a:p>
        </p:txBody>
      </p:sp>
      <p:sp>
        <p:nvSpPr>
          <p:cNvPr id="86" name="TextBox 66"/>
          <p:cNvSpPr txBox="1">
            <a:spLocks noChangeArrowheads="1"/>
          </p:cNvSpPr>
          <p:nvPr/>
        </p:nvSpPr>
        <p:spPr bwMode="auto">
          <a:xfrm>
            <a:off x="3895807" y="2337262"/>
            <a:ext cx="1027573" cy="60016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GB" sz="1100" b="1" dirty="0"/>
              <a:t>Linked metadata Repositories</a:t>
            </a:r>
          </a:p>
        </p:txBody>
      </p:sp>
      <p:grpSp>
        <p:nvGrpSpPr>
          <p:cNvPr id="87" name="Group 17"/>
          <p:cNvGrpSpPr>
            <a:grpSpLocks/>
          </p:cNvGrpSpPr>
          <p:nvPr/>
        </p:nvGrpSpPr>
        <p:grpSpPr bwMode="auto">
          <a:xfrm>
            <a:off x="4534319" y="800887"/>
            <a:ext cx="129501" cy="212308"/>
            <a:chOff x="603250" y="4737100"/>
            <a:chExt cx="355600" cy="654050"/>
          </a:xfrm>
        </p:grpSpPr>
        <p:sp>
          <p:nvSpPr>
            <p:cNvPr id="88" name="Delay 87"/>
            <p:cNvSpPr/>
            <p:nvPr/>
          </p:nvSpPr>
          <p:spPr>
            <a:xfrm rot="16200000">
              <a:off x="546519" y="4977062"/>
              <a:ext cx="469494" cy="356362"/>
            </a:xfrm>
            <a:prstGeom prst="flowChartDelay">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defTabSz="685800">
                <a:defRPr/>
              </a:pPr>
              <a:endParaRPr lang="en-GB" sz="1350">
                <a:solidFill>
                  <a:prstClr val="white"/>
                </a:solidFill>
                <a:ea typeface="ＭＳ Ｐゴシック"/>
                <a:cs typeface="+mn-cs"/>
              </a:endParaRPr>
            </a:p>
          </p:txBody>
        </p:sp>
        <p:sp>
          <p:nvSpPr>
            <p:cNvPr id="89" name="Oval 88"/>
            <p:cNvSpPr/>
            <p:nvPr/>
          </p:nvSpPr>
          <p:spPr>
            <a:xfrm>
              <a:off x="628650" y="4737100"/>
              <a:ext cx="304800" cy="279400"/>
            </a:xfrm>
            <a:prstGeom prst="ellipse">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algn="ctr" defTabSz="685800">
                <a:defRPr/>
              </a:pPr>
              <a:endParaRPr lang="en-GB" sz="1350">
                <a:solidFill>
                  <a:prstClr val="white"/>
                </a:solidFill>
                <a:ea typeface="ＭＳ Ｐゴシック"/>
                <a:cs typeface="+mn-cs"/>
              </a:endParaRPr>
            </a:p>
          </p:txBody>
        </p:sp>
      </p:grpSp>
      <p:grpSp>
        <p:nvGrpSpPr>
          <p:cNvPr id="90" name="Group 22"/>
          <p:cNvGrpSpPr>
            <a:grpSpLocks/>
          </p:cNvGrpSpPr>
          <p:nvPr/>
        </p:nvGrpSpPr>
        <p:grpSpPr bwMode="auto">
          <a:xfrm>
            <a:off x="4756595" y="739414"/>
            <a:ext cx="204383" cy="295751"/>
            <a:chOff x="2622841" y="2259432"/>
            <a:chExt cx="290632" cy="446708"/>
          </a:xfrm>
        </p:grpSpPr>
        <p:sp>
          <p:nvSpPr>
            <p:cNvPr id="91" name="Rounded Rectangle 90"/>
            <p:cNvSpPr/>
            <p:nvPr/>
          </p:nvSpPr>
          <p:spPr>
            <a:xfrm>
              <a:off x="2622841" y="2259432"/>
              <a:ext cx="290632" cy="446708"/>
            </a:xfrm>
            <a:prstGeom prst="round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spAutoFit/>
            </a:bodyPr>
            <a:lstStyle/>
            <a:p>
              <a:pPr algn="ctr" defTabSz="685800">
                <a:defRPr/>
              </a:pPr>
              <a:endParaRPr lang="en-US" sz="1200" dirty="0">
                <a:solidFill>
                  <a:sysClr val="windowText" lastClr="000000"/>
                </a:solidFill>
                <a:ea typeface="ＭＳ Ｐゴシック"/>
                <a:cs typeface="+mn-cs"/>
              </a:endParaRPr>
            </a:p>
          </p:txBody>
        </p:sp>
        <p:sp>
          <p:nvSpPr>
            <p:cNvPr id="92" name="Rounded Rectangle 91"/>
            <p:cNvSpPr/>
            <p:nvPr/>
          </p:nvSpPr>
          <p:spPr>
            <a:xfrm>
              <a:off x="2653875" y="2307086"/>
              <a:ext cx="228565" cy="369832"/>
            </a:xfrm>
            <a:prstGeom prst="round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noAutofit/>
            </a:bodyPr>
            <a:lstStyle/>
            <a:p>
              <a:pPr algn="ctr" defTabSz="685800">
                <a:defRPr/>
              </a:pPr>
              <a:endParaRPr lang="en-US" sz="1200" dirty="0">
                <a:solidFill>
                  <a:sysClr val="windowText" lastClr="000000"/>
                </a:solidFill>
                <a:ea typeface="ＭＳ Ｐゴシック"/>
                <a:cs typeface="+mn-cs"/>
              </a:endParaRPr>
            </a:p>
          </p:txBody>
        </p:sp>
        <p:sp>
          <p:nvSpPr>
            <p:cNvPr id="93" name="Rounded Rectangle 92"/>
            <p:cNvSpPr/>
            <p:nvPr/>
          </p:nvSpPr>
          <p:spPr>
            <a:xfrm>
              <a:off x="2684908" y="2587090"/>
              <a:ext cx="161537" cy="69055"/>
            </a:xfrm>
            <a:prstGeom prst="roundRect">
              <a:avLst/>
            </a:prstGeom>
            <a:solidFill>
              <a:srgbClr val="1F497D"/>
            </a:solidFill>
            <a:ln w="9525" cap="flat" cmpd="sng" algn="ctr">
              <a:noFill/>
              <a:prstDash val="solid"/>
            </a:ln>
            <a:effectLst>
              <a:outerShdw blurRad="40000" dist="23000" dir="5400000" rotWithShape="0">
                <a:srgbClr val="000000">
                  <a:alpha val="35000"/>
                </a:srgbClr>
              </a:outerShdw>
            </a:effectLst>
          </p:spPr>
          <p:txBody>
            <a:bodyPr wrap="square" anchor="ctr">
              <a:noAutofit/>
            </a:bodyPr>
            <a:lstStyle/>
            <a:p>
              <a:pPr algn="ctr" defTabSz="685800">
                <a:defRPr/>
              </a:pPr>
              <a:endParaRPr lang="en-US" sz="1200" dirty="0">
                <a:solidFill>
                  <a:sysClr val="windowText" lastClr="000000"/>
                </a:solidFill>
                <a:ea typeface="ＭＳ Ｐゴシック"/>
                <a:cs typeface="+mn-cs"/>
              </a:endParaRPr>
            </a:p>
          </p:txBody>
        </p:sp>
      </p:grpSp>
      <p:sp>
        <p:nvSpPr>
          <p:cNvPr id="2" name="TextBox 1">
            <a:extLst>
              <a:ext uri="{FF2B5EF4-FFF2-40B4-BE49-F238E27FC236}">
                <a16:creationId xmlns:a16="http://schemas.microsoft.com/office/drawing/2014/main" id="{1F64C563-9B0D-1643-B558-2B14B7972C7A}"/>
              </a:ext>
            </a:extLst>
          </p:cNvPr>
          <p:cNvSpPr txBox="1"/>
          <p:nvPr/>
        </p:nvSpPr>
        <p:spPr>
          <a:xfrm>
            <a:off x="6958590" y="1860685"/>
            <a:ext cx="1638590" cy="523220"/>
          </a:xfrm>
          <a:prstGeom prst="rect">
            <a:avLst/>
          </a:prstGeom>
          <a:noFill/>
        </p:spPr>
        <p:txBody>
          <a:bodyPr wrap="none" rtlCol="0">
            <a:spAutoFit/>
          </a:bodyPr>
          <a:lstStyle/>
          <a:p>
            <a:r>
              <a:rPr lang="en-US" dirty="0"/>
              <a:t>Business Partners</a:t>
            </a:r>
          </a:p>
          <a:p>
            <a:r>
              <a:rPr lang="en-US" dirty="0"/>
              <a:t>Sharing data</a:t>
            </a:r>
          </a:p>
        </p:txBody>
      </p:sp>
      <p:sp>
        <p:nvSpPr>
          <p:cNvPr id="28" name="TextBox 27">
            <a:extLst>
              <a:ext uri="{FF2B5EF4-FFF2-40B4-BE49-F238E27FC236}">
                <a16:creationId xmlns:a16="http://schemas.microsoft.com/office/drawing/2014/main" id="{B733740F-D451-1E4F-8DC4-25C062E12A12}"/>
              </a:ext>
            </a:extLst>
          </p:cNvPr>
          <p:cNvSpPr txBox="1"/>
          <p:nvPr/>
        </p:nvSpPr>
        <p:spPr>
          <a:xfrm>
            <a:off x="462013" y="1732547"/>
            <a:ext cx="1447832" cy="523220"/>
          </a:xfrm>
          <a:prstGeom prst="rect">
            <a:avLst/>
          </a:prstGeom>
          <a:noFill/>
        </p:spPr>
        <p:txBody>
          <a:bodyPr wrap="none" rtlCol="0">
            <a:spAutoFit/>
          </a:bodyPr>
          <a:lstStyle/>
          <a:p>
            <a:r>
              <a:rPr lang="en-US" dirty="0"/>
              <a:t>IoT devices and</a:t>
            </a:r>
          </a:p>
          <a:p>
            <a:r>
              <a:rPr lang="en-US" dirty="0"/>
              <a:t>systems</a:t>
            </a:r>
          </a:p>
        </p:txBody>
      </p:sp>
      <p:cxnSp>
        <p:nvCxnSpPr>
          <p:cNvPr id="101" name="Straight Connector 100">
            <a:extLst>
              <a:ext uri="{FF2B5EF4-FFF2-40B4-BE49-F238E27FC236}">
                <a16:creationId xmlns:a16="http://schemas.microsoft.com/office/drawing/2014/main" id="{2C510D91-226E-464E-B5F9-9CED73664F54}"/>
              </a:ext>
            </a:extLst>
          </p:cNvPr>
          <p:cNvCxnSpPr>
            <a:cxnSpLocks/>
          </p:cNvCxnSpPr>
          <p:nvPr/>
        </p:nvCxnSpPr>
        <p:spPr bwMode="auto">
          <a:xfrm flipH="1" flipV="1">
            <a:off x="716435" y="3556697"/>
            <a:ext cx="1122544" cy="244315"/>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2" name="Straight Connector 101">
            <a:extLst>
              <a:ext uri="{FF2B5EF4-FFF2-40B4-BE49-F238E27FC236}">
                <a16:creationId xmlns:a16="http://schemas.microsoft.com/office/drawing/2014/main" id="{05ADECA6-12CA-EB44-90D1-F43908C969BF}"/>
              </a:ext>
            </a:extLst>
          </p:cNvPr>
          <p:cNvCxnSpPr>
            <a:cxnSpLocks/>
          </p:cNvCxnSpPr>
          <p:nvPr/>
        </p:nvCxnSpPr>
        <p:spPr bwMode="auto">
          <a:xfrm>
            <a:off x="1655008" y="2706806"/>
            <a:ext cx="484704" cy="849891"/>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4" name="Straight Connector 103">
            <a:extLst>
              <a:ext uri="{FF2B5EF4-FFF2-40B4-BE49-F238E27FC236}">
                <a16:creationId xmlns:a16="http://schemas.microsoft.com/office/drawing/2014/main" id="{947F0093-83E9-DF40-B571-12EA5C94E4B2}"/>
              </a:ext>
            </a:extLst>
          </p:cNvPr>
          <p:cNvCxnSpPr>
            <a:cxnSpLocks/>
          </p:cNvCxnSpPr>
          <p:nvPr/>
        </p:nvCxnSpPr>
        <p:spPr bwMode="auto">
          <a:xfrm flipH="1" flipV="1">
            <a:off x="1028065" y="2989977"/>
            <a:ext cx="881780" cy="617729"/>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06" name="Rectangle 105">
            <a:extLst>
              <a:ext uri="{FF2B5EF4-FFF2-40B4-BE49-F238E27FC236}">
                <a16:creationId xmlns:a16="http://schemas.microsoft.com/office/drawing/2014/main" id="{CD832545-19EE-3B46-82F9-3334EF498170}"/>
              </a:ext>
            </a:extLst>
          </p:cNvPr>
          <p:cNvSpPr/>
          <p:nvPr/>
        </p:nvSpPr>
        <p:spPr bwMode="auto">
          <a:xfrm>
            <a:off x="1787543" y="3555350"/>
            <a:ext cx="673415" cy="438353"/>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Applications</a:t>
            </a:r>
          </a:p>
        </p:txBody>
      </p:sp>
      <p:sp>
        <p:nvSpPr>
          <p:cNvPr id="58" name="Rounded Rectangle 57">
            <a:extLst>
              <a:ext uri="{FF2B5EF4-FFF2-40B4-BE49-F238E27FC236}">
                <a16:creationId xmlns:a16="http://schemas.microsoft.com/office/drawing/2014/main" id="{AB3C0B4C-7020-D542-A07A-66356BF559E0}"/>
              </a:ext>
            </a:extLst>
          </p:cNvPr>
          <p:cNvSpPr/>
          <p:nvPr/>
        </p:nvSpPr>
        <p:spPr>
          <a:xfrm>
            <a:off x="332062" y="2557711"/>
            <a:ext cx="839857" cy="450945"/>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5" name="Can 94">
            <a:extLst>
              <a:ext uri="{FF2B5EF4-FFF2-40B4-BE49-F238E27FC236}">
                <a16:creationId xmlns:a16="http://schemas.microsoft.com/office/drawing/2014/main" id="{E7E045AF-6936-C04E-91A5-2B44859EA3DC}"/>
              </a:ext>
            </a:extLst>
          </p:cNvPr>
          <p:cNvSpPr/>
          <p:nvPr/>
        </p:nvSpPr>
        <p:spPr>
          <a:xfrm>
            <a:off x="449080" y="2666550"/>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6" name="Can 95">
            <a:extLst>
              <a:ext uri="{FF2B5EF4-FFF2-40B4-BE49-F238E27FC236}">
                <a16:creationId xmlns:a16="http://schemas.microsoft.com/office/drawing/2014/main" id="{AF15092B-2A3B-5E40-8305-980919488E63}"/>
              </a:ext>
            </a:extLst>
          </p:cNvPr>
          <p:cNvSpPr/>
          <p:nvPr/>
        </p:nvSpPr>
        <p:spPr>
          <a:xfrm>
            <a:off x="696304" y="263078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7" name="Can 96">
            <a:extLst>
              <a:ext uri="{FF2B5EF4-FFF2-40B4-BE49-F238E27FC236}">
                <a16:creationId xmlns:a16="http://schemas.microsoft.com/office/drawing/2014/main" id="{F6BECCA9-9BCA-D240-AE3C-08AAFC77D591}"/>
              </a:ext>
            </a:extLst>
          </p:cNvPr>
          <p:cNvSpPr/>
          <p:nvPr/>
        </p:nvSpPr>
        <p:spPr>
          <a:xfrm>
            <a:off x="601480" y="2818950"/>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8" name="Can 97">
            <a:extLst>
              <a:ext uri="{FF2B5EF4-FFF2-40B4-BE49-F238E27FC236}">
                <a16:creationId xmlns:a16="http://schemas.microsoft.com/office/drawing/2014/main" id="{7F11209D-C7F5-B645-873B-BD64E9DB73ED}"/>
              </a:ext>
            </a:extLst>
          </p:cNvPr>
          <p:cNvSpPr/>
          <p:nvPr/>
        </p:nvSpPr>
        <p:spPr>
          <a:xfrm>
            <a:off x="848704" y="278318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57" name="Cloud 56">
            <a:extLst>
              <a:ext uri="{FF2B5EF4-FFF2-40B4-BE49-F238E27FC236}">
                <a16:creationId xmlns:a16="http://schemas.microsoft.com/office/drawing/2014/main" id="{2A3D4C73-4B8B-9E49-A948-FC45BDD0F00D}"/>
              </a:ext>
            </a:extLst>
          </p:cNvPr>
          <p:cNvSpPr/>
          <p:nvPr/>
        </p:nvSpPr>
        <p:spPr bwMode="auto">
          <a:xfrm>
            <a:off x="1265498" y="2352916"/>
            <a:ext cx="757453" cy="450945"/>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15" name="Can 14">
            <a:extLst>
              <a:ext uri="{FF2B5EF4-FFF2-40B4-BE49-F238E27FC236}">
                <a16:creationId xmlns:a16="http://schemas.microsoft.com/office/drawing/2014/main" id="{76C2CDE6-849E-5446-9F12-268CADCFCF72}"/>
              </a:ext>
            </a:extLst>
          </p:cNvPr>
          <p:cNvSpPr/>
          <p:nvPr/>
        </p:nvSpPr>
        <p:spPr>
          <a:xfrm>
            <a:off x="1424639" y="2504326"/>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9" name="Can 98">
            <a:extLst>
              <a:ext uri="{FF2B5EF4-FFF2-40B4-BE49-F238E27FC236}">
                <a16:creationId xmlns:a16="http://schemas.microsoft.com/office/drawing/2014/main" id="{454631DE-03C1-EF4B-A52C-478214C1D8F1}"/>
              </a:ext>
            </a:extLst>
          </p:cNvPr>
          <p:cNvSpPr/>
          <p:nvPr/>
        </p:nvSpPr>
        <p:spPr>
          <a:xfrm>
            <a:off x="1511815" y="241906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59" name="Cloud 58">
            <a:extLst>
              <a:ext uri="{FF2B5EF4-FFF2-40B4-BE49-F238E27FC236}">
                <a16:creationId xmlns:a16="http://schemas.microsoft.com/office/drawing/2014/main" id="{866C3F32-2FD1-0548-83E6-40BCC036F1A4}"/>
              </a:ext>
            </a:extLst>
          </p:cNvPr>
          <p:cNvSpPr/>
          <p:nvPr/>
        </p:nvSpPr>
        <p:spPr bwMode="auto">
          <a:xfrm>
            <a:off x="217054" y="3203214"/>
            <a:ext cx="757453" cy="450945"/>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94" name="Can 93">
            <a:extLst>
              <a:ext uri="{FF2B5EF4-FFF2-40B4-BE49-F238E27FC236}">
                <a16:creationId xmlns:a16="http://schemas.microsoft.com/office/drawing/2014/main" id="{DDCA5CCD-7AE1-0F41-93FF-60528A1B87B0}"/>
              </a:ext>
            </a:extLst>
          </p:cNvPr>
          <p:cNvSpPr/>
          <p:nvPr/>
        </p:nvSpPr>
        <p:spPr>
          <a:xfrm>
            <a:off x="518801" y="3343172"/>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0" name="TextBox 59">
            <a:extLst>
              <a:ext uri="{FF2B5EF4-FFF2-40B4-BE49-F238E27FC236}">
                <a16:creationId xmlns:a16="http://schemas.microsoft.com/office/drawing/2014/main" id="{AD1B5190-F44E-8548-8B66-401AEFAF1EE6}"/>
              </a:ext>
            </a:extLst>
          </p:cNvPr>
          <p:cNvSpPr txBox="1"/>
          <p:nvPr/>
        </p:nvSpPr>
        <p:spPr>
          <a:xfrm>
            <a:off x="2362380" y="993246"/>
            <a:ext cx="1655152" cy="523220"/>
          </a:xfrm>
          <a:prstGeom prst="rect">
            <a:avLst/>
          </a:prstGeom>
          <a:noFill/>
        </p:spPr>
        <p:txBody>
          <a:bodyPr wrap="square" rtlCol="0">
            <a:spAutoFit/>
          </a:bodyPr>
          <a:lstStyle/>
          <a:p>
            <a:r>
              <a:rPr lang="en-US" dirty="0"/>
              <a:t>New applications deployed to cloud</a:t>
            </a:r>
          </a:p>
        </p:txBody>
      </p:sp>
    </p:spTree>
    <p:extLst>
      <p:ext uri="{BB962C8B-B14F-4D97-AF65-F5344CB8AC3E}">
        <p14:creationId xmlns:p14="http://schemas.microsoft.com/office/powerpoint/2010/main" val="3783507331"/>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3" name="Straight Connector 102">
            <a:extLst>
              <a:ext uri="{FF2B5EF4-FFF2-40B4-BE49-F238E27FC236}">
                <a16:creationId xmlns:a16="http://schemas.microsoft.com/office/drawing/2014/main" id="{94F6D39F-58A1-5944-8F5A-5E7F7886CC66}"/>
              </a:ext>
            </a:extLst>
          </p:cNvPr>
          <p:cNvCxnSpPr>
            <a:cxnSpLocks/>
          </p:cNvCxnSpPr>
          <p:nvPr/>
        </p:nvCxnSpPr>
        <p:spPr bwMode="auto">
          <a:xfrm>
            <a:off x="4913842" y="1912576"/>
            <a:ext cx="784852" cy="738527"/>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5" name="Straight Connector 104">
            <a:extLst>
              <a:ext uri="{FF2B5EF4-FFF2-40B4-BE49-F238E27FC236}">
                <a16:creationId xmlns:a16="http://schemas.microsoft.com/office/drawing/2014/main" id="{B869CC60-5DE7-E641-8E80-31D929F5C875}"/>
              </a:ext>
            </a:extLst>
          </p:cNvPr>
          <p:cNvCxnSpPr>
            <a:cxnSpLocks/>
            <a:endCxn id="3" idx="3"/>
          </p:cNvCxnSpPr>
          <p:nvPr/>
        </p:nvCxnSpPr>
        <p:spPr bwMode="auto">
          <a:xfrm flipH="1">
            <a:off x="4205287" y="3673533"/>
            <a:ext cx="592570" cy="419134"/>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0" name="Straight Connector 79"/>
          <p:cNvCxnSpPr>
            <a:cxnSpLocks/>
          </p:cNvCxnSpPr>
          <p:nvPr/>
        </p:nvCxnSpPr>
        <p:spPr bwMode="auto">
          <a:xfrm flipH="1">
            <a:off x="6838123" y="1725549"/>
            <a:ext cx="243081" cy="757770"/>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 name="Rounded Rectangle 2">
            <a:extLst>
              <a:ext uri="{FF2B5EF4-FFF2-40B4-BE49-F238E27FC236}">
                <a16:creationId xmlns:a16="http://schemas.microsoft.com/office/drawing/2014/main" id="{2ABBADBD-6DCF-4045-A39E-D731DD367562}"/>
              </a:ext>
            </a:extLst>
          </p:cNvPr>
          <p:cNvSpPr/>
          <p:nvPr/>
        </p:nvSpPr>
        <p:spPr>
          <a:xfrm>
            <a:off x="1612424" y="3428687"/>
            <a:ext cx="2592863" cy="1327960"/>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2529" name="Title 1"/>
          <p:cNvSpPr>
            <a:spLocks noGrp="1"/>
          </p:cNvSpPr>
          <p:nvPr>
            <p:ph type="title"/>
          </p:nvPr>
        </p:nvSpPr>
        <p:spPr/>
        <p:txBody>
          <a:bodyPr/>
          <a:lstStyle/>
          <a:p>
            <a:r>
              <a:rPr lang="en-GB" dirty="0"/>
              <a:t>Open metadata ecosystem</a:t>
            </a:r>
          </a:p>
        </p:txBody>
      </p:sp>
      <p:sp>
        <p:nvSpPr>
          <p:cNvPr id="46" name="Cloud 45"/>
          <p:cNvSpPr/>
          <p:nvPr/>
        </p:nvSpPr>
        <p:spPr bwMode="auto">
          <a:xfrm>
            <a:off x="3900850" y="1259321"/>
            <a:ext cx="1610916" cy="817067"/>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47" name="Cloud 46"/>
          <p:cNvSpPr/>
          <p:nvPr/>
        </p:nvSpPr>
        <p:spPr bwMode="auto">
          <a:xfrm>
            <a:off x="6115919" y="562805"/>
            <a:ext cx="2502694" cy="1268909"/>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49" name="Cloud 48"/>
          <p:cNvSpPr/>
          <p:nvPr/>
        </p:nvSpPr>
        <p:spPr bwMode="auto">
          <a:xfrm>
            <a:off x="4572000" y="2399289"/>
            <a:ext cx="2883973" cy="1685901"/>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50" name="Rounded Rectangle 49"/>
          <p:cNvSpPr/>
          <p:nvPr/>
        </p:nvSpPr>
        <p:spPr bwMode="auto">
          <a:xfrm>
            <a:off x="5249448" y="2799438"/>
            <a:ext cx="1453754" cy="709018"/>
          </a:xfrm>
          <a:prstGeom prst="roundRect">
            <a:avLst/>
          </a:prstGeom>
          <a:solidFill>
            <a:srgbClr val="1F497D"/>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GB" sz="1050" dirty="0">
                <a:solidFill>
                  <a:srgbClr val="ECECEC"/>
                </a:solidFill>
                <a:latin typeface="Calibri"/>
                <a:cs typeface="Calibri"/>
              </a:rPr>
              <a:t>Data Lake</a:t>
            </a:r>
          </a:p>
        </p:txBody>
      </p:sp>
      <p:cxnSp>
        <p:nvCxnSpPr>
          <p:cNvPr id="51" name="Straight Connector 50"/>
          <p:cNvCxnSpPr>
            <a:cxnSpLocks/>
            <a:stCxn id="91" idx="2"/>
            <a:endCxn id="55" idx="0"/>
          </p:cNvCxnSpPr>
          <p:nvPr/>
        </p:nvCxnSpPr>
        <p:spPr bwMode="auto">
          <a:xfrm flipH="1">
            <a:off x="4845612" y="1035165"/>
            <a:ext cx="13175" cy="351850"/>
          </a:xfrm>
          <a:prstGeom prst="line">
            <a:avLst/>
          </a:prstGeom>
          <a:ln>
            <a:solidFill>
              <a:srgbClr val="144989"/>
            </a:solidFill>
          </a:ln>
        </p:spPr>
        <p:style>
          <a:lnRef idx="2">
            <a:schemeClr val="accent1"/>
          </a:lnRef>
          <a:fillRef idx="0">
            <a:schemeClr val="accent1"/>
          </a:fillRef>
          <a:effectRef idx="1">
            <a:schemeClr val="accent1"/>
          </a:effectRef>
          <a:fontRef idx="minor">
            <a:schemeClr val="tx1"/>
          </a:fontRef>
        </p:style>
      </p:cxnSp>
      <p:sp>
        <p:nvSpPr>
          <p:cNvPr id="52" name="Can 51"/>
          <p:cNvSpPr/>
          <p:nvPr/>
        </p:nvSpPr>
        <p:spPr bwMode="auto">
          <a:xfrm>
            <a:off x="5346976" y="2886080"/>
            <a:ext cx="373856" cy="168771"/>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53" name="Can 52"/>
          <p:cNvSpPr/>
          <p:nvPr/>
        </p:nvSpPr>
        <p:spPr bwMode="auto">
          <a:xfrm>
            <a:off x="4159217" y="1520961"/>
            <a:ext cx="373856" cy="168771"/>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55" name="Rectangle 54"/>
          <p:cNvSpPr/>
          <p:nvPr/>
        </p:nvSpPr>
        <p:spPr bwMode="auto">
          <a:xfrm>
            <a:off x="4694998" y="1387015"/>
            <a:ext cx="301228" cy="12501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61" name="Rectangle 60"/>
          <p:cNvSpPr/>
          <p:nvPr/>
        </p:nvSpPr>
        <p:spPr bwMode="auto">
          <a:xfrm>
            <a:off x="4698569" y="1594184"/>
            <a:ext cx="301229" cy="12501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62" name="TextBox 24"/>
          <p:cNvSpPr txBox="1">
            <a:spLocks noChangeArrowheads="1"/>
          </p:cNvSpPr>
          <p:nvPr/>
        </p:nvSpPr>
        <p:spPr bwMode="auto">
          <a:xfrm>
            <a:off x="4996693" y="1430936"/>
            <a:ext cx="664019" cy="415498"/>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GB" sz="1050" dirty="0"/>
              <a:t>Mobile Apps</a:t>
            </a:r>
          </a:p>
        </p:txBody>
      </p:sp>
      <p:cxnSp>
        <p:nvCxnSpPr>
          <p:cNvPr id="63" name="Straight Arrow Connector 62"/>
          <p:cNvCxnSpPr>
            <a:stCxn id="55" idx="1"/>
            <a:endCxn id="53" idx="4"/>
          </p:cNvCxnSpPr>
          <p:nvPr/>
        </p:nvCxnSpPr>
        <p:spPr bwMode="auto">
          <a:xfrm flipH="1">
            <a:off x="4533072" y="1449524"/>
            <a:ext cx="161925" cy="156269"/>
          </a:xfrm>
          <a:prstGeom prst="straightConnector1">
            <a:avLst/>
          </a:prstGeom>
          <a:solidFill>
            <a:srgbClr val="CC99FF"/>
          </a:solidFill>
          <a:ln w="19050" cap="flat" cmpd="sng" algn="ctr">
            <a:solidFill>
              <a:srgbClr val="144989"/>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4" name="Straight Arrow Connector 63"/>
          <p:cNvCxnSpPr>
            <a:stCxn id="61" idx="1"/>
            <a:endCxn id="53" idx="4"/>
          </p:cNvCxnSpPr>
          <p:nvPr/>
        </p:nvCxnSpPr>
        <p:spPr bwMode="auto">
          <a:xfrm flipH="1" flipV="1">
            <a:off x="4533072" y="1605792"/>
            <a:ext cx="165497" cy="50900"/>
          </a:xfrm>
          <a:prstGeom prst="straightConnector1">
            <a:avLst/>
          </a:prstGeom>
          <a:solidFill>
            <a:srgbClr val="CC99FF"/>
          </a:solidFill>
          <a:ln w="19050" cap="flat" cmpd="sng" algn="ctr">
            <a:solidFill>
              <a:srgbClr val="144989"/>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5" name="Straight Connector 64"/>
          <p:cNvCxnSpPr>
            <a:stCxn id="53" idx="3"/>
            <a:endCxn id="52" idx="1"/>
          </p:cNvCxnSpPr>
          <p:nvPr/>
        </p:nvCxnSpPr>
        <p:spPr bwMode="auto">
          <a:xfrm>
            <a:off x="4346145" y="1689732"/>
            <a:ext cx="1187759" cy="1196348"/>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6" name="Can 65"/>
          <p:cNvSpPr/>
          <p:nvPr/>
        </p:nvSpPr>
        <p:spPr bwMode="auto">
          <a:xfrm>
            <a:off x="6516274" y="1018264"/>
            <a:ext cx="373856" cy="167878"/>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grpSp>
        <p:nvGrpSpPr>
          <p:cNvPr id="67" name="Group 21"/>
          <p:cNvGrpSpPr>
            <a:grpSpLocks/>
          </p:cNvGrpSpPr>
          <p:nvPr/>
        </p:nvGrpSpPr>
        <p:grpSpPr bwMode="auto">
          <a:xfrm>
            <a:off x="2339325" y="3869016"/>
            <a:ext cx="718954" cy="418573"/>
            <a:chOff x="431539" y="5104202"/>
            <a:chExt cx="1023363" cy="843225"/>
          </a:xfrm>
        </p:grpSpPr>
        <p:sp>
          <p:nvSpPr>
            <p:cNvPr id="68" name="Can 67"/>
            <p:cNvSpPr/>
            <p:nvPr/>
          </p:nvSpPr>
          <p:spPr>
            <a:xfrm>
              <a:off x="432125" y="5103544"/>
              <a:ext cx="813476" cy="661997"/>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69" name="Can 68"/>
            <p:cNvSpPr/>
            <p:nvPr/>
          </p:nvSpPr>
          <p:spPr>
            <a:xfrm>
              <a:off x="1167643" y="5305021"/>
              <a:ext cx="288106" cy="527080"/>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0" name="Can 69"/>
            <p:cNvSpPr/>
            <p:nvPr/>
          </p:nvSpPr>
          <p:spPr>
            <a:xfrm>
              <a:off x="532114" y="5421951"/>
              <a:ext cx="710098" cy="525280"/>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Databases</a:t>
              </a:r>
            </a:p>
          </p:txBody>
        </p:sp>
      </p:grpSp>
      <p:grpSp>
        <p:nvGrpSpPr>
          <p:cNvPr id="71" name="Group 19"/>
          <p:cNvGrpSpPr>
            <a:grpSpLocks/>
          </p:cNvGrpSpPr>
          <p:nvPr/>
        </p:nvGrpSpPr>
        <p:grpSpPr bwMode="auto">
          <a:xfrm>
            <a:off x="2962270" y="4113382"/>
            <a:ext cx="841756" cy="402808"/>
            <a:chOff x="2266224" y="5215162"/>
            <a:chExt cx="1198428" cy="810289"/>
          </a:xfrm>
        </p:grpSpPr>
        <p:sp>
          <p:nvSpPr>
            <p:cNvPr id="72" name="Rectangle 71"/>
            <p:cNvSpPr/>
            <p:nvPr/>
          </p:nvSpPr>
          <p:spPr>
            <a:xfrm>
              <a:off x="2558018" y="5342661"/>
              <a:ext cx="906891" cy="538890"/>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3" name="Rectangle 72"/>
            <p:cNvSpPr/>
            <p:nvPr/>
          </p:nvSpPr>
          <p:spPr>
            <a:xfrm>
              <a:off x="2266457" y="5215124"/>
              <a:ext cx="644146" cy="65744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4" name="Rectangle 73"/>
            <p:cNvSpPr/>
            <p:nvPr/>
          </p:nvSpPr>
          <p:spPr>
            <a:xfrm>
              <a:off x="2419018" y="5488161"/>
              <a:ext cx="905195" cy="537094"/>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Applications</a:t>
              </a:r>
            </a:p>
          </p:txBody>
        </p:sp>
      </p:grpSp>
      <p:sp>
        <p:nvSpPr>
          <p:cNvPr id="75" name="Multidocument 74"/>
          <p:cNvSpPr/>
          <p:nvPr/>
        </p:nvSpPr>
        <p:spPr bwMode="auto">
          <a:xfrm>
            <a:off x="2139712" y="4254452"/>
            <a:ext cx="506015" cy="233065"/>
          </a:xfrm>
          <a:prstGeom prst="flowChartMultidocumen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Files</a:t>
            </a:r>
          </a:p>
        </p:txBody>
      </p:sp>
      <p:sp>
        <p:nvSpPr>
          <p:cNvPr id="76" name="Can 75"/>
          <p:cNvSpPr/>
          <p:nvPr/>
        </p:nvSpPr>
        <p:spPr bwMode="auto">
          <a:xfrm>
            <a:off x="3325545" y="3678854"/>
            <a:ext cx="373856" cy="168771"/>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77" name="Straight Connector 76"/>
          <p:cNvCxnSpPr>
            <a:stCxn id="53" idx="3"/>
            <a:endCxn id="76" idx="1"/>
          </p:cNvCxnSpPr>
          <p:nvPr/>
        </p:nvCxnSpPr>
        <p:spPr bwMode="auto">
          <a:xfrm flipH="1">
            <a:off x="3512473" y="1689732"/>
            <a:ext cx="833672" cy="1989122"/>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78" name="Straight Connector 77"/>
          <p:cNvCxnSpPr>
            <a:stCxn id="52" idx="2"/>
            <a:endCxn id="76" idx="4"/>
          </p:cNvCxnSpPr>
          <p:nvPr/>
        </p:nvCxnSpPr>
        <p:spPr bwMode="auto">
          <a:xfrm flipH="1">
            <a:off x="3699401" y="2970466"/>
            <a:ext cx="1647575" cy="792774"/>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79" name="Right Arrow 78"/>
          <p:cNvSpPr/>
          <p:nvPr/>
        </p:nvSpPr>
        <p:spPr bwMode="auto">
          <a:xfrm rot="18691608">
            <a:off x="3949080" y="4121950"/>
            <a:ext cx="166985" cy="148829"/>
          </a:xfrm>
          <a:prstGeom prst="rightArrow">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1" name="Can 80"/>
          <p:cNvSpPr/>
          <p:nvPr/>
        </p:nvSpPr>
        <p:spPr bwMode="auto">
          <a:xfrm>
            <a:off x="7070800" y="1259321"/>
            <a:ext cx="602456" cy="249138"/>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2" name="Wave 81"/>
          <p:cNvSpPr/>
          <p:nvPr/>
        </p:nvSpPr>
        <p:spPr bwMode="auto">
          <a:xfrm>
            <a:off x="6457123" y="1935393"/>
            <a:ext cx="373856" cy="183952"/>
          </a:xfrm>
          <a:prstGeom prst="wave">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3" name="Wave 82"/>
          <p:cNvSpPr/>
          <p:nvPr/>
        </p:nvSpPr>
        <p:spPr bwMode="auto">
          <a:xfrm>
            <a:off x="6460695" y="1891637"/>
            <a:ext cx="373856" cy="97334"/>
          </a:xfrm>
          <a:prstGeom prst="wave">
            <a:avLst/>
          </a:prstGeom>
          <a:solidFill>
            <a:srgbClr val="E46C0A"/>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84" name="Straight Arrow Connector 83"/>
          <p:cNvCxnSpPr>
            <a:cxnSpLocks/>
            <a:stCxn id="81" idx="2"/>
            <a:endCxn id="66" idx="3"/>
          </p:cNvCxnSpPr>
          <p:nvPr/>
        </p:nvCxnSpPr>
        <p:spPr bwMode="auto">
          <a:xfrm flipH="1" flipV="1">
            <a:off x="6703202" y="1186142"/>
            <a:ext cx="367598" cy="197748"/>
          </a:xfrm>
          <a:prstGeom prst="straightConnector1">
            <a:avLst/>
          </a:prstGeom>
          <a:solidFill>
            <a:srgbClr val="CC99FF"/>
          </a:solidFill>
          <a:ln w="19050" cap="flat" cmpd="sng" algn="ctr">
            <a:solidFill>
              <a:srgbClr val="144989"/>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85" name="TextBox 65"/>
          <p:cNvSpPr txBox="1">
            <a:spLocks noChangeArrowheads="1"/>
          </p:cNvSpPr>
          <p:nvPr/>
        </p:nvSpPr>
        <p:spPr bwMode="auto">
          <a:xfrm>
            <a:off x="7642389" y="782640"/>
            <a:ext cx="954791" cy="577081"/>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GB" sz="1050" dirty="0"/>
              <a:t>Independent metadata Repository</a:t>
            </a:r>
          </a:p>
        </p:txBody>
      </p:sp>
      <p:sp>
        <p:nvSpPr>
          <p:cNvPr id="86" name="TextBox 66"/>
          <p:cNvSpPr txBox="1">
            <a:spLocks noChangeArrowheads="1"/>
          </p:cNvSpPr>
          <p:nvPr/>
        </p:nvSpPr>
        <p:spPr bwMode="auto">
          <a:xfrm>
            <a:off x="3895807" y="2337262"/>
            <a:ext cx="1027573" cy="60016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GB" sz="1100" b="1" dirty="0"/>
              <a:t>Linked metadata Repositories</a:t>
            </a:r>
          </a:p>
        </p:txBody>
      </p:sp>
      <p:grpSp>
        <p:nvGrpSpPr>
          <p:cNvPr id="87" name="Group 17"/>
          <p:cNvGrpSpPr>
            <a:grpSpLocks/>
          </p:cNvGrpSpPr>
          <p:nvPr/>
        </p:nvGrpSpPr>
        <p:grpSpPr bwMode="auto">
          <a:xfrm>
            <a:off x="4534319" y="800887"/>
            <a:ext cx="129501" cy="212308"/>
            <a:chOff x="603250" y="4737100"/>
            <a:chExt cx="355600" cy="654050"/>
          </a:xfrm>
        </p:grpSpPr>
        <p:sp>
          <p:nvSpPr>
            <p:cNvPr id="88" name="Delay 87"/>
            <p:cNvSpPr/>
            <p:nvPr/>
          </p:nvSpPr>
          <p:spPr>
            <a:xfrm rot="16200000">
              <a:off x="546519" y="4977062"/>
              <a:ext cx="469494" cy="356362"/>
            </a:xfrm>
            <a:prstGeom prst="flowChartDelay">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defTabSz="685800">
                <a:defRPr/>
              </a:pPr>
              <a:endParaRPr lang="en-GB" sz="1350">
                <a:solidFill>
                  <a:prstClr val="white"/>
                </a:solidFill>
                <a:ea typeface="ＭＳ Ｐゴシック"/>
                <a:cs typeface="+mn-cs"/>
              </a:endParaRPr>
            </a:p>
          </p:txBody>
        </p:sp>
        <p:sp>
          <p:nvSpPr>
            <p:cNvPr id="89" name="Oval 88"/>
            <p:cNvSpPr/>
            <p:nvPr/>
          </p:nvSpPr>
          <p:spPr>
            <a:xfrm>
              <a:off x="628650" y="4737100"/>
              <a:ext cx="304800" cy="279400"/>
            </a:xfrm>
            <a:prstGeom prst="ellipse">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algn="ctr" defTabSz="685800">
                <a:defRPr/>
              </a:pPr>
              <a:endParaRPr lang="en-GB" sz="1350">
                <a:solidFill>
                  <a:prstClr val="white"/>
                </a:solidFill>
                <a:ea typeface="ＭＳ Ｐゴシック"/>
                <a:cs typeface="+mn-cs"/>
              </a:endParaRPr>
            </a:p>
          </p:txBody>
        </p:sp>
      </p:grpSp>
      <p:grpSp>
        <p:nvGrpSpPr>
          <p:cNvPr id="90" name="Group 22"/>
          <p:cNvGrpSpPr>
            <a:grpSpLocks/>
          </p:cNvGrpSpPr>
          <p:nvPr/>
        </p:nvGrpSpPr>
        <p:grpSpPr bwMode="auto">
          <a:xfrm>
            <a:off x="4756595" y="739414"/>
            <a:ext cx="204383" cy="295751"/>
            <a:chOff x="2622841" y="2259432"/>
            <a:chExt cx="290632" cy="446708"/>
          </a:xfrm>
        </p:grpSpPr>
        <p:sp>
          <p:nvSpPr>
            <p:cNvPr id="91" name="Rounded Rectangle 90"/>
            <p:cNvSpPr/>
            <p:nvPr/>
          </p:nvSpPr>
          <p:spPr>
            <a:xfrm>
              <a:off x="2622841" y="2259432"/>
              <a:ext cx="290632" cy="446708"/>
            </a:xfrm>
            <a:prstGeom prst="round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spAutoFit/>
            </a:bodyPr>
            <a:lstStyle/>
            <a:p>
              <a:pPr algn="ctr" defTabSz="685800">
                <a:defRPr/>
              </a:pPr>
              <a:endParaRPr lang="en-US" sz="1200" dirty="0">
                <a:solidFill>
                  <a:sysClr val="windowText" lastClr="000000"/>
                </a:solidFill>
                <a:ea typeface="ＭＳ Ｐゴシック"/>
                <a:cs typeface="+mn-cs"/>
              </a:endParaRPr>
            </a:p>
          </p:txBody>
        </p:sp>
        <p:sp>
          <p:nvSpPr>
            <p:cNvPr id="92" name="Rounded Rectangle 91"/>
            <p:cNvSpPr/>
            <p:nvPr/>
          </p:nvSpPr>
          <p:spPr>
            <a:xfrm>
              <a:off x="2653875" y="2307086"/>
              <a:ext cx="228565" cy="369832"/>
            </a:xfrm>
            <a:prstGeom prst="round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noAutofit/>
            </a:bodyPr>
            <a:lstStyle/>
            <a:p>
              <a:pPr algn="ctr" defTabSz="685800">
                <a:defRPr/>
              </a:pPr>
              <a:endParaRPr lang="en-US" sz="1200" dirty="0">
                <a:solidFill>
                  <a:sysClr val="windowText" lastClr="000000"/>
                </a:solidFill>
                <a:ea typeface="ＭＳ Ｐゴシック"/>
                <a:cs typeface="+mn-cs"/>
              </a:endParaRPr>
            </a:p>
          </p:txBody>
        </p:sp>
        <p:sp>
          <p:nvSpPr>
            <p:cNvPr id="93" name="Rounded Rectangle 92"/>
            <p:cNvSpPr/>
            <p:nvPr/>
          </p:nvSpPr>
          <p:spPr>
            <a:xfrm>
              <a:off x="2684908" y="2587090"/>
              <a:ext cx="161537" cy="69055"/>
            </a:xfrm>
            <a:prstGeom prst="roundRect">
              <a:avLst/>
            </a:prstGeom>
            <a:solidFill>
              <a:srgbClr val="1F497D"/>
            </a:solidFill>
            <a:ln w="9525" cap="flat" cmpd="sng" algn="ctr">
              <a:noFill/>
              <a:prstDash val="solid"/>
            </a:ln>
            <a:effectLst>
              <a:outerShdw blurRad="40000" dist="23000" dir="5400000" rotWithShape="0">
                <a:srgbClr val="000000">
                  <a:alpha val="35000"/>
                </a:srgbClr>
              </a:outerShdw>
            </a:effectLst>
          </p:spPr>
          <p:txBody>
            <a:bodyPr wrap="square" anchor="ctr">
              <a:noAutofit/>
            </a:bodyPr>
            <a:lstStyle/>
            <a:p>
              <a:pPr algn="ctr" defTabSz="685800">
                <a:defRPr/>
              </a:pPr>
              <a:endParaRPr lang="en-US" sz="1200" dirty="0">
                <a:solidFill>
                  <a:sysClr val="windowText" lastClr="000000"/>
                </a:solidFill>
                <a:ea typeface="ＭＳ Ｐゴシック"/>
                <a:cs typeface="+mn-cs"/>
              </a:endParaRPr>
            </a:p>
          </p:txBody>
        </p:sp>
      </p:grpSp>
      <p:sp>
        <p:nvSpPr>
          <p:cNvPr id="2" name="TextBox 1">
            <a:extLst>
              <a:ext uri="{FF2B5EF4-FFF2-40B4-BE49-F238E27FC236}">
                <a16:creationId xmlns:a16="http://schemas.microsoft.com/office/drawing/2014/main" id="{1F64C563-9B0D-1643-B558-2B14B7972C7A}"/>
              </a:ext>
            </a:extLst>
          </p:cNvPr>
          <p:cNvSpPr txBox="1"/>
          <p:nvPr/>
        </p:nvSpPr>
        <p:spPr>
          <a:xfrm>
            <a:off x="6958590" y="1860685"/>
            <a:ext cx="1638590" cy="523220"/>
          </a:xfrm>
          <a:prstGeom prst="rect">
            <a:avLst/>
          </a:prstGeom>
          <a:noFill/>
        </p:spPr>
        <p:txBody>
          <a:bodyPr wrap="none" rtlCol="0">
            <a:spAutoFit/>
          </a:bodyPr>
          <a:lstStyle/>
          <a:p>
            <a:r>
              <a:rPr lang="en-US" dirty="0"/>
              <a:t>Business Partners</a:t>
            </a:r>
          </a:p>
          <a:p>
            <a:r>
              <a:rPr lang="en-US" dirty="0"/>
              <a:t>Sharing data</a:t>
            </a:r>
          </a:p>
        </p:txBody>
      </p:sp>
      <p:sp>
        <p:nvSpPr>
          <p:cNvPr id="28" name="TextBox 27">
            <a:extLst>
              <a:ext uri="{FF2B5EF4-FFF2-40B4-BE49-F238E27FC236}">
                <a16:creationId xmlns:a16="http://schemas.microsoft.com/office/drawing/2014/main" id="{B733740F-D451-1E4F-8DC4-25C062E12A12}"/>
              </a:ext>
            </a:extLst>
          </p:cNvPr>
          <p:cNvSpPr txBox="1"/>
          <p:nvPr/>
        </p:nvSpPr>
        <p:spPr>
          <a:xfrm>
            <a:off x="462013" y="1732547"/>
            <a:ext cx="1447832" cy="523220"/>
          </a:xfrm>
          <a:prstGeom prst="rect">
            <a:avLst/>
          </a:prstGeom>
          <a:noFill/>
        </p:spPr>
        <p:txBody>
          <a:bodyPr wrap="none" rtlCol="0">
            <a:spAutoFit/>
          </a:bodyPr>
          <a:lstStyle/>
          <a:p>
            <a:r>
              <a:rPr lang="en-US" dirty="0"/>
              <a:t>IoT devices and</a:t>
            </a:r>
          </a:p>
          <a:p>
            <a:r>
              <a:rPr lang="en-US" dirty="0"/>
              <a:t>systems</a:t>
            </a:r>
          </a:p>
        </p:txBody>
      </p:sp>
      <p:cxnSp>
        <p:nvCxnSpPr>
          <p:cNvPr id="101" name="Straight Connector 100">
            <a:extLst>
              <a:ext uri="{FF2B5EF4-FFF2-40B4-BE49-F238E27FC236}">
                <a16:creationId xmlns:a16="http://schemas.microsoft.com/office/drawing/2014/main" id="{2C510D91-226E-464E-B5F9-9CED73664F54}"/>
              </a:ext>
            </a:extLst>
          </p:cNvPr>
          <p:cNvCxnSpPr>
            <a:cxnSpLocks/>
          </p:cNvCxnSpPr>
          <p:nvPr/>
        </p:nvCxnSpPr>
        <p:spPr bwMode="auto">
          <a:xfrm flipH="1" flipV="1">
            <a:off x="716435" y="3556697"/>
            <a:ext cx="1122544" cy="244315"/>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2" name="Straight Connector 101">
            <a:extLst>
              <a:ext uri="{FF2B5EF4-FFF2-40B4-BE49-F238E27FC236}">
                <a16:creationId xmlns:a16="http://schemas.microsoft.com/office/drawing/2014/main" id="{05ADECA6-12CA-EB44-90D1-F43908C969BF}"/>
              </a:ext>
            </a:extLst>
          </p:cNvPr>
          <p:cNvCxnSpPr>
            <a:cxnSpLocks/>
          </p:cNvCxnSpPr>
          <p:nvPr/>
        </p:nvCxnSpPr>
        <p:spPr bwMode="auto">
          <a:xfrm>
            <a:off x="1655008" y="2706806"/>
            <a:ext cx="484704" cy="849891"/>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4" name="Straight Connector 103">
            <a:extLst>
              <a:ext uri="{FF2B5EF4-FFF2-40B4-BE49-F238E27FC236}">
                <a16:creationId xmlns:a16="http://schemas.microsoft.com/office/drawing/2014/main" id="{947F0093-83E9-DF40-B571-12EA5C94E4B2}"/>
              </a:ext>
            </a:extLst>
          </p:cNvPr>
          <p:cNvCxnSpPr>
            <a:cxnSpLocks/>
          </p:cNvCxnSpPr>
          <p:nvPr/>
        </p:nvCxnSpPr>
        <p:spPr bwMode="auto">
          <a:xfrm flipH="1" flipV="1">
            <a:off x="1028065" y="2989977"/>
            <a:ext cx="881780" cy="617729"/>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06" name="Rectangle 105">
            <a:extLst>
              <a:ext uri="{FF2B5EF4-FFF2-40B4-BE49-F238E27FC236}">
                <a16:creationId xmlns:a16="http://schemas.microsoft.com/office/drawing/2014/main" id="{CD832545-19EE-3B46-82F9-3334EF498170}"/>
              </a:ext>
            </a:extLst>
          </p:cNvPr>
          <p:cNvSpPr/>
          <p:nvPr/>
        </p:nvSpPr>
        <p:spPr bwMode="auto">
          <a:xfrm>
            <a:off x="1787543" y="3555350"/>
            <a:ext cx="673415" cy="438353"/>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Applications</a:t>
            </a:r>
          </a:p>
        </p:txBody>
      </p:sp>
      <p:sp>
        <p:nvSpPr>
          <p:cNvPr id="58" name="Rounded Rectangle 57">
            <a:extLst>
              <a:ext uri="{FF2B5EF4-FFF2-40B4-BE49-F238E27FC236}">
                <a16:creationId xmlns:a16="http://schemas.microsoft.com/office/drawing/2014/main" id="{AB3C0B4C-7020-D542-A07A-66356BF559E0}"/>
              </a:ext>
            </a:extLst>
          </p:cNvPr>
          <p:cNvSpPr/>
          <p:nvPr/>
        </p:nvSpPr>
        <p:spPr>
          <a:xfrm>
            <a:off x="332062" y="2557711"/>
            <a:ext cx="839857" cy="450945"/>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5" name="Can 94">
            <a:extLst>
              <a:ext uri="{FF2B5EF4-FFF2-40B4-BE49-F238E27FC236}">
                <a16:creationId xmlns:a16="http://schemas.microsoft.com/office/drawing/2014/main" id="{E7E045AF-6936-C04E-91A5-2B44859EA3DC}"/>
              </a:ext>
            </a:extLst>
          </p:cNvPr>
          <p:cNvSpPr/>
          <p:nvPr/>
        </p:nvSpPr>
        <p:spPr>
          <a:xfrm>
            <a:off x="449080" y="2666550"/>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6" name="Can 95">
            <a:extLst>
              <a:ext uri="{FF2B5EF4-FFF2-40B4-BE49-F238E27FC236}">
                <a16:creationId xmlns:a16="http://schemas.microsoft.com/office/drawing/2014/main" id="{AF15092B-2A3B-5E40-8305-980919488E63}"/>
              </a:ext>
            </a:extLst>
          </p:cNvPr>
          <p:cNvSpPr/>
          <p:nvPr/>
        </p:nvSpPr>
        <p:spPr>
          <a:xfrm>
            <a:off x="696304" y="263078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7" name="Can 96">
            <a:extLst>
              <a:ext uri="{FF2B5EF4-FFF2-40B4-BE49-F238E27FC236}">
                <a16:creationId xmlns:a16="http://schemas.microsoft.com/office/drawing/2014/main" id="{F6BECCA9-9BCA-D240-AE3C-08AAFC77D591}"/>
              </a:ext>
            </a:extLst>
          </p:cNvPr>
          <p:cNvSpPr/>
          <p:nvPr/>
        </p:nvSpPr>
        <p:spPr>
          <a:xfrm>
            <a:off x="601480" y="2818950"/>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8" name="Can 97">
            <a:extLst>
              <a:ext uri="{FF2B5EF4-FFF2-40B4-BE49-F238E27FC236}">
                <a16:creationId xmlns:a16="http://schemas.microsoft.com/office/drawing/2014/main" id="{7F11209D-C7F5-B645-873B-BD64E9DB73ED}"/>
              </a:ext>
            </a:extLst>
          </p:cNvPr>
          <p:cNvSpPr/>
          <p:nvPr/>
        </p:nvSpPr>
        <p:spPr>
          <a:xfrm>
            <a:off x="848704" y="278318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57" name="Cloud 56">
            <a:extLst>
              <a:ext uri="{FF2B5EF4-FFF2-40B4-BE49-F238E27FC236}">
                <a16:creationId xmlns:a16="http://schemas.microsoft.com/office/drawing/2014/main" id="{2A3D4C73-4B8B-9E49-A948-FC45BDD0F00D}"/>
              </a:ext>
            </a:extLst>
          </p:cNvPr>
          <p:cNvSpPr/>
          <p:nvPr/>
        </p:nvSpPr>
        <p:spPr bwMode="auto">
          <a:xfrm>
            <a:off x="1265498" y="2352916"/>
            <a:ext cx="757453" cy="450945"/>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15" name="Can 14">
            <a:extLst>
              <a:ext uri="{FF2B5EF4-FFF2-40B4-BE49-F238E27FC236}">
                <a16:creationId xmlns:a16="http://schemas.microsoft.com/office/drawing/2014/main" id="{76C2CDE6-849E-5446-9F12-268CADCFCF72}"/>
              </a:ext>
            </a:extLst>
          </p:cNvPr>
          <p:cNvSpPr/>
          <p:nvPr/>
        </p:nvSpPr>
        <p:spPr>
          <a:xfrm>
            <a:off x="1424639" y="2504326"/>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9" name="Can 98">
            <a:extLst>
              <a:ext uri="{FF2B5EF4-FFF2-40B4-BE49-F238E27FC236}">
                <a16:creationId xmlns:a16="http://schemas.microsoft.com/office/drawing/2014/main" id="{454631DE-03C1-EF4B-A52C-478214C1D8F1}"/>
              </a:ext>
            </a:extLst>
          </p:cNvPr>
          <p:cNvSpPr/>
          <p:nvPr/>
        </p:nvSpPr>
        <p:spPr>
          <a:xfrm>
            <a:off x="1511815" y="241906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59" name="Cloud 58">
            <a:extLst>
              <a:ext uri="{FF2B5EF4-FFF2-40B4-BE49-F238E27FC236}">
                <a16:creationId xmlns:a16="http://schemas.microsoft.com/office/drawing/2014/main" id="{866C3F32-2FD1-0548-83E6-40BCC036F1A4}"/>
              </a:ext>
            </a:extLst>
          </p:cNvPr>
          <p:cNvSpPr/>
          <p:nvPr/>
        </p:nvSpPr>
        <p:spPr bwMode="auto">
          <a:xfrm>
            <a:off x="217054" y="3203214"/>
            <a:ext cx="757453" cy="450945"/>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94" name="Can 93">
            <a:extLst>
              <a:ext uri="{FF2B5EF4-FFF2-40B4-BE49-F238E27FC236}">
                <a16:creationId xmlns:a16="http://schemas.microsoft.com/office/drawing/2014/main" id="{DDCA5CCD-7AE1-0F41-93FF-60528A1B87B0}"/>
              </a:ext>
            </a:extLst>
          </p:cNvPr>
          <p:cNvSpPr/>
          <p:nvPr/>
        </p:nvSpPr>
        <p:spPr>
          <a:xfrm>
            <a:off x="518801" y="3343172"/>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07" name="Can 106">
            <a:extLst>
              <a:ext uri="{FF2B5EF4-FFF2-40B4-BE49-F238E27FC236}">
                <a16:creationId xmlns:a16="http://schemas.microsoft.com/office/drawing/2014/main" id="{14F3C386-F025-B342-A18B-A5C9F8710260}"/>
              </a:ext>
            </a:extLst>
          </p:cNvPr>
          <p:cNvSpPr/>
          <p:nvPr/>
        </p:nvSpPr>
        <p:spPr bwMode="auto">
          <a:xfrm>
            <a:off x="1789617" y="2422170"/>
            <a:ext cx="114253" cy="149580"/>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108" name="Straight Connector 107">
            <a:extLst>
              <a:ext uri="{FF2B5EF4-FFF2-40B4-BE49-F238E27FC236}">
                <a16:creationId xmlns:a16="http://schemas.microsoft.com/office/drawing/2014/main" id="{A11A96BA-A5AF-2049-BF1C-37B998F50DC4}"/>
              </a:ext>
            </a:extLst>
          </p:cNvPr>
          <p:cNvCxnSpPr>
            <a:cxnSpLocks/>
            <a:stCxn id="76" idx="2"/>
            <a:endCxn id="107" idx="4"/>
          </p:cNvCxnSpPr>
          <p:nvPr/>
        </p:nvCxnSpPr>
        <p:spPr bwMode="auto">
          <a:xfrm flipH="1" flipV="1">
            <a:off x="1903870" y="2496960"/>
            <a:ext cx="1421675" cy="1266280"/>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09" name="Can 108">
            <a:extLst>
              <a:ext uri="{FF2B5EF4-FFF2-40B4-BE49-F238E27FC236}">
                <a16:creationId xmlns:a16="http://schemas.microsoft.com/office/drawing/2014/main" id="{B1F7D892-B03A-CA43-A346-8A815528D070}"/>
              </a:ext>
            </a:extLst>
          </p:cNvPr>
          <p:cNvSpPr/>
          <p:nvPr/>
        </p:nvSpPr>
        <p:spPr bwMode="auto">
          <a:xfrm>
            <a:off x="740809" y="3277699"/>
            <a:ext cx="114253" cy="149580"/>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110" name="Straight Connector 109">
            <a:extLst>
              <a:ext uri="{FF2B5EF4-FFF2-40B4-BE49-F238E27FC236}">
                <a16:creationId xmlns:a16="http://schemas.microsoft.com/office/drawing/2014/main" id="{6D4D35E2-40D9-864C-83E7-60965F19C2DD}"/>
              </a:ext>
            </a:extLst>
          </p:cNvPr>
          <p:cNvCxnSpPr>
            <a:cxnSpLocks/>
            <a:endCxn id="109" idx="4"/>
          </p:cNvCxnSpPr>
          <p:nvPr/>
        </p:nvCxnSpPr>
        <p:spPr bwMode="auto">
          <a:xfrm flipH="1" flipV="1">
            <a:off x="855062" y="3352489"/>
            <a:ext cx="2435770" cy="398766"/>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11" name="Can 110">
            <a:extLst>
              <a:ext uri="{FF2B5EF4-FFF2-40B4-BE49-F238E27FC236}">
                <a16:creationId xmlns:a16="http://schemas.microsoft.com/office/drawing/2014/main" id="{0E625007-D947-E34F-96A7-A75B71580D12}"/>
              </a:ext>
            </a:extLst>
          </p:cNvPr>
          <p:cNvSpPr/>
          <p:nvPr/>
        </p:nvSpPr>
        <p:spPr bwMode="auto">
          <a:xfrm>
            <a:off x="931177" y="2600563"/>
            <a:ext cx="114253" cy="149580"/>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112" name="Straight Connector 111">
            <a:extLst>
              <a:ext uri="{FF2B5EF4-FFF2-40B4-BE49-F238E27FC236}">
                <a16:creationId xmlns:a16="http://schemas.microsoft.com/office/drawing/2014/main" id="{049F7804-C017-7F42-B2A1-9C8B5445B3FD}"/>
              </a:ext>
            </a:extLst>
          </p:cNvPr>
          <p:cNvCxnSpPr>
            <a:cxnSpLocks/>
          </p:cNvCxnSpPr>
          <p:nvPr/>
        </p:nvCxnSpPr>
        <p:spPr bwMode="auto">
          <a:xfrm flipH="1" flipV="1">
            <a:off x="925936" y="2665643"/>
            <a:ext cx="2380975" cy="1064112"/>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0" name="TextBox 59">
            <a:extLst>
              <a:ext uri="{FF2B5EF4-FFF2-40B4-BE49-F238E27FC236}">
                <a16:creationId xmlns:a16="http://schemas.microsoft.com/office/drawing/2014/main" id="{AD1B5190-F44E-8548-8B66-401AEFAF1EE6}"/>
              </a:ext>
            </a:extLst>
          </p:cNvPr>
          <p:cNvSpPr txBox="1"/>
          <p:nvPr/>
        </p:nvSpPr>
        <p:spPr>
          <a:xfrm>
            <a:off x="2362380" y="993246"/>
            <a:ext cx="1655152" cy="523220"/>
          </a:xfrm>
          <a:prstGeom prst="rect">
            <a:avLst/>
          </a:prstGeom>
          <a:noFill/>
        </p:spPr>
        <p:txBody>
          <a:bodyPr wrap="square" rtlCol="0">
            <a:spAutoFit/>
          </a:bodyPr>
          <a:lstStyle/>
          <a:p>
            <a:r>
              <a:rPr lang="en-US" dirty="0"/>
              <a:t>New applications deployed to cloud</a:t>
            </a:r>
          </a:p>
        </p:txBody>
      </p:sp>
    </p:spTree>
    <p:extLst>
      <p:ext uri="{BB962C8B-B14F-4D97-AF65-F5344CB8AC3E}">
        <p14:creationId xmlns:p14="http://schemas.microsoft.com/office/powerpoint/2010/main" val="3360137114"/>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2EBAC-6A49-2D48-9CFC-02F784452E75}"/>
              </a:ext>
            </a:extLst>
          </p:cNvPr>
          <p:cNvSpPr>
            <a:spLocks noGrp="1"/>
          </p:cNvSpPr>
          <p:nvPr>
            <p:ph type="title"/>
          </p:nvPr>
        </p:nvSpPr>
        <p:spPr/>
        <p:txBody>
          <a:bodyPr/>
          <a:lstStyle/>
          <a:p>
            <a:r>
              <a:rPr lang="en-US" dirty="0"/>
              <a:t>Egeria in operation</a:t>
            </a:r>
          </a:p>
        </p:txBody>
      </p:sp>
      <p:sp>
        <p:nvSpPr>
          <p:cNvPr id="5" name="Content Placeholder 4">
            <a:extLst>
              <a:ext uri="{FF2B5EF4-FFF2-40B4-BE49-F238E27FC236}">
                <a16:creationId xmlns:a16="http://schemas.microsoft.com/office/drawing/2014/main" id="{6FCE8D62-57E5-5445-BDC6-E5C83FC93EE8}"/>
              </a:ext>
            </a:extLst>
          </p:cNvPr>
          <p:cNvSpPr>
            <a:spLocks noGrp="1"/>
          </p:cNvSpPr>
          <p:nvPr>
            <p:ph idx="1"/>
          </p:nvPr>
        </p:nvSpPr>
        <p:spPr>
          <a:xfrm>
            <a:off x="152400" y="1027113"/>
            <a:ext cx="3348446" cy="3660775"/>
          </a:xfrm>
        </p:spPr>
        <p:txBody>
          <a:bodyPr>
            <a:normAutofit fontScale="92500" lnSpcReduction="20000"/>
          </a:bodyPr>
          <a:lstStyle/>
          <a:p>
            <a:r>
              <a:rPr lang="en-US" sz="1800" dirty="0"/>
              <a:t>Egeria’s platform (in blue) runs in each deployment environment (cloud or on premises)</a:t>
            </a:r>
          </a:p>
          <a:p>
            <a:r>
              <a:rPr lang="en-US" sz="1800" dirty="0"/>
              <a:t>Egeria servers (orange circles) are deployed on the platform.  Each are specialized to support the metadata needs of specific technologies</a:t>
            </a:r>
          </a:p>
          <a:p>
            <a:r>
              <a:rPr lang="en-US" sz="1800" dirty="0"/>
              <a:t>Egeria manages the exchange of metadata between all parties.</a:t>
            </a:r>
          </a:p>
        </p:txBody>
      </p:sp>
      <p:pic>
        <p:nvPicPr>
          <p:cNvPr id="4" name="Picture 3">
            <a:extLst>
              <a:ext uri="{FF2B5EF4-FFF2-40B4-BE49-F238E27FC236}">
                <a16:creationId xmlns:a16="http://schemas.microsoft.com/office/drawing/2014/main" id="{41A41A55-9A5C-414F-A698-B17C68ECBF06}"/>
              </a:ext>
            </a:extLst>
          </p:cNvPr>
          <p:cNvPicPr>
            <a:picLocks noChangeAspect="1"/>
          </p:cNvPicPr>
          <p:nvPr/>
        </p:nvPicPr>
        <p:blipFill>
          <a:blip r:embed="rId2"/>
          <a:stretch>
            <a:fillRect/>
          </a:stretch>
        </p:blipFill>
        <p:spPr>
          <a:xfrm>
            <a:off x="3439886" y="337395"/>
            <a:ext cx="5508171" cy="4468710"/>
          </a:xfrm>
          <a:prstGeom prst="rect">
            <a:avLst/>
          </a:prstGeom>
        </p:spPr>
      </p:pic>
    </p:spTree>
    <p:extLst>
      <p:ext uri="{BB962C8B-B14F-4D97-AF65-F5344CB8AC3E}">
        <p14:creationId xmlns:p14="http://schemas.microsoft.com/office/powerpoint/2010/main" val="2503805820"/>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BB32F5-F63E-F345-852F-A0F66A5C029B}"/>
              </a:ext>
            </a:extLst>
          </p:cNvPr>
          <p:cNvSpPr>
            <a:spLocks noGrp="1"/>
          </p:cNvSpPr>
          <p:nvPr>
            <p:ph type="title"/>
          </p:nvPr>
        </p:nvSpPr>
        <p:spPr/>
        <p:txBody>
          <a:bodyPr/>
          <a:lstStyle/>
          <a:p>
            <a:r>
              <a:rPr lang="en-US" dirty="0"/>
              <a:t>Extensible/Adaptable</a:t>
            </a:r>
          </a:p>
        </p:txBody>
      </p:sp>
      <p:sp>
        <p:nvSpPr>
          <p:cNvPr id="4" name="Slide Number Placeholder 3">
            <a:extLst>
              <a:ext uri="{FF2B5EF4-FFF2-40B4-BE49-F238E27FC236}">
                <a16:creationId xmlns:a16="http://schemas.microsoft.com/office/drawing/2014/main" id="{53D1CD5D-44CB-6247-ADDE-1F67BA958736}"/>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34</a:t>
            </a:fld>
            <a:endParaRPr lang="en-US" sz="1000"/>
          </a:p>
        </p:txBody>
      </p:sp>
      <p:sp>
        <p:nvSpPr>
          <p:cNvPr id="2" name="Rectangle 1">
            <a:extLst>
              <a:ext uri="{FF2B5EF4-FFF2-40B4-BE49-F238E27FC236}">
                <a16:creationId xmlns:a16="http://schemas.microsoft.com/office/drawing/2014/main" id="{723893C0-92B8-5A4B-9A18-A1CC26A8443E}"/>
              </a:ext>
            </a:extLst>
          </p:cNvPr>
          <p:cNvSpPr/>
          <p:nvPr/>
        </p:nvSpPr>
        <p:spPr>
          <a:xfrm>
            <a:off x="832649" y="3159639"/>
            <a:ext cx="4572000" cy="577081"/>
          </a:xfrm>
          <a:prstGeom prst="rect">
            <a:avLst/>
          </a:prstGeom>
        </p:spPr>
        <p:txBody>
          <a:bodyPr>
            <a:spAutoFit/>
          </a:bodyPr>
          <a:lstStyle/>
          <a:p>
            <a:pPr lvl="1"/>
            <a:r>
              <a:rPr lang="en-US" sz="1050" dirty="0">
                <a:solidFill>
                  <a:schemeClr val="accent5">
                    <a:lumMod val="20000"/>
                    <a:lumOff val="80000"/>
                  </a:schemeClr>
                </a:solidFill>
              </a:rPr>
              <a:t>Configuration defined</a:t>
            </a:r>
          </a:p>
          <a:p>
            <a:pPr lvl="1"/>
            <a:r>
              <a:rPr lang="en-US" sz="1050" dirty="0">
                <a:solidFill>
                  <a:schemeClr val="accent5">
                    <a:lumMod val="20000"/>
                    <a:lumOff val="80000"/>
                  </a:schemeClr>
                </a:solidFill>
              </a:rPr>
              <a:t>Dynamic types</a:t>
            </a:r>
          </a:p>
          <a:p>
            <a:pPr lvl="1"/>
            <a:r>
              <a:rPr lang="en-US" sz="1050" dirty="0">
                <a:solidFill>
                  <a:schemeClr val="accent5">
                    <a:lumMod val="20000"/>
                    <a:lumOff val="80000"/>
                  </a:schemeClr>
                </a:solidFill>
              </a:rPr>
              <a:t>Multi-tenant, container compatible</a:t>
            </a:r>
          </a:p>
        </p:txBody>
      </p:sp>
    </p:spTree>
    <p:extLst>
      <p:ext uri="{BB962C8B-B14F-4D97-AF65-F5344CB8AC3E}">
        <p14:creationId xmlns:p14="http://schemas.microsoft.com/office/powerpoint/2010/main" val="3811624916"/>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D818E9-D485-804C-8F1F-EC3D8C86737D}"/>
              </a:ext>
            </a:extLst>
          </p:cNvPr>
          <p:cNvSpPr/>
          <p:nvPr/>
        </p:nvSpPr>
        <p:spPr>
          <a:xfrm>
            <a:off x="6043318" y="1295318"/>
            <a:ext cx="798896" cy="2723949"/>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4F6BEAA8-3086-EC4E-87C9-624D457D9AEC}"/>
              </a:ext>
            </a:extLst>
          </p:cNvPr>
          <p:cNvSpPr/>
          <p:nvPr/>
        </p:nvSpPr>
        <p:spPr>
          <a:xfrm>
            <a:off x="6988198" y="1295319"/>
            <a:ext cx="798896" cy="2723949"/>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5319D027-1044-1140-9B2A-110D57FF7A9A}"/>
              </a:ext>
            </a:extLst>
          </p:cNvPr>
          <p:cNvSpPr/>
          <p:nvPr/>
        </p:nvSpPr>
        <p:spPr>
          <a:xfrm>
            <a:off x="7931475" y="1296922"/>
            <a:ext cx="798896" cy="2723949"/>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DE9451DC-A1D9-5B4E-B1A6-E8B1C7CF1CB8}"/>
              </a:ext>
            </a:extLst>
          </p:cNvPr>
          <p:cNvSpPr/>
          <p:nvPr/>
        </p:nvSpPr>
        <p:spPr>
          <a:xfrm>
            <a:off x="5101645" y="1295320"/>
            <a:ext cx="798896" cy="2723949"/>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5AC4D13C-445C-F346-B70E-700C5F9AEDC1}"/>
              </a:ext>
            </a:extLst>
          </p:cNvPr>
          <p:cNvSpPr>
            <a:spLocks noGrp="1"/>
          </p:cNvSpPr>
          <p:nvPr>
            <p:ph type="title"/>
          </p:nvPr>
        </p:nvSpPr>
        <p:spPr/>
        <p:txBody>
          <a:bodyPr/>
          <a:lstStyle/>
          <a:p>
            <a:r>
              <a:rPr lang="en-US" dirty="0"/>
              <a:t>The OMAG Server Platform</a:t>
            </a:r>
          </a:p>
        </p:txBody>
      </p:sp>
      <p:sp>
        <p:nvSpPr>
          <p:cNvPr id="4" name="Slide Number Placeholder 3">
            <a:extLst>
              <a:ext uri="{FF2B5EF4-FFF2-40B4-BE49-F238E27FC236}">
                <a16:creationId xmlns:a16="http://schemas.microsoft.com/office/drawing/2014/main" id="{36C35CBA-A4DA-2448-B9D4-CC43B2B27D26}"/>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35</a:t>
            </a:fld>
            <a:endParaRPr lang="en-US" sz="1000"/>
          </a:p>
        </p:txBody>
      </p:sp>
      <p:sp>
        <p:nvSpPr>
          <p:cNvPr id="8" name="Rectangle 7">
            <a:extLst>
              <a:ext uri="{FF2B5EF4-FFF2-40B4-BE49-F238E27FC236}">
                <a16:creationId xmlns:a16="http://schemas.microsoft.com/office/drawing/2014/main" id="{2748ACB1-C7AC-534B-B4E2-0E02F4E8D5B3}"/>
              </a:ext>
            </a:extLst>
          </p:cNvPr>
          <p:cNvSpPr/>
          <p:nvPr/>
        </p:nvSpPr>
        <p:spPr>
          <a:xfrm>
            <a:off x="5140146" y="1381943"/>
            <a:ext cx="721895" cy="2427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050"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783F1E56-4C90-7243-B811-AF58D600821C}"/>
              </a:ext>
            </a:extLst>
          </p:cNvPr>
          <p:cNvSpPr/>
          <p:nvPr/>
        </p:nvSpPr>
        <p:spPr>
          <a:xfrm>
            <a:off x="6083422" y="1381943"/>
            <a:ext cx="721895" cy="2415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050"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41EE910C-226E-1841-A155-2FC6D4D2B992}"/>
              </a:ext>
            </a:extLst>
          </p:cNvPr>
          <p:cNvSpPr/>
          <p:nvPr/>
        </p:nvSpPr>
        <p:spPr>
          <a:xfrm>
            <a:off x="7026698" y="1381944"/>
            <a:ext cx="721895" cy="2415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050"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D73A22AE-9F08-1647-94FE-0DA3FBC36FC1}"/>
              </a:ext>
            </a:extLst>
          </p:cNvPr>
          <p:cNvSpPr/>
          <p:nvPr/>
        </p:nvSpPr>
        <p:spPr>
          <a:xfrm>
            <a:off x="7969973" y="1381944"/>
            <a:ext cx="721895" cy="2427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050"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8" name="Rectangle 27">
            <a:extLst>
              <a:ext uri="{FF2B5EF4-FFF2-40B4-BE49-F238E27FC236}">
                <a16:creationId xmlns:a16="http://schemas.microsoft.com/office/drawing/2014/main" id="{4BA616EF-5536-8B44-B369-D54A25898D4F}"/>
              </a:ext>
            </a:extLst>
          </p:cNvPr>
          <p:cNvSpPr/>
          <p:nvPr/>
        </p:nvSpPr>
        <p:spPr>
          <a:xfrm>
            <a:off x="5140146" y="1378747"/>
            <a:ext cx="721895" cy="2427169"/>
          </a:xfrm>
          <a:prstGeom prst="rect">
            <a:avLst/>
          </a:prstGeom>
          <a:solidFill>
            <a:srgbClr val="6DCCD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ln w="0"/>
                <a:solidFill>
                  <a:schemeClr val="accent6">
                    <a:lumMod val="50000"/>
                  </a:schemeClr>
                </a:solidFill>
                <a:effectLst>
                  <a:outerShdw blurRad="38100" dist="19050" dir="2700000" algn="tl" rotWithShape="0">
                    <a:schemeClr val="dk1">
                      <a:alpha val="40000"/>
                    </a:schemeClr>
                  </a:outerShdw>
                </a:effectLst>
              </a:rPr>
              <a:t>OMAG Server Platform</a:t>
            </a:r>
          </a:p>
        </p:txBody>
      </p:sp>
      <p:sp>
        <p:nvSpPr>
          <p:cNvPr id="29" name="Rectangle 28">
            <a:extLst>
              <a:ext uri="{FF2B5EF4-FFF2-40B4-BE49-F238E27FC236}">
                <a16:creationId xmlns:a16="http://schemas.microsoft.com/office/drawing/2014/main" id="{71C05F24-510B-5748-A330-AC75D4B6E9AC}"/>
              </a:ext>
            </a:extLst>
          </p:cNvPr>
          <p:cNvSpPr/>
          <p:nvPr/>
        </p:nvSpPr>
        <p:spPr>
          <a:xfrm>
            <a:off x="6083422" y="1378747"/>
            <a:ext cx="721895" cy="2415939"/>
          </a:xfrm>
          <a:prstGeom prst="rect">
            <a:avLst/>
          </a:prstGeom>
          <a:solidFill>
            <a:srgbClr val="6DCCD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ln w="0"/>
                <a:solidFill>
                  <a:schemeClr val="accent6">
                    <a:lumMod val="50000"/>
                  </a:schemeClr>
                </a:solidFill>
                <a:effectLst>
                  <a:outerShdw blurRad="38100" dist="19050" dir="2700000" algn="tl" rotWithShape="0">
                    <a:schemeClr val="dk1">
                      <a:alpha val="40000"/>
                    </a:schemeClr>
                  </a:outerShdw>
                </a:effectLst>
              </a:rPr>
              <a:t>OMAG Server Platform</a:t>
            </a:r>
          </a:p>
        </p:txBody>
      </p:sp>
      <p:sp>
        <p:nvSpPr>
          <p:cNvPr id="30" name="Rectangle 29">
            <a:extLst>
              <a:ext uri="{FF2B5EF4-FFF2-40B4-BE49-F238E27FC236}">
                <a16:creationId xmlns:a16="http://schemas.microsoft.com/office/drawing/2014/main" id="{DCA2B5A7-06B9-6441-B94D-969D4D19D552}"/>
              </a:ext>
            </a:extLst>
          </p:cNvPr>
          <p:cNvSpPr/>
          <p:nvPr/>
        </p:nvSpPr>
        <p:spPr>
          <a:xfrm>
            <a:off x="7026698" y="1378748"/>
            <a:ext cx="721895" cy="2415940"/>
          </a:xfrm>
          <a:prstGeom prst="rect">
            <a:avLst/>
          </a:prstGeom>
          <a:solidFill>
            <a:srgbClr val="6DCCD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ln w="0"/>
                <a:solidFill>
                  <a:schemeClr val="accent6">
                    <a:lumMod val="50000"/>
                  </a:schemeClr>
                </a:solidFill>
                <a:effectLst>
                  <a:outerShdw blurRad="38100" dist="19050" dir="2700000" algn="tl" rotWithShape="0">
                    <a:schemeClr val="dk1">
                      <a:alpha val="40000"/>
                    </a:schemeClr>
                  </a:outerShdw>
                </a:effectLst>
              </a:rPr>
              <a:t>OMAG Server Platform</a:t>
            </a:r>
          </a:p>
        </p:txBody>
      </p:sp>
      <p:sp>
        <p:nvSpPr>
          <p:cNvPr id="31" name="Rectangle 30">
            <a:extLst>
              <a:ext uri="{FF2B5EF4-FFF2-40B4-BE49-F238E27FC236}">
                <a16:creationId xmlns:a16="http://schemas.microsoft.com/office/drawing/2014/main" id="{DD7692EF-40A7-1840-B5BB-67C324E7C967}"/>
              </a:ext>
            </a:extLst>
          </p:cNvPr>
          <p:cNvSpPr/>
          <p:nvPr/>
        </p:nvSpPr>
        <p:spPr>
          <a:xfrm>
            <a:off x="7969973" y="1378748"/>
            <a:ext cx="721895" cy="2427170"/>
          </a:xfrm>
          <a:prstGeom prst="rect">
            <a:avLst/>
          </a:prstGeom>
          <a:solidFill>
            <a:srgbClr val="6DCCD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ln w="0"/>
                <a:solidFill>
                  <a:schemeClr val="accent6">
                    <a:lumMod val="50000"/>
                  </a:schemeClr>
                </a:solidFill>
                <a:effectLst>
                  <a:outerShdw blurRad="38100" dist="19050" dir="2700000" algn="tl" rotWithShape="0">
                    <a:schemeClr val="dk1">
                      <a:alpha val="40000"/>
                    </a:schemeClr>
                  </a:outerShdw>
                </a:effectLst>
              </a:rPr>
              <a:t>OMAG Server Platform</a:t>
            </a:r>
          </a:p>
        </p:txBody>
      </p:sp>
      <p:sp>
        <p:nvSpPr>
          <p:cNvPr id="5" name="Rectangle 4">
            <a:extLst>
              <a:ext uri="{FF2B5EF4-FFF2-40B4-BE49-F238E27FC236}">
                <a16:creationId xmlns:a16="http://schemas.microsoft.com/office/drawing/2014/main" id="{E574673B-54EE-B049-AD94-0DD54DFBCAE0}"/>
              </a:ext>
            </a:extLst>
          </p:cNvPr>
          <p:cNvSpPr/>
          <p:nvPr/>
        </p:nvSpPr>
        <p:spPr>
          <a:xfrm>
            <a:off x="5140146" y="1657061"/>
            <a:ext cx="3551722"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1</a:t>
            </a:r>
          </a:p>
        </p:txBody>
      </p:sp>
      <p:sp>
        <p:nvSpPr>
          <p:cNvPr id="6" name="Rectangle 5">
            <a:extLst>
              <a:ext uri="{FF2B5EF4-FFF2-40B4-BE49-F238E27FC236}">
                <a16:creationId xmlns:a16="http://schemas.microsoft.com/office/drawing/2014/main" id="{ED722832-469A-E545-9F19-FA72BD557DDE}"/>
              </a:ext>
            </a:extLst>
          </p:cNvPr>
          <p:cNvSpPr/>
          <p:nvPr/>
        </p:nvSpPr>
        <p:spPr>
          <a:xfrm>
            <a:off x="5140146" y="2213313"/>
            <a:ext cx="3551722"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2</a:t>
            </a:r>
          </a:p>
        </p:txBody>
      </p:sp>
      <p:sp>
        <p:nvSpPr>
          <p:cNvPr id="7" name="Rectangle 6">
            <a:extLst>
              <a:ext uri="{FF2B5EF4-FFF2-40B4-BE49-F238E27FC236}">
                <a16:creationId xmlns:a16="http://schemas.microsoft.com/office/drawing/2014/main" id="{D7109037-A55C-1846-B2E4-FE4FFE246A8C}"/>
              </a:ext>
            </a:extLst>
          </p:cNvPr>
          <p:cNvSpPr/>
          <p:nvPr/>
        </p:nvSpPr>
        <p:spPr>
          <a:xfrm>
            <a:off x="5140146" y="2776811"/>
            <a:ext cx="3551722"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3</a:t>
            </a:r>
          </a:p>
        </p:txBody>
      </p:sp>
      <p:sp>
        <p:nvSpPr>
          <p:cNvPr id="32" name="TextBox 31">
            <a:extLst>
              <a:ext uri="{FF2B5EF4-FFF2-40B4-BE49-F238E27FC236}">
                <a16:creationId xmlns:a16="http://schemas.microsoft.com/office/drawing/2014/main" id="{79D5D4EC-63CA-9445-B7F9-1E560F6B4336}"/>
              </a:ext>
            </a:extLst>
          </p:cNvPr>
          <p:cNvSpPr txBox="1"/>
          <p:nvPr/>
        </p:nvSpPr>
        <p:spPr>
          <a:xfrm>
            <a:off x="7630390" y="4179368"/>
            <a:ext cx="1099981" cy="307777"/>
          </a:xfrm>
          <a:prstGeom prst="rect">
            <a:avLst/>
          </a:prstGeom>
          <a:noFill/>
        </p:spPr>
        <p:txBody>
          <a:bodyPr wrap="none" rtlCol="0">
            <a:spAutoFit/>
          </a:bodyPr>
          <a:lstStyle/>
          <a:p>
            <a:r>
              <a:rPr lang="en-US" dirty="0"/>
              <a:t>Kubernetes</a:t>
            </a:r>
          </a:p>
        </p:txBody>
      </p:sp>
      <p:sp>
        <p:nvSpPr>
          <p:cNvPr id="35" name="Rectangle 34">
            <a:extLst>
              <a:ext uri="{FF2B5EF4-FFF2-40B4-BE49-F238E27FC236}">
                <a16:creationId xmlns:a16="http://schemas.microsoft.com/office/drawing/2014/main" id="{031E071D-0FE1-B94A-8809-41ECCFF62E92}"/>
              </a:ext>
            </a:extLst>
          </p:cNvPr>
          <p:cNvSpPr/>
          <p:nvPr/>
        </p:nvSpPr>
        <p:spPr>
          <a:xfrm>
            <a:off x="439927" y="1638784"/>
            <a:ext cx="1361977" cy="2468291"/>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ln w="0"/>
                <a:solidFill>
                  <a:schemeClr val="accent6">
                    <a:lumMod val="50000"/>
                  </a:schemeClr>
                </a:solidFill>
                <a:effectLst>
                  <a:outerShdw blurRad="38100" dist="19050" dir="2700000" algn="tl" rotWithShape="0">
                    <a:schemeClr val="dk1">
                      <a:alpha val="40000"/>
                    </a:schemeClr>
                  </a:outerShdw>
                </a:effectLst>
              </a:rPr>
              <a:t>OMAG Server Platform</a:t>
            </a:r>
          </a:p>
        </p:txBody>
      </p:sp>
      <p:sp>
        <p:nvSpPr>
          <p:cNvPr id="36" name="Rectangle 35">
            <a:extLst>
              <a:ext uri="{FF2B5EF4-FFF2-40B4-BE49-F238E27FC236}">
                <a16:creationId xmlns:a16="http://schemas.microsoft.com/office/drawing/2014/main" id="{87F61476-2D0C-3D43-A4F5-C748E1F6ECB1}"/>
              </a:ext>
            </a:extLst>
          </p:cNvPr>
          <p:cNvSpPr/>
          <p:nvPr/>
        </p:nvSpPr>
        <p:spPr>
          <a:xfrm>
            <a:off x="530567" y="1976673"/>
            <a:ext cx="1184709"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1</a:t>
            </a:r>
          </a:p>
        </p:txBody>
      </p:sp>
      <p:sp>
        <p:nvSpPr>
          <p:cNvPr id="37" name="Rectangle 36">
            <a:extLst>
              <a:ext uri="{FF2B5EF4-FFF2-40B4-BE49-F238E27FC236}">
                <a16:creationId xmlns:a16="http://schemas.microsoft.com/office/drawing/2014/main" id="{8121C3D2-8AFF-5243-9219-541AA234434C}"/>
              </a:ext>
            </a:extLst>
          </p:cNvPr>
          <p:cNvSpPr/>
          <p:nvPr/>
        </p:nvSpPr>
        <p:spPr>
          <a:xfrm>
            <a:off x="530567" y="2532925"/>
            <a:ext cx="1184709"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2</a:t>
            </a:r>
          </a:p>
        </p:txBody>
      </p:sp>
      <p:sp>
        <p:nvSpPr>
          <p:cNvPr id="38" name="Rectangle 37">
            <a:extLst>
              <a:ext uri="{FF2B5EF4-FFF2-40B4-BE49-F238E27FC236}">
                <a16:creationId xmlns:a16="http://schemas.microsoft.com/office/drawing/2014/main" id="{85E1A42F-9915-FF43-AD1A-1F060007A3DD}"/>
              </a:ext>
            </a:extLst>
          </p:cNvPr>
          <p:cNvSpPr/>
          <p:nvPr/>
        </p:nvSpPr>
        <p:spPr>
          <a:xfrm>
            <a:off x="530567" y="3096423"/>
            <a:ext cx="1184709"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3</a:t>
            </a:r>
          </a:p>
        </p:txBody>
      </p:sp>
      <p:sp>
        <p:nvSpPr>
          <p:cNvPr id="39" name="TextBox 38">
            <a:extLst>
              <a:ext uri="{FF2B5EF4-FFF2-40B4-BE49-F238E27FC236}">
                <a16:creationId xmlns:a16="http://schemas.microsoft.com/office/drawing/2014/main" id="{1533366E-4A72-9D4B-9A42-F6E077EBD019}"/>
              </a:ext>
            </a:extLst>
          </p:cNvPr>
          <p:cNvSpPr txBox="1"/>
          <p:nvPr/>
        </p:nvSpPr>
        <p:spPr>
          <a:xfrm>
            <a:off x="1898902" y="1626269"/>
            <a:ext cx="1119217" cy="307777"/>
          </a:xfrm>
          <a:prstGeom prst="rect">
            <a:avLst/>
          </a:prstGeom>
          <a:noFill/>
        </p:spPr>
        <p:txBody>
          <a:bodyPr wrap="none" rtlCol="0">
            <a:spAutoFit/>
          </a:bodyPr>
          <a:lstStyle/>
          <a:p>
            <a:r>
              <a:rPr lang="en-US" dirty="0"/>
              <a:t>Multi-tenant</a:t>
            </a:r>
          </a:p>
        </p:txBody>
      </p:sp>
      <p:sp>
        <p:nvSpPr>
          <p:cNvPr id="40" name="Rectangle 39">
            <a:extLst>
              <a:ext uri="{FF2B5EF4-FFF2-40B4-BE49-F238E27FC236}">
                <a16:creationId xmlns:a16="http://schemas.microsoft.com/office/drawing/2014/main" id="{34D57C87-5973-8943-B21F-A381A9EB6B1A}"/>
              </a:ext>
            </a:extLst>
          </p:cNvPr>
          <p:cNvSpPr/>
          <p:nvPr/>
        </p:nvSpPr>
        <p:spPr>
          <a:xfrm>
            <a:off x="2685007" y="3026819"/>
            <a:ext cx="1361977" cy="1080256"/>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ln w="0"/>
                <a:solidFill>
                  <a:schemeClr val="accent6">
                    <a:lumMod val="50000"/>
                  </a:schemeClr>
                </a:solidFill>
                <a:effectLst>
                  <a:outerShdw blurRad="38100" dist="19050" dir="2700000" algn="tl" rotWithShape="0">
                    <a:schemeClr val="dk1">
                      <a:alpha val="40000"/>
                    </a:schemeClr>
                  </a:outerShdw>
                </a:effectLst>
              </a:rPr>
              <a:t>OMAG Server Platform</a:t>
            </a:r>
          </a:p>
        </p:txBody>
      </p:sp>
      <p:sp>
        <p:nvSpPr>
          <p:cNvPr id="41" name="Rectangle 40">
            <a:extLst>
              <a:ext uri="{FF2B5EF4-FFF2-40B4-BE49-F238E27FC236}">
                <a16:creationId xmlns:a16="http://schemas.microsoft.com/office/drawing/2014/main" id="{57F50A4D-4320-6641-BAAB-78BB6FC43AF7}"/>
              </a:ext>
            </a:extLst>
          </p:cNvPr>
          <p:cNvSpPr/>
          <p:nvPr/>
        </p:nvSpPr>
        <p:spPr>
          <a:xfrm>
            <a:off x="2773640" y="3175601"/>
            <a:ext cx="1184709"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1</a:t>
            </a:r>
          </a:p>
        </p:txBody>
      </p:sp>
      <p:sp>
        <p:nvSpPr>
          <p:cNvPr id="42" name="TextBox 41">
            <a:extLst>
              <a:ext uri="{FF2B5EF4-FFF2-40B4-BE49-F238E27FC236}">
                <a16:creationId xmlns:a16="http://schemas.microsoft.com/office/drawing/2014/main" id="{454FE38B-5AAD-344B-9E8A-A5E08316DDE8}"/>
              </a:ext>
            </a:extLst>
          </p:cNvPr>
          <p:cNvSpPr txBox="1"/>
          <p:nvPr/>
        </p:nvSpPr>
        <p:spPr>
          <a:xfrm>
            <a:off x="4110799" y="3799298"/>
            <a:ext cx="603050" cy="307777"/>
          </a:xfrm>
          <a:prstGeom prst="rect">
            <a:avLst/>
          </a:prstGeom>
          <a:noFill/>
        </p:spPr>
        <p:txBody>
          <a:bodyPr wrap="none" rtlCol="0">
            <a:spAutoFit/>
          </a:bodyPr>
          <a:lstStyle/>
          <a:p>
            <a:r>
              <a:rPr lang="en-US" dirty="0"/>
              <a:t>Edge</a:t>
            </a:r>
          </a:p>
        </p:txBody>
      </p:sp>
    </p:spTree>
    <p:extLst>
      <p:ext uri="{BB962C8B-B14F-4D97-AF65-F5344CB8AC3E}">
        <p14:creationId xmlns:p14="http://schemas.microsoft.com/office/powerpoint/2010/main" val="3867963889"/>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1">
            <a:extLst>
              <a:ext uri="{FF2B5EF4-FFF2-40B4-BE49-F238E27FC236}">
                <a16:creationId xmlns:a16="http://schemas.microsoft.com/office/drawing/2014/main" id="{89A5CBAD-C787-4055-A67B-8815E0B8F599}"/>
              </a:ext>
            </a:extLst>
          </p:cNvPr>
          <p:cNvSpPr>
            <a:spLocks noGrp="1"/>
          </p:cNvSpPr>
          <p:nvPr>
            <p:ph type="title"/>
          </p:nvPr>
        </p:nvSpPr>
        <p:spPr/>
        <p:txBody>
          <a:bodyPr/>
          <a:lstStyle/>
          <a:p>
            <a:r>
              <a:rPr lang="en-US" dirty="0"/>
              <a:t>Scope of metadata covered</a:t>
            </a:r>
            <a:endParaRPr lang="en-GB" dirty="0"/>
          </a:p>
        </p:txBody>
      </p:sp>
      <p:sp>
        <p:nvSpPr>
          <p:cNvPr id="226" name="Rectangle 225">
            <a:extLst>
              <a:ext uri="{FF2B5EF4-FFF2-40B4-BE49-F238E27FC236}">
                <a16:creationId xmlns:a16="http://schemas.microsoft.com/office/drawing/2014/main" id="{125ECD2E-369C-4943-A5E6-4DB67C8BD485}"/>
              </a:ext>
            </a:extLst>
          </p:cNvPr>
          <p:cNvSpPr/>
          <p:nvPr/>
        </p:nvSpPr>
        <p:spPr>
          <a:xfrm>
            <a:off x="1400276" y="1026635"/>
            <a:ext cx="6536162" cy="3573234"/>
          </a:xfrm>
          <a:prstGeom prst="rect">
            <a:avLst/>
          </a:prstGeom>
          <a:solidFill>
            <a:srgbClr val="1F497D">
              <a:lumMod val="60000"/>
              <a:lumOff val="40000"/>
            </a:srgbClr>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227" name="Rectangle 75">
            <a:extLst>
              <a:ext uri="{FF2B5EF4-FFF2-40B4-BE49-F238E27FC236}">
                <a16:creationId xmlns:a16="http://schemas.microsoft.com/office/drawing/2014/main" id="{161B2740-62F4-0440-8BC7-9AB35ADDBCE2}"/>
              </a:ext>
            </a:extLst>
          </p:cNvPr>
          <p:cNvSpPr/>
          <p:nvPr/>
        </p:nvSpPr>
        <p:spPr bwMode="auto">
          <a:xfrm>
            <a:off x="1204991" y="2704593"/>
            <a:ext cx="4470401" cy="1896502"/>
          </a:xfrm>
          <a:custGeom>
            <a:avLst/>
            <a:gdLst>
              <a:gd name="connsiteX0" fmla="*/ 0 w 4463410"/>
              <a:gd name="connsiteY0" fmla="*/ 0 h 1886343"/>
              <a:gd name="connsiteX1" fmla="*/ 4463410 w 4463410"/>
              <a:gd name="connsiteY1" fmla="*/ 0 h 1886343"/>
              <a:gd name="connsiteX2" fmla="*/ 4463410 w 4463410"/>
              <a:gd name="connsiteY2" fmla="*/ 1886343 h 1886343"/>
              <a:gd name="connsiteX3" fmla="*/ 0 w 4463410"/>
              <a:gd name="connsiteY3" fmla="*/ 1886343 h 1886343"/>
              <a:gd name="connsiteX4" fmla="*/ 0 w 4463410"/>
              <a:gd name="connsiteY4" fmla="*/ 0 h 1886343"/>
              <a:gd name="connsiteX0" fmla="*/ 0 w 4463410"/>
              <a:gd name="connsiteY0" fmla="*/ 10159 h 1896502"/>
              <a:gd name="connsiteX1" fmla="*/ 2736209 w 4463410"/>
              <a:gd name="connsiteY1" fmla="*/ 0 h 1896502"/>
              <a:gd name="connsiteX2" fmla="*/ 4463410 w 4463410"/>
              <a:gd name="connsiteY2" fmla="*/ 10159 h 1896502"/>
              <a:gd name="connsiteX3" fmla="*/ 4463410 w 4463410"/>
              <a:gd name="connsiteY3" fmla="*/ 1896502 h 1896502"/>
              <a:gd name="connsiteX4" fmla="*/ 0 w 4463410"/>
              <a:gd name="connsiteY4" fmla="*/ 1896502 h 1896502"/>
              <a:gd name="connsiteX5" fmla="*/ 0 w 4463410"/>
              <a:gd name="connsiteY5" fmla="*/ 10159 h 1896502"/>
              <a:gd name="connsiteX0" fmla="*/ 6991 w 4470401"/>
              <a:gd name="connsiteY0" fmla="*/ 1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6991 w 4470401"/>
              <a:gd name="connsiteY6" fmla="*/ 1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0401" h="1896502">
                <a:moveTo>
                  <a:pt x="2750191" y="1280159"/>
                </a:moveTo>
                <a:cubicBezTo>
                  <a:pt x="2747861" y="853439"/>
                  <a:pt x="2745530" y="426720"/>
                  <a:pt x="2743200" y="0"/>
                </a:cubicBezTo>
                <a:lnTo>
                  <a:pt x="4470401" y="10159"/>
                </a:lnTo>
                <a:lnTo>
                  <a:pt x="4470401" y="1896502"/>
                </a:lnTo>
                <a:lnTo>
                  <a:pt x="6991" y="1896502"/>
                </a:lnTo>
                <a:cubicBezTo>
                  <a:pt x="4661" y="1694441"/>
                  <a:pt x="2330" y="1492381"/>
                  <a:pt x="0" y="1290320"/>
                </a:cubicBezTo>
                <a:cubicBezTo>
                  <a:pt x="286810" y="1300480"/>
                  <a:pt x="2544661" y="1300479"/>
                  <a:pt x="2750191" y="1280159"/>
                </a:cubicBezTo>
                <a:close/>
              </a:path>
            </a:pathLst>
          </a:custGeom>
          <a:solidFill>
            <a:srgbClr val="558ED5"/>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228" name="Rectangle 227">
            <a:extLst>
              <a:ext uri="{FF2B5EF4-FFF2-40B4-BE49-F238E27FC236}">
                <a16:creationId xmlns:a16="http://schemas.microsoft.com/office/drawing/2014/main" id="{DB0D6591-AEBE-9840-B60E-6AB20541C6A1}"/>
              </a:ext>
            </a:extLst>
          </p:cNvPr>
          <p:cNvSpPr/>
          <p:nvPr/>
        </p:nvSpPr>
        <p:spPr bwMode="auto">
          <a:xfrm>
            <a:off x="3798405" y="1046277"/>
            <a:ext cx="2014649" cy="1665160"/>
          </a:xfrm>
          <a:prstGeom prst="rect">
            <a:avLst/>
          </a:prstGeom>
          <a:solidFill>
            <a:srgbClr val="4BACC6">
              <a:lumMod val="60000"/>
              <a:lumOff val="4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Glossary</a:t>
            </a:r>
          </a:p>
        </p:txBody>
      </p:sp>
      <p:sp>
        <p:nvSpPr>
          <p:cNvPr id="229" name="Rectangle 228">
            <a:extLst>
              <a:ext uri="{FF2B5EF4-FFF2-40B4-BE49-F238E27FC236}">
                <a16:creationId xmlns:a16="http://schemas.microsoft.com/office/drawing/2014/main" id="{C3FDAD85-1AE4-2149-9F29-C5ECBD2AE83F}"/>
              </a:ext>
            </a:extLst>
          </p:cNvPr>
          <p:cNvSpPr/>
          <p:nvPr/>
        </p:nvSpPr>
        <p:spPr bwMode="auto">
          <a:xfrm>
            <a:off x="5679978" y="1047502"/>
            <a:ext cx="2300820" cy="1685348"/>
          </a:xfrm>
          <a:prstGeom prst="rect">
            <a:avLst/>
          </a:prstGeom>
          <a:solidFill>
            <a:srgbClr val="C0504D">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Collaboration</a:t>
            </a:r>
          </a:p>
        </p:txBody>
      </p:sp>
      <p:sp>
        <p:nvSpPr>
          <p:cNvPr id="230" name="Rectangle 229">
            <a:extLst>
              <a:ext uri="{FF2B5EF4-FFF2-40B4-BE49-F238E27FC236}">
                <a16:creationId xmlns:a16="http://schemas.microsoft.com/office/drawing/2014/main" id="{9CC01984-094B-5C49-855D-EC396E6B0C2A}"/>
              </a:ext>
            </a:extLst>
          </p:cNvPr>
          <p:cNvSpPr/>
          <p:nvPr/>
        </p:nvSpPr>
        <p:spPr bwMode="auto">
          <a:xfrm>
            <a:off x="1211967" y="1036454"/>
            <a:ext cx="2744190" cy="2369178"/>
          </a:xfrm>
          <a:prstGeom prst="rect">
            <a:avLst/>
          </a:prstGeom>
          <a:solidFill>
            <a:srgbClr val="9BBB59">
              <a:lumMod val="60000"/>
              <a:lumOff val="4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Governance</a:t>
            </a:r>
          </a:p>
        </p:txBody>
      </p:sp>
      <p:sp>
        <p:nvSpPr>
          <p:cNvPr id="231" name="Rectangle 230">
            <a:extLst>
              <a:ext uri="{FF2B5EF4-FFF2-40B4-BE49-F238E27FC236}">
                <a16:creationId xmlns:a16="http://schemas.microsoft.com/office/drawing/2014/main" id="{2475BB29-476B-1D41-989D-666B69F57BAA}"/>
              </a:ext>
            </a:extLst>
          </p:cNvPr>
          <p:cNvSpPr/>
          <p:nvPr/>
        </p:nvSpPr>
        <p:spPr bwMode="auto">
          <a:xfrm>
            <a:off x="5680001" y="2590419"/>
            <a:ext cx="2287943" cy="836122"/>
          </a:xfrm>
          <a:prstGeom prst="rect">
            <a:avLst/>
          </a:prstGeom>
          <a:solidFill>
            <a:srgbClr val="4F81BD">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Models and</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Reference Data</a:t>
            </a:r>
          </a:p>
        </p:txBody>
      </p:sp>
      <p:sp>
        <p:nvSpPr>
          <p:cNvPr id="232" name="Rectangle 231">
            <a:extLst>
              <a:ext uri="{FF2B5EF4-FFF2-40B4-BE49-F238E27FC236}">
                <a16:creationId xmlns:a16="http://schemas.microsoft.com/office/drawing/2014/main" id="{5F615264-679E-6348-B3A9-D0334D2048B7}"/>
              </a:ext>
            </a:extLst>
          </p:cNvPr>
          <p:cNvSpPr/>
          <p:nvPr/>
        </p:nvSpPr>
        <p:spPr bwMode="auto">
          <a:xfrm>
            <a:off x="5669840" y="3425952"/>
            <a:ext cx="2287943" cy="1178560"/>
          </a:xfrm>
          <a:prstGeom prst="rect">
            <a:avLst/>
          </a:prstGeom>
          <a:solidFill>
            <a:srgbClr val="F79646">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Metadata</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Discovery</a:t>
            </a:r>
          </a:p>
        </p:txBody>
      </p:sp>
      <p:sp>
        <p:nvSpPr>
          <p:cNvPr id="233" name="Rectangle 232">
            <a:extLst>
              <a:ext uri="{FF2B5EF4-FFF2-40B4-BE49-F238E27FC236}">
                <a16:creationId xmlns:a16="http://schemas.microsoft.com/office/drawing/2014/main" id="{EBFE9375-72DA-8C4F-983A-975A65582D51}"/>
              </a:ext>
            </a:extLst>
          </p:cNvPr>
          <p:cNvSpPr/>
          <p:nvPr/>
        </p:nvSpPr>
        <p:spPr bwMode="auto">
          <a:xfrm>
            <a:off x="1211967" y="3395473"/>
            <a:ext cx="2744190" cy="589280"/>
          </a:xfrm>
          <a:prstGeom prst="rect">
            <a:avLst/>
          </a:prstGeom>
          <a:solidFill>
            <a:srgbClr val="EEECE1">
              <a:lumMod val="75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Lineage</a:t>
            </a:r>
          </a:p>
        </p:txBody>
      </p:sp>
      <p:sp>
        <p:nvSpPr>
          <p:cNvPr id="234" name="TextBox 233">
            <a:extLst>
              <a:ext uri="{FF2B5EF4-FFF2-40B4-BE49-F238E27FC236}">
                <a16:creationId xmlns:a16="http://schemas.microsoft.com/office/drawing/2014/main" id="{563DAE83-C4F4-564B-85A3-4D02D2B19195}"/>
              </a:ext>
            </a:extLst>
          </p:cNvPr>
          <p:cNvSpPr txBox="1"/>
          <p:nvPr/>
        </p:nvSpPr>
        <p:spPr bwMode="auto">
          <a:xfrm>
            <a:off x="4303808" y="3517420"/>
            <a:ext cx="1031853" cy="307777"/>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GB" kern="1200" dirty="0">
                <a:solidFill>
                  <a:prstClr val="white"/>
                </a:solidFill>
                <a:latin typeface="Calibri" pitchFamily="-1" charset="0"/>
                <a:ea typeface="ＭＳ Ｐゴシック" charset="0"/>
              </a:rPr>
              <a:t>Data Assets</a:t>
            </a:r>
          </a:p>
        </p:txBody>
      </p:sp>
      <p:sp>
        <p:nvSpPr>
          <p:cNvPr id="235" name="Rectangle 234">
            <a:extLst>
              <a:ext uri="{FF2B5EF4-FFF2-40B4-BE49-F238E27FC236}">
                <a16:creationId xmlns:a16="http://schemas.microsoft.com/office/drawing/2014/main" id="{997793A4-EEB3-3047-A306-2D83691DF676}"/>
              </a:ext>
            </a:extLst>
          </p:cNvPr>
          <p:cNvSpPr/>
          <p:nvPr/>
        </p:nvSpPr>
        <p:spPr bwMode="auto">
          <a:xfrm>
            <a:off x="1202903" y="3964341"/>
            <a:ext cx="2754260" cy="642046"/>
          </a:xfrm>
          <a:prstGeom prst="rect">
            <a:avLst/>
          </a:prstGeom>
          <a:solidFill>
            <a:srgbClr val="FFFF66"/>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Base Types, Systems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and Infrastructure</a:t>
            </a:r>
          </a:p>
        </p:txBody>
      </p:sp>
      <p:sp>
        <p:nvSpPr>
          <p:cNvPr id="4" name="Slide Number Placeholder 3">
            <a:extLst>
              <a:ext uri="{FF2B5EF4-FFF2-40B4-BE49-F238E27FC236}">
                <a16:creationId xmlns:a16="http://schemas.microsoft.com/office/drawing/2014/main" id="{B4DE9927-095D-D147-AD3C-7E7BBCE8D3AE}"/>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36</a:t>
            </a:fld>
            <a:endParaRPr lang="en-US" sz="1000" dirty="0"/>
          </a:p>
        </p:txBody>
      </p:sp>
    </p:spTree>
    <p:extLst>
      <p:ext uri="{BB962C8B-B14F-4D97-AF65-F5344CB8AC3E}">
        <p14:creationId xmlns:p14="http://schemas.microsoft.com/office/powerpoint/2010/main" val="689078414"/>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1">
            <a:extLst>
              <a:ext uri="{FF2B5EF4-FFF2-40B4-BE49-F238E27FC236}">
                <a16:creationId xmlns:a16="http://schemas.microsoft.com/office/drawing/2014/main" id="{89A5CBAD-C787-4055-A67B-8815E0B8F599}"/>
              </a:ext>
            </a:extLst>
          </p:cNvPr>
          <p:cNvSpPr>
            <a:spLocks noGrp="1"/>
          </p:cNvSpPr>
          <p:nvPr>
            <p:ph type="title"/>
          </p:nvPr>
        </p:nvSpPr>
        <p:spPr/>
        <p:txBody>
          <a:bodyPr/>
          <a:lstStyle/>
          <a:p>
            <a:r>
              <a:rPr lang="en-US" dirty="0"/>
              <a:t>Scope of metadata covered</a:t>
            </a:r>
            <a:endParaRPr lang="en-GB" dirty="0"/>
          </a:p>
        </p:txBody>
      </p:sp>
      <p:sp>
        <p:nvSpPr>
          <p:cNvPr id="89" name="Rectangle 88">
            <a:extLst>
              <a:ext uri="{FF2B5EF4-FFF2-40B4-BE49-F238E27FC236}">
                <a16:creationId xmlns:a16="http://schemas.microsoft.com/office/drawing/2014/main" id="{18D75081-797D-4740-B7B9-5D93286D1BAF}"/>
              </a:ext>
            </a:extLst>
          </p:cNvPr>
          <p:cNvSpPr/>
          <p:nvPr/>
        </p:nvSpPr>
        <p:spPr>
          <a:xfrm>
            <a:off x="1326624" y="1014443"/>
            <a:ext cx="6536162" cy="3573234"/>
          </a:xfrm>
          <a:prstGeom prst="rect">
            <a:avLst/>
          </a:prstGeom>
          <a:solidFill>
            <a:srgbClr val="1F497D">
              <a:lumMod val="60000"/>
              <a:lumOff val="40000"/>
            </a:srgbClr>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grpSp>
        <p:nvGrpSpPr>
          <p:cNvPr id="90" name="Group 9">
            <a:extLst>
              <a:ext uri="{FF2B5EF4-FFF2-40B4-BE49-F238E27FC236}">
                <a16:creationId xmlns:a16="http://schemas.microsoft.com/office/drawing/2014/main" id="{2EE9007A-30B5-3246-9B41-958728999FF5}"/>
              </a:ext>
            </a:extLst>
          </p:cNvPr>
          <p:cNvGrpSpPr>
            <a:grpSpLocks/>
          </p:cNvGrpSpPr>
          <p:nvPr/>
        </p:nvGrpSpPr>
        <p:grpSpPr bwMode="auto">
          <a:xfrm>
            <a:off x="1138314" y="1024287"/>
            <a:ext cx="6768832" cy="3564641"/>
            <a:chOff x="738873" y="2120900"/>
            <a:chExt cx="7509684" cy="4610727"/>
          </a:xfrm>
        </p:grpSpPr>
        <p:sp>
          <p:nvSpPr>
            <p:cNvPr id="91" name="Rectangle 90">
              <a:extLst>
                <a:ext uri="{FF2B5EF4-FFF2-40B4-BE49-F238E27FC236}">
                  <a16:creationId xmlns:a16="http://schemas.microsoft.com/office/drawing/2014/main" id="{AF8EB1EC-4969-AA46-8190-AEABC13A68E4}"/>
                </a:ext>
              </a:extLst>
            </p:cNvPr>
            <p:cNvSpPr/>
            <p:nvPr/>
          </p:nvSpPr>
          <p:spPr>
            <a:xfrm>
              <a:off x="738873" y="2206637"/>
              <a:ext cx="7496984" cy="4524990"/>
            </a:xfrm>
            <a:prstGeom prst="rect">
              <a:avLst/>
            </a:prstGeom>
            <a:solidFill>
              <a:srgbClr val="558ED5"/>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92" name="Rectangle 91">
              <a:extLst>
                <a:ext uri="{FF2B5EF4-FFF2-40B4-BE49-F238E27FC236}">
                  <a16:creationId xmlns:a16="http://schemas.microsoft.com/office/drawing/2014/main" id="{5E14CF6B-DBEB-E447-83D0-E53D451A16DD}"/>
                </a:ext>
              </a:extLst>
            </p:cNvPr>
            <p:cNvSpPr/>
            <p:nvPr/>
          </p:nvSpPr>
          <p:spPr>
            <a:xfrm>
              <a:off x="3608392" y="2133603"/>
              <a:ext cx="2235153" cy="2153821"/>
            </a:xfrm>
            <a:prstGeom prst="rect">
              <a:avLst/>
            </a:prstGeom>
            <a:solidFill>
              <a:srgbClr val="4BACC6">
                <a:lumMod val="60000"/>
                <a:lumOff val="4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93" name="Rectangle 92">
              <a:extLst>
                <a:ext uri="{FF2B5EF4-FFF2-40B4-BE49-F238E27FC236}">
                  <a16:creationId xmlns:a16="http://schemas.microsoft.com/office/drawing/2014/main" id="{1CD503FD-3A56-AE49-91CC-15EC1A918EDD}"/>
                </a:ext>
              </a:extLst>
            </p:cNvPr>
            <p:cNvSpPr/>
            <p:nvPr/>
          </p:nvSpPr>
          <p:spPr>
            <a:xfrm>
              <a:off x="5695911" y="2135190"/>
              <a:ext cx="2552646" cy="2179933"/>
            </a:xfrm>
            <a:prstGeom prst="rect">
              <a:avLst/>
            </a:prstGeom>
            <a:solidFill>
              <a:srgbClr val="C0504D">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94" name="Rectangle 93">
              <a:extLst>
                <a:ext uri="{FF2B5EF4-FFF2-40B4-BE49-F238E27FC236}">
                  <a16:creationId xmlns:a16="http://schemas.microsoft.com/office/drawing/2014/main" id="{011F9F39-C77E-2746-ADE4-91E0EC9D2605}"/>
                </a:ext>
              </a:extLst>
            </p:cNvPr>
            <p:cNvSpPr/>
            <p:nvPr/>
          </p:nvSpPr>
          <p:spPr>
            <a:xfrm>
              <a:off x="738874" y="2120900"/>
              <a:ext cx="3044543" cy="3064441"/>
            </a:xfrm>
            <a:prstGeom prst="rect">
              <a:avLst/>
            </a:prstGeom>
            <a:solidFill>
              <a:srgbClr val="9BBB59">
                <a:lumMod val="60000"/>
                <a:lumOff val="4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95" name="Rectangle 94">
              <a:extLst>
                <a:ext uri="{FF2B5EF4-FFF2-40B4-BE49-F238E27FC236}">
                  <a16:creationId xmlns:a16="http://schemas.microsoft.com/office/drawing/2014/main" id="{FC2228EA-CB89-014B-9E4A-9B45947159D4}"/>
                </a:ext>
              </a:extLst>
            </p:cNvPr>
            <p:cNvSpPr/>
            <p:nvPr/>
          </p:nvSpPr>
          <p:spPr>
            <a:xfrm>
              <a:off x="5695911" y="4130892"/>
              <a:ext cx="2538360" cy="1081492"/>
            </a:xfrm>
            <a:prstGeom prst="rect">
              <a:avLst/>
            </a:prstGeom>
            <a:solidFill>
              <a:srgbClr val="4F81BD">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grpSp>
      <p:sp>
        <p:nvSpPr>
          <p:cNvPr id="96" name="Rectangle 95">
            <a:extLst>
              <a:ext uri="{FF2B5EF4-FFF2-40B4-BE49-F238E27FC236}">
                <a16:creationId xmlns:a16="http://schemas.microsoft.com/office/drawing/2014/main" id="{BB2EA555-6BD0-C842-B148-5383D4BB1A2D}"/>
              </a:ext>
            </a:extLst>
          </p:cNvPr>
          <p:cNvSpPr/>
          <p:nvPr/>
        </p:nvSpPr>
        <p:spPr>
          <a:xfrm>
            <a:off x="1241040" y="1475906"/>
            <a:ext cx="1863702" cy="661213"/>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Policy Metadata (Principles, Regulations, Standards, Approaches, Rule Specifications, Roles and Metrics)</a:t>
            </a:r>
          </a:p>
        </p:txBody>
      </p:sp>
      <p:sp>
        <p:nvSpPr>
          <p:cNvPr id="97" name="Rectangle 96">
            <a:extLst>
              <a:ext uri="{FF2B5EF4-FFF2-40B4-BE49-F238E27FC236}">
                <a16:creationId xmlns:a16="http://schemas.microsoft.com/office/drawing/2014/main" id="{80ACD089-0E59-154D-8E78-EE8621DB83F1}"/>
              </a:ext>
            </a:extLst>
          </p:cNvPr>
          <p:cNvSpPr/>
          <p:nvPr/>
        </p:nvSpPr>
        <p:spPr>
          <a:xfrm>
            <a:off x="1243606" y="2712264"/>
            <a:ext cx="833900" cy="596453"/>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Governance Actions and Processes</a:t>
            </a:r>
          </a:p>
        </p:txBody>
      </p:sp>
      <p:sp>
        <p:nvSpPr>
          <p:cNvPr id="98" name="Rectangle 97">
            <a:extLst>
              <a:ext uri="{FF2B5EF4-FFF2-40B4-BE49-F238E27FC236}">
                <a16:creationId xmlns:a16="http://schemas.microsoft.com/office/drawing/2014/main" id="{B1EC67F7-EA08-D34B-91E5-0D58B4A72CA5}"/>
              </a:ext>
            </a:extLst>
          </p:cNvPr>
          <p:cNvSpPr/>
          <p:nvPr/>
        </p:nvSpPr>
        <p:spPr>
          <a:xfrm>
            <a:off x="4043968" y="2787259"/>
            <a:ext cx="1415263" cy="1719314"/>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99" name="Up-Down Arrow 98">
            <a:extLst>
              <a:ext uri="{FF2B5EF4-FFF2-40B4-BE49-F238E27FC236}">
                <a16:creationId xmlns:a16="http://schemas.microsoft.com/office/drawing/2014/main" id="{4E694F46-D1BE-DC4B-9995-CCE474D39480}"/>
              </a:ext>
            </a:extLst>
          </p:cNvPr>
          <p:cNvSpPr/>
          <p:nvPr/>
        </p:nvSpPr>
        <p:spPr>
          <a:xfrm>
            <a:off x="4624864" y="2500198"/>
            <a:ext cx="161361" cy="295646"/>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00" name="TextBox 99">
            <a:extLst>
              <a:ext uri="{FF2B5EF4-FFF2-40B4-BE49-F238E27FC236}">
                <a16:creationId xmlns:a16="http://schemas.microsoft.com/office/drawing/2014/main" id="{C355C212-37CA-B64D-B8C9-ADD7D2AC31A7}"/>
              </a:ext>
            </a:extLst>
          </p:cNvPr>
          <p:cNvSpPr txBox="1"/>
          <p:nvPr/>
        </p:nvSpPr>
        <p:spPr bwMode="auto">
          <a:xfrm>
            <a:off x="5562697" y="1444563"/>
            <a:ext cx="781785"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Augmentation</a:t>
            </a:r>
          </a:p>
        </p:txBody>
      </p:sp>
      <p:sp>
        <p:nvSpPr>
          <p:cNvPr id="101" name="TextBox 100">
            <a:extLst>
              <a:ext uri="{FF2B5EF4-FFF2-40B4-BE49-F238E27FC236}">
                <a16:creationId xmlns:a16="http://schemas.microsoft.com/office/drawing/2014/main" id="{FDD839FF-3BB8-5040-B1B2-40BE4DD5EB02}"/>
              </a:ext>
            </a:extLst>
          </p:cNvPr>
          <p:cNvSpPr txBox="1"/>
          <p:nvPr/>
        </p:nvSpPr>
        <p:spPr bwMode="auto">
          <a:xfrm>
            <a:off x="4804598" y="2472940"/>
            <a:ext cx="556563"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Mapping</a:t>
            </a:r>
          </a:p>
        </p:txBody>
      </p:sp>
      <p:sp>
        <p:nvSpPr>
          <p:cNvPr id="102" name="TextBox 101">
            <a:extLst>
              <a:ext uri="{FF2B5EF4-FFF2-40B4-BE49-F238E27FC236}">
                <a16:creationId xmlns:a16="http://schemas.microsoft.com/office/drawing/2014/main" id="{082A757D-4A01-8B4B-B266-8C63279278A9}"/>
              </a:ext>
            </a:extLst>
          </p:cNvPr>
          <p:cNvSpPr txBox="1"/>
          <p:nvPr/>
        </p:nvSpPr>
        <p:spPr bwMode="auto">
          <a:xfrm>
            <a:off x="1705284" y="2521502"/>
            <a:ext cx="856525"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Implementation</a:t>
            </a:r>
          </a:p>
        </p:txBody>
      </p:sp>
      <p:sp>
        <p:nvSpPr>
          <p:cNvPr id="103" name="Rectangle 102">
            <a:extLst>
              <a:ext uri="{FF2B5EF4-FFF2-40B4-BE49-F238E27FC236}">
                <a16:creationId xmlns:a16="http://schemas.microsoft.com/office/drawing/2014/main" id="{ACF722D9-C3E2-9543-93E6-A604B17023EA}"/>
              </a:ext>
            </a:extLst>
          </p:cNvPr>
          <p:cNvSpPr/>
          <p:nvPr/>
        </p:nvSpPr>
        <p:spPr>
          <a:xfrm>
            <a:off x="4042619" y="1486785"/>
            <a:ext cx="1446313" cy="548130"/>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Business Objects and Relationships, Taxonomies and Ontologies</a:t>
            </a:r>
          </a:p>
        </p:txBody>
      </p:sp>
      <p:sp>
        <p:nvSpPr>
          <p:cNvPr id="104" name="Rectangle 103">
            <a:extLst>
              <a:ext uri="{FF2B5EF4-FFF2-40B4-BE49-F238E27FC236}">
                <a16:creationId xmlns:a16="http://schemas.microsoft.com/office/drawing/2014/main" id="{A24A2389-DB2B-0C45-B18B-33D524FF3CA1}"/>
              </a:ext>
            </a:extLst>
          </p:cNvPr>
          <p:cNvSpPr/>
          <p:nvPr/>
        </p:nvSpPr>
        <p:spPr>
          <a:xfrm>
            <a:off x="4040700" y="2264612"/>
            <a:ext cx="1426580" cy="231951"/>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Business Attributes</a:t>
            </a:r>
          </a:p>
        </p:txBody>
      </p:sp>
      <p:sp>
        <p:nvSpPr>
          <p:cNvPr id="105" name="Up-Down Arrow 104">
            <a:extLst>
              <a:ext uri="{FF2B5EF4-FFF2-40B4-BE49-F238E27FC236}">
                <a16:creationId xmlns:a16="http://schemas.microsoft.com/office/drawing/2014/main" id="{1F7045C6-60CB-264C-BF19-196328FBF302}"/>
              </a:ext>
            </a:extLst>
          </p:cNvPr>
          <p:cNvSpPr/>
          <p:nvPr/>
        </p:nvSpPr>
        <p:spPr>
          <a:xfrm>
            <a:off x="4630923" y="1990342"/>
            <a:ext cx="161362" cy="294409"/>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06" name="TextBox 105">
            <a:extLst>
              <a:ext uri="{FF2B5EF4-FFF2-40B4-BE49-F238E27FC236}">
                <a16:creationId xmlns:a16="http://schemas.microsoft.com/office/drawing/2014/main" id="{1A8D7BCF-BA82-1E4C-B4B7-FA323E475962}"/>
              </a:ext>
            </a:extLst>
          </p:cNvPr>
          <p:cNvSpPr txBox="1"/>
          <p:nvPr/>
        </p:nvSpPr>
        <p:spPr bwMode="auto">
          <a:xfrm>
            <a:off x="4704896" y="2038667"/>
            <a:ext cx="718065"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Organization</a:t>
            </a:r>
          </a:p>
        </p:txBody>
      </p:sp>
      <p:sp>
        <p:nvSpPr>
          <p:cNvPr id="107" name="Bent Arrow 106">
            <a:extLst>
              <a:ext uri="{FF2B5EF4-FFF2-40B4-BE49-F238E27FC236}">
                <a16:creationId xmlns:a16="http://schemas.microsoft.com/office/drawing/2014/main" id="{D0B70103-A6C9-4042-9BB8-4C2858358FDC}"/>
              </a:ext>
            </a:extLst>
          </p:cNvPr>
          <p:cNvSpPr/>
          <p:nvPr/>
        </p:nvSpPr>
        <p:spPr>
          <a:xfrm flipV="1">
            <a:off x="3757963" y="2236410"/>
            <a:ext cx="376316" cy="78559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08" name="Bent Arrow 107">
            <a:extLst>
              <a:ext uri="{FF2B5EF4-FFF2-40B4-BE49-F238E27FC236}">
                <a16:creationId xmlns:a16="http://schemas.microsoft.com/office/drawing/2014/main" id="{DBFCE29E-0FC0-454D-91AC-128CACC76F92}"/>
              </a:ext>
            </a:extLst>
          </p:cNvPr>
          <p:cNvSpPr/>
          <p:nvPr/>
        </p:nvSpPr>
        <p:spPr>
          <a:xfrm flipV="1">
            <a:off x="3753679" y="1700785"/>
            <a:ext cx="377747" cy="67518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09" name="Bent Arrow 108">
            <a:extLst>
              <a:ext uri="{FF2B5EF4-FFF2-40B4-BE49-F238E27FC236}">
                <a16:creationId xmlns:a16="http://schemas.microsoft.com/office/drawing/2014/main" id="{31D14843-85E5-4747-B6D0-899B9712F23D}"/>
              </a:ext>
            </a:extLst>
          </p:cNvPr>
          <p:cNvSpPr/>
          <p:nvPr/>
        </p:nvSpPr>
        <p:spPr>
          <a:xfrm flipH="1" flipV="1">
            <a:off x="5443368" y="2385552"/>
            <a:ext cx="376315" cy="78559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10" name="Rectangle 109">
            <a:extLst>
              <a:ext uri="{FF2B5EF4-FFF2-40B4-BE49-F238E27FC236}">
                <a16:creationId xmlns:a16="http://schemas.microsoft.com/office/drawing/2014/main" id="{C8A623A7-BE4B-D147-87A5-C286F908054A}"/>
              </a:ext>
            </a:extLst>
          </p:cNvPr>
          <p:cNvSpPr/>
          <p:nvPr/>
        </p:nvSpPr>
        <p:spPr>
          <a:xfrm>
            <a:off x="6234748" y="1072136"/>
            <a:ext cx="1587164" cy="797871"/>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Teaming Metadata</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(people profiles, communities, projects,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notebooks, …)</a:t>
            </a:r>
          </a:p>
        </p:txBody>
      </p:sp>
      <p:sp>
        <p:nvSpPr>
          <p:cNvPr id="111" name="Rectangle 110">
            <a:extLst>
              <a:ext uri="{FF2B5EF4-FFF2-40B4-BE49-F238E27FC236}">
                <a16:creationId xmlns:a16="http://schemas.microsoft.com/office/drawing/2014/main" id="{43E17271-00F7-2C49-9487-C52841381281}"/>
              </a:ext>
            </a:extLst>
          </p:cNvPr>
          <p:cNvSpPr/>
          <p:nvPr/>
        </p:nvSpPr>
        <p:spPr>
          <a:xfrm>
            <a:off x="6245830" y="2629012"/>
            <a:ext cx="1576099" cy="290264"/>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Models and Schemas</a:t>
            </a:r>
          </a:p>
        </p:txBody>
      </p:sp>
      <p:sp>
        <p:nvSpPr>
          <p:cNvPr id="112" name="Bent Arrow 111">
            <a:extLst>
              <a:ext uri="{FF2B5EF4-FFF2-40B4-BE49-F238E27FC236}">
                <a16:creationId xmlns:a16="http://schemas.microsoft.com/office/drawing/2014/main" id="{6DF5EA13-C103-AC47-B717-42F83D43F56A}"/>
              </a:ext>
            </a:extLst>
          </p:cNvPr>
          <p:cNvSpPr/>
          <p:nvPr/>
        </p:nvSpPr>
        <p:spPr>
          <a:xfrm flipV="1">
            <a:off x="5781052" y="2394039"/>
            <a:ext cx="436411" cy="78559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13" name="Oval 112">
            <a:extLst>
              <a:ext uri="{FF2B5EF4-FFF2-40B4-BE49-F238E27FC236}">
                <a16:creationId xmlns:a16="http://schemas.microsoft.com/office/drawing/2014/main" id="{D26E843B-C494-4340-B928-5A7071174C75}"/>
              </a:ext>
            </a:extLst>
          </p:cNvPr>
          <p:cNvSpPr/>
          <p:nvPr/>
        </p:nvSpPr>
        <p:spPr bwMode="auto">
          <a:xfrm>
            <a:off x="3554986" y="1114419"/>
            <a:ext cx="280990" cy="21654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4</a:t>
            </a:r>
          </a:p>
        </p:txBody>
      </p:sp>
      <p:sp>
        <p:nvSpPr>
          <p:cNvPr id="114" name="Oval 113">
            <a:extLst>
              <a:ext uri="{FF2B5EF4-FFF2-40B4-BE49-F238E27FC236}">
                <a16:creationId xmlns:a16="http://schemas.microsoft.com/office/drawing/2014/main" id="{E50612A3-2756-FC47-A1E0-2066DEDD95A0}"/>
              </a:ext>
            </a:extLst>
          </p:cNvPr>
          <p:cNvSpPr/>
          <p:nvPr/>
        </p:nvSpPr>
        <p:spPr bwMode="auto">
          <a:xfrm>
            <a:off x="4108286" y="1979043"/>
            <a:ext cx="282093" cy="21654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3</a:t>
            </a:r>
          </a:p>
        </p:txBody>
      </p:sp>
      <p:sp>
        <p:nvSpPr>
          <p:cNvPr id="115" name="Oval 114">
            <a:extLst>
              <a:ext uri="{FF2B5EF4-FFF2-40B4-BE49-F238E27FC236}">
                <a16:creationId xmlns:a16="http://schemas.microsoft.com/office/drawing/2014/main" id="{348177A8-C95E-E245-B451-CCF907BC90A0}"/>
              </a:ext>
            </a:extLst>
          </p:cNvPr>
          <p:cNvSpPr/>
          <p:nvPr/>
        </p:nvSpPr>
        <p:spPr bwMode="auto">
          <a:xfrm>
            <a:off x="5804532" y="1150436"/>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1</a:t>
            </a:r>
          </a:p>
        </p:txBody>
      </p:sp>
      <p:sp>
        <p:nvSpPr>
          <p:cNvPr id="116" name="Oval 115">
            <a:extLst>
              <a:ext uri="{FF2B5EF4-FFF2-40B4-BE49-F238E27FC236}">
                <a16:creationId xmlns:a16="http://schemas.microsoft.com/office/drawing/2014/main" id="{906CAC14-6FFA-6643-95A4-187722DE2D90}"/>
              </a:ext>
            </a:extLst>
          </p:cNvPr>
          <p:cNvSpPr/>
          <p:nvPr/>
        </p:nvSpPr>
        <p:spPr bwMode="auto">
          <a:xfrm>
            <a:off x="5774704" y="3171063"/>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5</a:t>
            </a:r>
          </a:p>
        </p:txBody>
      </p:sp>
      <p:sp>
        <p:nvSpPr>
          <p:cNvPr id="117" name="Rectangle 116">
            <a:extLst>
              <a:ext uri="{FF2B5EF4-FFF2-40B4-BE49-F238E27FC236}">
                <a16:creationId xmlns:a16="http://schemas.microsoft.com/office/drawing/2014/main" id="{7DE15DE1-7DB5-2A47-BC21-BC98E557E1DD}"/>
              </a:ext>
            </a:extLst>
          </p:cNvPr>
          <p:cNvSpPr/>
          <p:nvPr/>
        </p:nvSpPr>
        <p:spPr>
          <a:xfrm>
            <a:off x="3981239" y="3678166"/>
            <a:ext cx="1503996" cy="507831"/>
          </a:xfrm>
          <a:prstGeom prst="rect">
            <a:avLst/>
          </a:prstGeom>
        </p:spPr>
        <p:txBody>
          <a:bodyPr wrap="square">
            <a:spAutoFit/>
          </a:bodyPr>
          <a:lstStyle/>
          <a:p>
            <a:pPr algn="ctr" fontAlgn="base">
              <a:spcBef>
                <a:spcPct val="0"/>
              </a:spcBef>
              <a:spcAft>
                <a:spcPct val="0"/>
              </a:spcAft>
              <a:defRPr/>
            </a:pPr>
            <a:r>
              <a:rPr lang="en-US" sz="900" kern="1200" dirty="0">
                <a:solidFill>
                  <a:srgbClr val="1F497D"/>
                </a:solidFill>
                <a:latin typeface="Calibri"/>
                <a:ea typeface="ＭＳ Ｐゴシック"/>
                <a:cs typeface="Calibri"/>
              </a:rPr>
              <a:t>Physical Asset Descriptions</a:t>
            </a:r>
          </a:p>
          <a:p>
            <a:pPr algn="ctr" fontAlgn="base">
              <a:spcBef>
                <a:spcPct val="0"/>
              </a:spcBef>
              <a:spcAft>
                <a:spcPct val="0"/>
              </a:spcAft>
              <a:defRPr/>
            </a:pPr>
            <a:r>
              <a:rPr lang="en-US" sz="900" kern="1200" dirty="0">
                <a:solidFill>
                  <a:srgbClr val="1F497D"/>
                </a:solidFill>
                <a:latin typeface="Calibri"/>
                <a:ea typeface="ＭＳ Ｐゴシック"/>
                <a:cs typeface="Calibri"/>
              </a:rPr>
              <a:t>(Data stores, APIs,</a:t>
            </a:r>
          </a:p>
          <a:p>
            <a:pPr algn="ctr" fontAlgn="base">
              <a:spcBef>
                <a:spcPct val="0"/>
              </a:spcBef>
              <a:spcAft>
                <a:spcPct val="0"/>
              </a:spcAft>
              <a:defRPr/>
            </a:pPr>
            <a:r>
              <a:rPr lang="en-US" sz="900" kern="1200" dirty="0">
                <a:solidFill>
                  <a:srgbClr val="1F497D"/>
                </a:solidFill>
                <a:latin typeface="Calibri"/>
                <a:ea typeface="ＭＳ Ｐゴシック"/>
                <a:cs typeface="Calibri"/>
              </a:rPr>
              <a:t>models and components)</a:t>
            </a:r>
          </a:p>
        </p:txBody>
      </p:sp>
      <p:sp>
        <p:nvSpPr>
          <p:cNvPr id="118" name="Rectangle 117">
            <a:extLst>
              <a:ext uri="{FF2B5EF4-FFF2-40B4-BE49-F238E27FC236}">
                <a16:creationId xmlns:a16="http://schemas.microsoft.com/office/drawing/2014/main" id="{F3F664C8-E20C-644D-8EB5-C3845235CCF8}"/>
              </a:ext>
            </a:extLst>
          </p:cNvPr>
          <p:cNvSpPr/>
          <p:nvPr/>
        </p:nvSpPr>
        <p:spPr>
          <a:xfrm>
            <a:off x="3983361" y="2897738"/>
            <a:ext cx="1472086" cy="507831"/>
          </a:xfrm>
          <a:prstGeom prst="rect">
            <a:avLst/>
          </a:prstGeom>
        </p:spPr>
        <p:txBody>
          <a:bodyPr wrap="square">
            <a:spAutoFit/>
          </a:bodyPr>
          <a:lstStyle/>
          <a:p>
            <a:pPr algn="ctr" fontAlgn="base">
              <a:spcBef>
                <a:spcPct val="0"/>
              </a:spcBef>
              <a:spcAft>
                <a:spcPct val="0"/>
              </a:spcAft>
              <a:defRPr/>
            </a:pPr>
            <a:r>
              <a:rPr lang="en-US" sz="900" kern="1200" dirty="0">
                <a:solidFill>
                  <a:srgbClr val="1F497D"/>
                </a:solidFill>
                <a:latin typeface="Calibri"/>
                <a:ea typeface="ＭＳ Ｐゴシック"/>
                <a:cs typeface="Calibri"/>
              </a:rPr>
              <a:t>Asset Collections</a:t>
            </a:r>
          </a:p>
          <a:p>
            <a:pPr algn="ctr" fontAlgn="base">
              <a:spcBef>
                <a:spcPct val="0"/>
              </a:spcBef>
              <a:spcAft>
                <a:spcPct val="0"/>
              </a:spcAft>
              <a:defRPr/>
            </a:pPr>
            <a:r>
              <a:rPr lang="en-US" sz="900" kern="1200" dirty="0">
                <a:solidFill>
                  <a:srgbClr val="1F497D"/>
                </a:solidFill>
                <a:latin typeface="Calibri"/>
                <a:ea typeface="ＭＳ Ｐゴシック"/>
                <a:cs typeface="Calibri"/>
              </a:rPr>
              <a:t>(Sets, Typed Sets, Type Organized Sets)</a:t>
            </a:r>
          </a:p>
        </p:txBody>
      </p:sp>
      <p:sp>
        <p:nvSpPr>
          <p:cNvPr id="119" name="Rectangle 118">
            <a:extLst>
              <a:ext uri="{FF2B5EF4-FFF2-40B4-BE49-F238E27FC236}">
                <a16:creationId xmlns:a16="http://schemas.microsoft.com/office/drawing/2014/main" id="{094CFF74-7743-494B-BD60-D125F7E124A5}"/>
              </a:ext>
            </a:extLst>
          </p:cNvPr>
          <p:cNvSpPr/>
          <p:nvPr/>
        </p:nvSpPr>
        <p:spPr>
          <a:xfrm>
            <a:off x="4029181" y="3450179"/>
            <a:ext cx="1447919" cy="230832"/>
          </a:xfrm>
          <a:prstGeom prst="rect">
            <a:avLst/>
          </a:prstGeom>
        </p:spPr>
        <p:txBody>
          <a:bodyPr wrap="square">
            <a:spAutoFit/>
          </a:bodyPr>
          <a:lstStyle/>
          <a:p>
            <a:pPr algn="ctr" fontAlgn="base">
              <a:spcBef>
                <a:spcPct val="0"/>
              </a:spcBef>
              <a:spcAft>
                <a:spcPct val="0"/>
              </a:spcAft>
              <a:defRPr/>
            </a:pPr>
            <a:r>
              <a:rPr lang="en-US" sz="900" kern="1200" dirty="0">
                <a:solidFill>
                  <a:srgbClr val="1F497D"/>
                </a:solidFill>
                <a:latin typeface="Calibri"/>
                <a:ea typeface="ＭＳ Ｐゴシック"/>
                <a:cs typeface="Calibri"/>
              </a:rPr>
              <a:t>Information Views</a:t>
            </a:r>
          </a:p>
        </p:txBody>
      </p:sp>
      <p:sp>
        <p:nvSpPr>
          <p:cNvPr id="120" name="Rectangle 119">
            <a:extLst>
              <a:ext uri="{FF2B5EF4-FFF2-40B4-BE49-F238E27FC236}">
                <a16:creationId xmlns:a16="http://schemas.microsoft.com/office/drawing/2014/main" id="{397F49D7-7EC0-5849-A63B-974BB658694B}"/>
              </a:ext>
            </a:extLst>
          </p:cNvPr>
          <p:cNvSpPr/>
          <p:nvPr/>
        </p:nvSpPr>
        <p:spPr>
          <a:xfrm>
            <a:off x="2262849" y="2703630"/>
            <a:ext cx="827251" cy="605087"/>
          </a:xfrm>
          <a:prstGeom prst="rect">
            <a:avLst/>
          </a:prstGeom>
          <a:solidFill>
            <a:sysClr val="window" lastClr="FFFFFF"/>
          </a:solidFill>
          <a:ln w="9525" cap="flat" cmpd="sng" algn="ctr">
            <a:solidFill>
              <a:srgbClr val="1F497D"/>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Rights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Management</a:t>
            </a:r>
          </a:p>
        </p:txBody>
      </p:sp>
      <p:sp>
        <p:nvSpPr>
          <p:cNvPr id="121" name="Left-Right Arrow 120">
            <a:extLst>
              <a:ext uri="{FF2B5EF4-FFF2-40B4-BE49-F238E27FC236}">
                <a16:creationId xmlns:a16="http://schemas.microsoft.com/office/drawing/2014/main" id="{E2B81A27-A1D0-5243-9D50-C1FD6CC7327C}"/>
              </a:ext>
            </a:extLst>
          </p:cNvPr>
          <p:cNvSpPr/>
          <p:nvPr/>
        </p:nvSpPr>
        <p:spPr>
          <a:xfrm flipV="1">
            <a:off x="2048172" y="2948119"/>
            <a:ext cx="249471" cy="144494"/>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22" name="Rectangle 121">
            <a:extLst>
              <a:ext uri="{FF2B5EF4-FFF2-40B4-BE49-F238E27FC236}">
                <a16:creationId xmlns:a16="http://schemas.microsoft.com/office/drawing/2014/main" id="{660DED7D-F507-7847-B9DD-6703488A1502}"/>
              </a:ext>
            </a:extLst>
          </p:cNvPr>
          <p:cNvSpPr/>
          <p:nvPr/>
        </p:nvSpPr>
        <p:spPr>
          <a:xfrm>
            <a:off x="6248513" y="2996286"/>
            <a:ext cx="1576099" cy="280474"/>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Reference Data</a:t>
            </a:r>
          </a:p>
        </p:txBody>
      </p:sp>
      <p:sp>
        <p:nvSpPr>
          <p:cNvPr id="123" name="Bent Arrow 122">
            <a:extLst>
              <a:ext uri="{FF2B5EF4-FFF2-40B4-BE49-F238E27FC236}">
                <a16:creationId xmlns:a16="http://schemas.microsoft.com/office/drawing/2014/main" id="{BA57BC14-E11E-4242-BF70-410F48C32F87}"/>
              </a:ext>
            </a:extLst>
          </p:cNvPr>
          <p:cNvSpPr/>
          <p:nvPr/>
        </p:nvSpPr>
        <p:spPr>
          <a:xfrm flipV="1">
            <a:off x="5783735" y="2067090"/>
            <a:ext cx="436411" cy="78559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24" name="Bent Arrow 123">
            <a:extLst>
              <a:ext uri="{FF2B5EF4-FFF2-40B4-BE49-F238E27FC236}">
                <a16:creationId xmlns:a16="http://schemas.microsoft.com/office/drawing/2014/main" id="{41F45D29-C506-4646-B05A-852E742C933A}"/>
              </a:ext>
            </a:extLst>
          </p:cNvPr>
          <p:cNvSpPr/>
          <p:nvPr/>
        </p:nvSpPr>
        <p:spPr>
          <a:xfrm flipH="1" flipV="1">
            <a:off x="5444797" y="1700785"/>
            <a:ext cx="377747" cy="68654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25" name="Left-Right Arrow 124">
            <a:extLst>
              <a:ext uri="{FF2B5EF4-FFF2-40B4-BE49-F238E27FC236}">
                <a16:creationId xmlns:a16="http://schemas.microsoft.com/office/drawing/2014/main" id="{D8F99565-4DEB-DA40-B8DA-BDBFE8033302}"/>
              </a:ext>
            </a:extLst>
          </p:cNvPr>
          <p:cNvSpPr/>
          <p:nvPr/>
        </p:nvSpPr>
        <p:spPr>
          <a:xfrm>
            <a:off x="5477678" y="1616322"/>
            <a:ext cx="777872" cy="131423"/>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26" name="Bent Arrow 125">
            <a:extLst>
              <a:ext uri="{FF2B5EF4-FFF2-40B4-BE49-F238E27FC236}">
                <a16:creationId xmlns:a16="http://schemas.microsoft.com/office/drawing/2014/main" id="{2320F583-2093-EB43-9684-B27A9F3F078A}"/>
              </a:ext>
            </a:extLst>
          </p:cNvPr>
          <p:cNvSpPr/>
          <p:nvPr/>
        </p:nvSpPr>
        <p:spPr>
          <a:xfrm rot="5400000" flipH="1" flipV="1">
            <a:off x="5873000" y="1715320"/>
            <a:ext cx="561566" cy="482199"/>
          </a:xfrm>
          <a:prstGeom prst="bentArrow">
            <a:avLst>
              <a:gd name="adj1" fmla="val 9718"/>
              <a:gd name="adj2" fmla="val 12060"/>
              <a:gd name="adj3" fmla="val 11839"/>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27" name="Rectangle 126">
            <a:extLst>
              <a:ext uri="{FF2B5EF4-FFF2-40B4-BE49-F238E27FC236}">
                <a16:creationId xmlns:a16="http://schemas.microsoft.com/office/drawing/2014/main" id="{84F72688-1E1F-294E-BEDD-6AE1380699E4}"/>
              </a:ext>
            </a:extLst>
          </p:cNvPr>
          <p:cNvSpPr/>
          <p:nvPr/>
        </p:nvSpPr>
        <p:spPr>
          <a:xfrm>
            <a:off x="6241703" y="1942428"/>
            <a:ext cx="1580247" cy="503778"/>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Feedback Metadata</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(tags, comments, ratings, …)</a:t>
            </a:r>
          </a:p>
        </p:txBody>
      </p:sp>
      <p:sp>
        <p:nvSpPr>
          <p:cNvPr id="128" name="Rectangle 127">
            <a:extLst>
              <a:ext uri="{FF2B5EF4-FFF2-40B4-BE49-F238E27FC236}">
                <a16:creationId xmlns:a16="http://schemas.microsoft.com/office/drawing/2014/main" id="{D5DFFC7A-41DA-AE4C-852F-88E3666F87B3}"/>
              </a:ext>
            </a:extLst>
          </p:cNvPr>
          <p:cNvSpPr/>
          <p:nvPr/>
        </p:nvSpPr>
        <p:spPr>
          <a:xfrm rot="5400000">
            <a:off x="2419695" y="2283948"/>
            <a:ext cx="1844296" cy="239393"/>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Classification Schemes</a:t>
            </a:r>
          </a:p>
        </p:txBody>
      </p:sp>
      <p:sp>
        <p:nvSpPr>
          <p:cNvPr id="129" name="TextBox 128">
            <a:extLst>
              <a:ext uri="{FF2B5EF4-FFF2-40B4-BE49-F238E27FC236}">
                <a16:creationId xmlns:a16="http://schemas.microsoft.com/office/drawing/2014/main" id="{EE2A8D39-2A44-2F4A-96FC-D7B9E6E3C292}"/>
              </a:ext>
            </a:extLst>
          </p:cNvPr>
          <p:cNvSpPr txBox="1"/>
          <p:nvPr/>
        </p:nvSpPr>
        <p:spPr bwMode="auto">
          <a:xfrm rot="5400000">
            <a:off x="3311312" y="2253240"/>
            <a:ext cx="727833"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solidFill>
                  <a:prstClr val="black"/>
                </a:solidFill>
                <a:latin typeface="Calibri" pitchFamily="-1" charset="0"/>
                <a:ea typeface="ＭＳ Ｐゴシック" charset="0"/>
              </a:rPr>
              <a:t>Classification</a:t>
            </a:r>
          </a:p>
        </p:txBody>
      </p:sp>
      <p:sp>
        <p:nvSpPr>
          <p:cNvPr id="130" name="Left-Right Arrow 129">
            <a:extLst>
              <a:ext uri="{FF2B5EF4-FFF2-40B4-BE49-F238E27FC236}">
                <a16:creationId xmlns:a16="http://schemas.microsoft.com/office/drawing/2014/main" id="{AAE022B0-B7B6-B947-9FB4-C07DCDAE0726}"/>
              </a:ext>
            </a:extLst>
          </p:cNvPr>
          <p:cNvSpPr/>
          <p:nvPr/>
        </p:nvSpPr>
        <p:spPr>
          <a:xfrm>
            <a:off x="3046042" y="2959909"/>
            <a:ext cx="205446" cy="139268"/>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1" name="Left-Right Arrow 130">
            <a:extLst>
              <a:ext uri="{FF2B5EF4-FFF2-40B4-BE49-F238E27FC236}">
                <a16:creationId xmlns:a16="http://schemas.microsoft.com/office/drawing/2014/main" id="{09D45480-A0C5-7145-8363-710BC210AFD8}"/>
              </a:ext>
            </a:extLst>
          </p:cNvPr>
          <p:cNvSpPr/>
          <p:nvPr/>
        </p:nvSpPr>
        <p:spPr>
          <a:xfrm>
            <a:off x="3099276" y="1654218"/>
            <a:ext cx="152285" cy="76723"/>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2" name="Left-Right Arrow 131">
            <a:extLst>
              <a:ext uri="{FF2B5EF4-FFF2-40B4-BE49-F238E27FC236}">
                <a16:creationId xmlns:a16="http://schemas.microsoft.com/office/drawing/2014/main" id="{A07D2591-D5D7-FC4B-871F-F32E1C45A409}"/>
              </a:ext>
            </a:extLst>
          </p:cNvPr>
          <p:cNvSpPr/>
          <p:nvPr/>
        </p:nvSpPr>
        <p:spPr>
          <a:xfrm>
            <a:off x="3442263" y="1650460"/>
            <a:ext cx="676276" cy="100705"/>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3" name="Rectangle 132">
            <a:extLst>
              <a:ext uri="{FF2B5EF4-FFF2-40B4-BE49-F238E27FC236}">
                <a16:creationId xmlns:a16="http://schemas.microsoft.com/office/drawing/2014/main" id="{35DDEB87-E8E5-294F-83B9-776E1404FC35}"/>
              </a:ext>
            </a:extLst>
          </p:cNvPr>
          <p:cNvSpPr/>
          <p:nvPr/>
        </p:nvSpPr>
        <p:spPr>
          <a:xfrm>
            <a:off x="1246370" y="1101862"/>
            <a:ext cx="2237427" cy="236612"/>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Strategy</a:t>
            </a:r>
          </a:p>
        </p:txBody>
      </p:sp>
      <p:sp>
        <p:nvSpPr>
          <p:cNvPr id="134" name="Up-Down Arrow 133">
            <a:extLst>
              <a:ext uri="{FF2B5EF4-FFF2-40B4-BE49-F238E27FC236}">
                <a16:creationId xmlns:a16="http://schemas.microsoft.com/office/drawing/2014/main" id="{6DA12C44-527C-C941-B6DE-A934C669B51D}"/>
              </a:ext>
            </a:extLst>
          </p:cNvPr>
          <p:cNvSpPr/>
          <p:nvPr/>
        </p:nvSpPr>
        <p:spPr>
          <a:xfrm>
            <a:off x="2103117" y="1316508"/>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5" name="Rectangle 134">
            <a:extLst>
              <a:ext uri="{FF2B5EF4-FFF2-40B4-BE49-F238E27FC236}">
                <a16:creationId xmlns:a16="http://schemas.microsoft.com/office/drawing/2014/main" id="{1A64F194-F58B-0C42-A37B-F3B48E633BFE}"/>
              </a:ext>
            </a:extLst>
          </p:cNvPr>
          <p:cNvSpPr/>
          <p:nvPr/>
        </p:nvSpPr>
        <p:spPr>
          <a:xfrm>
            <a:off x="4046044" y="1098455"/>
            <a:ext cx="1432089" cy="231951"/>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Subject Area Definition</a:t>
            </a:r>
          </a:p>
        </p:txBody>
      </p:sp>
      <p:sp>
        <p:nvSpPr>
          <p:cNvPr id="136" name="Up-Down Arrow 135">
            <a:extLst>
              <a:ext uri="{FF2B5EF4-FFF2-40B4-BE49-F238E27FC236}">
                <a16:creationId xmlns:a16="http://schemas.microsoft.com/office/drawing/2014/main" id="{4636334A-7DEE-4343-83E6-81AEB60673D6}"/>
              </a:ext>
            </a:extLst>
          </p:cNvPr>
          <p:cNvSpPr/>
          <p:nvPr/>
        </p:nvSpPr>
        <p:spPr>
          <a:xfrm>
            <a:off x="4650675" y="1309686"/>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7" name="Rectangle 136">
            <a:extLst>
              <a:ext uri="{FF2B5EF4-FFF2-40B4-BE49-F238E27FC236}">
                <a16:creationId xmlns:a16="http://schemas.microsoft.com/office/drawing/2014/main" id="{6F3E5FE2-953A-8541-965B-56426DD39697}"/>
              </a:ext>
            </a:extLst>
          </p:cNvPr>
          <p:cNvSpPr/>
          <p:nvPr/>
        </p:nvSpPr>
        <p:spPr>
          <a:xfrm>
            <a:off x="1232566" y="2326206"/>
            <a:ext cx="1858413" cy="228952"/>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Campaigns and Projects</a:t>
            </a:r>
          </a:p>
        </p:txBody>
      </p:sp>
      <p:sp>
        <p:nvSpPr>
          <p:cNvPr id="138" name="Up-Down Arrow 137">
            <a:extLst>
              <a:ext uri="{FF2B5EF4-FFF2-40B4-BE49-F238E27FC236}">
                <a16:creationId xmlns:a16="http://schemas.microsoft.com/office/drawing/2014/main" id="{989A14E5-429F-1842-8765-C167F0C11871}"/>
              </a:ext>
            </a:extLst>
          </p:cNvPr>
          <p:cNvSpPr/>
          <p:nvPr/>
        </p:nvSpPr>
        <p:spPr>
          <a:xfrm>
            <a:off x="2107121" y="2130261"/>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9" name="Up-Down Arrow 138">
            <a:extLst>
              <a:ext uri="{FF2B5EF4-FFF2-40B4-BE49-F238E27FC236}">
                <a16:creationId xmlns:a16="http://schemas.microsoft.com/office/drawing/2014/main" id="{CD3D2128-62FD-1348-A7D9-2BBB3527B7F1}"/>
              </a:ext>
            </a:extLst>
          </p:cNvPr>
          <p:cNvSpPr/>
          <p:nvPr/>
        </p:nvSpPr>
        <p:spPr>
          <a:xfrm>
            <a:off x="3262884" y="1310418"/>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0" name="Up-Down Arrow 139">
            <a:extLst>
              <a:ext uri="{FF2B5EF4-FFF2-40B4-BE49-F238E27FC236}">
                <a16:creationId xmlns:a16="http://schemas.microsoft.com/office/drawing/2014/main" id="{4DF0C4C6-5C8A-DE47-9BEE-874F1F116E2E}"/>
              </a:ext>
            </a:extLst>
          </p:cNvPr>
          <p:cNvSpPr/>
          <p:nvPr/>
        </p:nvSpPr>
        <p:spPr>
          <a:xfrm>
            <a:off x="1584207" y="2536131"/>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1" name="Up-Down Arrow 140">
            <a:extLst>
              <a:ext uri="{FF2B5EF4-FFF2-40B4-BE49-F238E27FC236}">
                <a16:creationId xmlns:a16="http://schemas.microsoft.com/office/drawing/2014/main" id="{22995FA8-2547-404C-AD4C-4ECA91D41874}"/>
              </a:ext>
            </a:extLst>
          </p:cNvPr>
          <p:cNvSpPr/>
          <p:nvPr/>
        </p:nvSpPr>
        <p:spPr>
          <a:xfrm>
            <a:off x="2602026" y="2539228"/>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2" name="TextBox 141">
            <a:extLst>
              <a:ext uri="{FF2B5EF4-FFF2-40B4-BE49-F238E27FC236}">
                <a16:creationId xmlns:a16="http://schemas.microsoft.com/office/drawing/2014/main" id="{B0F35B8B-9747-974F-9DCB-55F1A6BE0DF9}"/>
              </a:ext>
            </a:extLst>
          </p:cNvPr>
          <p:cNvSpPr txBox="1"/>
          <p:nvPr/>
        </p:nvSpPr>
        <p:spPr bwMode="auto">
          <a:xfrm>
            <a:off x="2264931" y="2125810"/>
            <a:ext cx="492443"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Rollout</a:t>
            </a:r>
          </a:p>
        </p:txBody>
      </p:sp>
      <p:sp>
        <p:nvSpPr>
          <p:cNvPr id="143" name="Rectangle 142">
            <a:extLst>
              <a:ext uri="{FF2B5EF4-FFF2-40B4-BE49-F238E27FC236}">
                <a16:creationId xmlns:a16="http://schemas.microsoft.com/office/drawing/2014/main" id="{D8B5146A-069E-3349-89C6-B74E6A27A299}"/>
              </a:ext>
            </a:extLst>
          </p:cNvPr>
          <p:cNvSpPr/>
          <p:nvPr/>
        </p:nvSpPr>
        <p:spPr bwMode="auto">
          <a:xfrm>
            <a:off x="5596208" y="3413760"/>
            <a:ext cx="2287943" cy="1178560"/>
          </a:xfrm>
          <a:prstGeom prst="rect">
            <a:avLst/>
          </a:prstGeom>
          <a:solidFill>
            <a:srgbClr val="F79646">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4" name="Curved Left Arrow 143">
            <a:extLst>
              <a:ext uri="{FF2B5EF4-FFF2-40B4-BE49-F238E27FC236}">
                <a16:creationId xmlns:a16="http://schemas.microsoft.com/office/drawing/2014/main" id="{E4F013D0-7285-634D-B35E-1638B89D7AD4}"/>
              </a:ext>
            </a:extLst>
          </p:cNvPr>
          <p:cNvSpPr/>
          <p:nvPr/>
        </p:nvSpPr>
        <p:spPr>
          <a:xfrm flipV="1">
            <a:off x="5465084" y="3997432"/>
            <a:ext cx="211635" cy="429062"/>
          </a:xfrm>
          <a:prstGeom prst="curvedLef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5" name="Oval 144">
            <a:extLst>
              <a:ext uri="{FF2B5EF4-FFF2-40B4-BE49-F238E27FC236}">
                <a16:creationId xmlns:a16="http://schemas.microsoft.com/office/drawing/2014/main" id="{9D8BF40F-68A2-354B-BB95-47032D82C9DA}"/>
              </a:ext>
            </a:extLst>
          </p:cNvPr>
          <p:cNvSpPr/>
          <p:nvPr/>
        </p:nvSpPr>
        <p:spPr bwMode="auto">
          <a:xfrm>
            <a:off x="5236058" y="2760494"/>
            <a:ext cx="280991"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2</a:t>
            </a:r>
          </a:p>
        </p:txBody>
      </p:sp>
      <p:sp>
        <p:nvSpPr>
          <p:cNvPr id="146" name="Rectangle 145">
            <a:extLst>
              <a:ext uri="{FF2B5EF4-FFF2-40B4-BE49-F238E27FC236}">
                <a16:creationId xmlns:a16="http://schemas.microsoft.com/office/drawing/2014/main" id="{96DD4217-A599-0C47-829B-6CB1AFAC8622}"/>
              </a:ext>
            </a:extLst>
          </p:cNvPr>
          <p:cNvSpPr/>
          <p:nvPr/>
        </p:nvSpPr>
        <p:spPr>
          <a:xfrm>
            <a:off x="6244751" y="3469355"/>
            <a:ext cx="1586780" cy="1015212"/>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Discovery</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Metadata (profile data, technical classification, data classification,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data quality assessment, …)</a:t>
            </a:r>
          </a:p>
        </p:txBody>
      </p:sp>
      <p:sp>
        <p:nvSpPr>
          <p:cNvPr id="147" name="Left-Right Arrow 146">
            <a:extLst>
              <a:ext uri="{FF2B5EF4-FFF2-40B4-BE49-F238E27FC236}">
                <a16:creationId xmlns:a16="http://schemas.microsoft.com/office/drawing/2014/main" id="{7CFFC089-A2C3-704F-B4C0-B4B56F8B86A8}"/>
              </a:ext>
            </a:extLst>
          </p:cNvPr>
          <p:cNvSpPr/>
          <p:nvPr/>
        </p:nvSpPr>
        <p:spPr>
          <a:xfrm>
            <a:off x="5456125" y="3702148"/>
            <a:ext cx="788669" cy="102288"/>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8" name="TextBox 147">
            <a:extLst>
              <a:ext uri="{FF2B5EF4-FFF2-40B4-BE49-F238E27FC236}">
                <a16:creationId xmlns:a16="http://schemas.microsoft.com/office/drawing/2014/main" id="{5699CC3F-F35E-4D46-B60B-E61393435088}"/>
              </a:ext>
            </a:extLst>
          </p:cNvPr>
          <p:cNvSpPr txBox="1"/>
          <p:nvPr/>
        </p:nvSpPr>
        <p:spPr bwMode="auto">
          <a:xfrm>
            <a:off x="5551913" y="3521705"/>
            <a:ext cx="781785"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Augmentation</a:t>
            </a:r>
          </a:p>
        </p:txBody>
      </p:sp>
      <p:sp>
        <p:nvSpPr>
          <p:cNvPr id="149" name="Rectangle 148">
            <a:extLst>
              <a:ext uri="{FF2B5EF4-FFF2-40B4-BE49-F238E27FC236}">
                <a16:creationId xmlns:a16="http://schemas.microsoft.com/office/drawing/2014/main" id="{D94C3F44-2844-E24D-9F1A-13F8D190E625}"/>
              </a:ext>
            </a:extLst>
          </p:cNvPr>
          <p:cNvSpPr/>
          <p:nvPr/>
        </p:nvSpPr>
        <p:spPr bwMode="auto">
          <a:xfrm>
            <a:off x="1138315" y="3383281"/>
            <a:ext cx="2744190" cy="589280"/>
          </a:xfrm>
          <a:prstGeom prst="rect">
            <a:avLst/>
          </a:prstGeom>
          <a:solidFill>
            <a:srgbClr val="EEECE1">
              <a:lumMod val="75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50" name="TextBox 149">
            <a:extLst>
              <a:ext uri="{FF2B5EF4-FFF2-40B4-BE49-F238E27FC236}">
                <a16:creationId xmlns:a16="http://schemas.microsoft.com/office/drawing/2014/main" id="{A7334B63-6453-9A49-BA1E-E30783AF1200}"/>
              </a:ext>
            </a:extLst>
          </p:cNvPr>
          <p:cNvSpPr txBox="1"/>
          <p:nvPr/>
        </p:nvSpPr>
        <p:spPr bwMode="auto">
          <a:xfrm>
            <a:off x="1748432" y="3352449"/>
            <a:ext cx="659155"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solidFill>
                  <a:prstClr val="black"/>
                </a:solidFill>
                <a:latin typeface="Calibri" pitchFamily="-1" charset="0"/>
                <a:ea typeface="ＭＳ Ｐゴシック" charset="0"/>
              </a:rPr>
              <a:t>Instrument</a:t>
            </a:r>
          </a:p>
        </p:txBody>
      </p:sp>
      <p:sp>
        <p:nvSpPr>
          <p:cNvPr id="151" name="TextBox 150">
            <a:extLst>
              <a:ext uri="{FF2B5EF4-FFF2-40B4-BE49-F238E27FC236}">
                <a16:creationId xmlns:a16="http://schemas.microsoft.com/office/drawing/2014/main" id="{19E917DE-3552-014E-AC5B-9A036EFBA341}"/>
              </a:ext>
            </a:extLst>
          </p:cNvPr>
          <p:cNvSpPr txBox="1"/>
          <p:nvPr/>
        </p:nvSpPr>
        <p:spPr bwMode="auto">
          <a:xfrm>
            <a:off x="3420385" y="3475267"/>
            <a:ext cx="659606"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Association</a:t>
            </a:r>
          </a:p>
        </p:txBody>
      </p:sp>
      <p:sp>
        <p:nvSpPr>
          <p:cNvPr id="152" name="Rectangle 151">
            <a:extLst>
              <a:ext uri="{FF2B5EF4-FFF2-40B4-BE49-F238E27FC236}">
                <a16:creationId xmlns:a16="http://schemas.microsoft.com/office/drawing/2014/main" id="{1C6F9679-7B60-2C4C-A046-FB69A1CB89D6}"/>
              </a:ext>
            </a:extLst>
          </p:cNvPr>
          <p:cNvSpPr/>
          <p:nvPr/>
        </p:nvSpPr>
        <p:spPr>
          <a:xfrm>
            <a:off x="1249258" y="3526071"/>
            <a:ext cx="2222354" cy="388823"/>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Information Process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Instrumentation (design lineage)</a:t>
            </a:r>
          </a:p>
        </p:txBody>
      </p:sp>
      <p:sp>
        <p:nvSpPr>
          <p:cNvPr id="153" name="Left-Right Arrow 152">
            <a:extLst>
              <a:ext uri="{FF2B5EF4-FFF2-40B4-BE49-F238E27FC236}">
                <a16:creationId xmlns:a16="http://schemas.microsoft.com/office/drawing/2014/main" id="{0DA557A6-C80A-5049-B3E6-54AF7AC2AA24}"/>
              </a:ext>
            </a:extLst>
          </p:cNvPr>
          <p:cNvSpPr/>
          <p:nvPr/>
        </p:nvSpPr>
        <p:spPr>
          <a:xfrm>
            <a:off x="3422959" y="3634734"/>
            <a:ext cx="706844" cy="118078"/>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54" name="Up-Down Arrow 153">
            <a:extLst>
              <a:ext uri="{FF2B5EF4-FFF2-40B4-BE49-F238E27FC236}">
                <a16:creationId xmlns:a16="http://schemas.microsoft.com/office/drawing/2014/main" id="{40DA4FF3-A612-AF45-BED3-5BD200017A27}"/>
              </a:ext>
            </a:extLst>
          </p:cNvPr>
          <p:cNvSpPr/>
          <p:nvPr/>
        </p:nvSpPr>
        <p:spPr>
          <a:xfrm>
            <a:off x="1574050" y="3277838"/>
            <a:ext cx="156717" cy="318829"/>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55" name="Oval 154">
            <a:extLst>
              <a:ext uri="{FF2B5EF4-FFF2-40B4-BE49-F238E27FC236}">
                <a16:creationId xmlns:a16="http://schemas.microsoft.com/office/drawing/2014/main" id="{34791AC2-E49A-724E-92F2-0C5504A26A75}"/>
              </a:ext>
            </a:extLst>
          </p:cNvPr>
          <p:cNvSpPr/>
          <p:nvPr/>
        </p:nvSpPr>
        <p:spPr bwMode="auto">
          <a:xfrm>
            <a:off x="5795024" y="4085463"/>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6</a:t>
            </a:r>
          </a:p>
        </p:txBody>
      </p:sp>
      <p:sp>
        <p:nvSpPr>
          <p:cNvPr id="156" name="Oval 155">
            <a:extLst>
              <a:ext uri="{FF2B5EF4-FFF2-40B4-BE49-F238E27FC236}">
                <a16:creationId xmlns:a16="http://schemas.microsoft.com/office/drawing/2014/main" id="{18532559-A834-8A4C-B419-5F1D5C66DD3F}"/>
              </a:ext>
            </a:extLst>
          </p:cNvPr>
          <p:cNvSpPr/>
          <p:nvPr/>
        </p:nvSpPr>
        <p:spPr bwMode="auto">
          <a:xfrm>
            <a:off x="3559824" y="3313303"/>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7</a:t>
            </a:r>
          </a:p>
        </p:txBody>
      </p:sp>
      <p:sp>
        <p:nvSpPr>
          <p:cNvPr id="157" name="Rectangle 156">
            <a:extLst>
              <a:ext uri="{FF2B5EF4-FFF2-40B4-BE49-F238E27FC236}">
                <a16:creationId xmlns:a16="http://schemas.microsoft.com/office/drawing/2014/main" id="{12506D69-8060-294E-89E6-15FBBE50D148}"/>
              </a:ext>
            </a:extLst>
          </p:cNvPr>
          <p:cNvSpPr/>
          <p:nvPr/>
        </p:nvSpPr>
        <p:spPr bwMode="auto">
          <a:xfrm>
            <a:off x="1119187" y="3967344"/>
            <a:ext cx="2761528" cy="649480"/>
          </a:xfrm>
          <a:prstGeom prst="rect">
            <a:avLst/>
          </a:prstGeom>
          <a:solidFill>
            <a:srgbClr val="FFFF66"/>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58" name="Rectangle 157">
            <a:extLst>
              <a:ext uri="{FF2B5EF4-FFF2-40B4-BE49-F238E27FC236}">
                <a16:creationId xmlns:a16="http://schemas.microsoft.com/office/drawing/2014/main" id="{FB80DCAE-3D8C-D445-AFB0-5D8F9903C3C1}"/>
              </a:ext>
            </a:extLst>
          </p:cNvPr>
          <p:cNvSpPr/>
          <p:nvPr/>
        </p:nvSpPr>
        <p:spPr>
          <a:xfrm>
            <a:off x="4032169" y="4215167"/>
            <a:ext cx="1447919" cy="230832"/>
          </a:xfrm>
          <a:prstGeom prst="rect">
            <a:avLst/>
          </a:prstGeom>
        </p:spPr>
        <p:txBody>
          <a:bodyPr wrap="square">
            <a:spAutoFit/>
          </a:bodyPr>
          <a:lstStyle/>
          <a:p>
            <a:pPr algn="ctr" fontAlgn="base">
              <a:spcBef>
                <a:spcPct val="0"/>
              </a:spcBef>
              <a:spcAft>
                <a:spcPct val="0"/>
              </a:spcAft>
              <a:defRPr/>
            </a:pPr>
            <a:r>
              <a:rPr lang="en-US" sz="900" kern="1200" dirty="0">
                <a:solidFill>
                  <a:srgbClr val="1F497D"/>
                </a:solidFill>
                <a:latin typeface="Calibri"/>
                <a:ea typeface="ＭＳ Ｐゴシック"/>
                <a:cs typeface="Calibri"/>
              </a:rPr>
              <a:t>Connectors</a:t>
            </a:r>
          </a:p>
        </p:txBody>
      </p:sp>
      <p:sp>
        <p:nvSpPr>
          <p:cNvPr id="159" name="Rectangle 158">
            <a:extLst>
              <a:ext uri="{FF2B5EF4-FFF2-40B4-BE49-F238E27FC236}">
                <a16:creationId xmlns:a16="http://schemas.microsoft.com/office/drawing/2014/main" id="{C562CBCC-5198-BC43-8DF8-FBC36A837A6C}"/>
              </a:ext>
            </a:extLst>
          </p:cNvPr>
          <p:cNvSpPr/>
          <p:nvPr/>
        </p:nvSpPr>
        <p:spPr>
          <a:xfrm>
            <a:off x="1250157" y="4078941"/>
            <a:ext cx="2206248" cy="433294"/>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Basic Types, Infrastructure and Systems</a:t>
            </a:r>
          </a:p>
        </p:txBody>
      </p:sp>
      <p:sp>
        <p:nvSpPr>
          <p:cNvPr id="160" name="TextBox 159">
            <a:extLst>
              <a:ext uri="{FF2B5EF4-FFF2-40B4-BE49-F238E27FC236}">
                <a16:creationId xmlns:a16="http://schemas.microsoft.com/office/drawing/2014/main" id="{855738D7-7183-5349-825C-AB0ABA83D1EA}"/>
              </a:ext>
            </a:extLst>
          </p:cNvPr>
          <p:cNvSpPr txBox="1"/>
          <p:nvPr/>
        </p:nvSpPr>
        <p:spPr bwMode="auto">
          <a:xfrm>
            <a:off x="3459544" y="4084772"/>
            <a:ext cx="466794"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solidFill>
                  <a:prstClr val="black"/>
                </a:solidFill>
                <a:latin typeface="Calibri" pitchFamily="-1" charset="0"/>
                <a:ea typeface="ＭＳ Ｐゴシック" charset="0"/>
              </a:rPr>
              <a:t>Access</a:t>
            </a:r>
          </a:p>
        </p:txBody>
      </p:sp>
      <p:sp>
        <p:nvSpPr>
          <p:cNvPr id="161" name="Left-Right Arrow 160">
            <a:extLst>
              <a:ext uri="{FF2B5EF4-FFF2-40B4-BE49-F238E27FC236}">
                <a16:creationId xmlns:a16="http://schemas.microsoft.com/office/drawing/2014/main" id="{D9EE7EF7-8BB5-A044-99AA-E63DBB0E8620}"/>
              </a:ext>
            </a:extLst>
          </p:cNvPr>
          <p:cNvSpPr/>
          <p:nvPr/>
        </p:nvSpPr>
        <p:spPr>
          <a:xfrm>
            <a:off x="3403264" y="4283815"/>
            <a:ext cx="706844" cy="123827"/>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62" name="Oval 161">
            <a:extLst>
              <a:ext uri="{FF2B5EF4-FFF2-40B4-BE49-F238E27FC236}">
                <a16:creationId xmlns:a16="http://schemas.microsoft.com/office/drawing/2014/main" id="{F0E95A7D-A2C7-E54A-BD12-664E167B0E02}"/>
              </a:ext>
            </a:extLst>
          </p:cNvPr>
          <p:cNvSpPr/>
          <p:nvPr/>
        </p:nvSpPr>
        <p:spPr bwMode="auto">
          <a:xfrm>
            <a:off x="1164183" y="4018694"/>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0</a:t>
            </a:r>
          </a:p>
        </p:txBody>
      </p:sp>
      <p:sp>
        <p:nvSpPr>
          <p:cNvPr id="3" name="Slide Number Placeholder 2">
            <a:extLst>
              <a:ext uri="{FF2B5EF4-FFF2-40B4-BE49-F238E27FC236}">
                <a16:creationId xmlns:a16="http://schemas.microsoft.com/office/drawing/2014/main" id="{83E2467A-7D57-5344-BBD8-F08DA4FD6A42}"/>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37</a:t>
            </a:fld>
            <a:endParaRPr lang="en-US" sz="1000" dirty="0"/>
          </a:p>
        </p:txBody>
      </p:sp>
    </p:spTree>
    <p:extLst>
      <p:ext uri="{BB962C8B-B14F-4D97-AF65-F5344CB8AC3E}">
        <p14:creationId xmlns:p14="http://schemas.microsoft.com/office/powerpoint/2010/main" val="2477786943"/>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D9B18-F12E-DE4A-A645-6B2A40294B66}"/>
              </a:ext>
            </a:extLst>
          </p:cNvPr>
          <p:cNvSpPr>
            <a:spLocks noGrp="1"/>
          </p:cNvSpPr>
          <p:nvPr>
            <p:ph type="title"/>
          </p:nvPr>
        </p:nvSpPr>
        <p:spPr/>
        <p:txBody>
          <a:bodyPr/>
          <a:lstStyle/>
          <a:p>
            <a:r>
              <a:rPr lang="en-US" dirty="0"/>
              <a:t>Types of Asset</a:t>
            </a:r>
          </a:p>
        </p:txBody>
      </p:sp>
      <p:sp>
        <p:nvSpPr>
          <p:cNvPr id="6" name="Content Placeholder 5">
            <a:extLst>
              <a:ext uri="{FF2B5EF4-FFF2-40B4-BE49-F238E27FC236}">
                <a16:creationId xmlns:a16="http://schemas.microsoft.com/office/drawing/2014/main" id="{F4A18C60-AE4F-2F41-8854-3D29EC1B39B1}"/>
              </a:ext>
            </a:extLst>
          </p:cNvPr>
          <p:cNvSpPr>
            <a:spLocks noGrp="1"/>
          </p:cNvSpPr>
          <p:nvPr>
            <p:ph idx="1"/>
          </p:nvPr>
        </p:nvSpPr>
        <p:spPr>
          <a:xfrm>
            <a:off x="359200" y="965874"/>
            <a:ext cx="3461686" cy="3603001"/>
          </a:xfrm>
        </p:spPr>
        <p:txBody>
          <a:bodyPr>
            <a:normAutofit fontScale="92500"/>
          </a:bodyPr>
          <a:lstStyle/>
          <a:p>
            <a:r>
              <a:rPr lang="en-US" dirty="0"/>
              <a:t>Infrastructure – hardware and software generic “platforms”.</a:t>
            </a:r>
          </a:p>
          <a:p>
            <a:r>
              <a:rPr lang="en-US" dirty="0"/>
              <a:t>Process – well defined sequence of actions.</a:t>
            </a:r>
          </a:p>
          <a:p>
            <a:r>
              <a:rPr lang="en-US" dirty="0" err="1"/>
              <a:t>DataStore</a:t>
            </a:r>
            <a:r>
              <a:rPr lang="en-US" dirty="0"/>
              <a:t> – data at rest</a:t>
            </a:r>
          </a:p>
          <a:p>
            <a:r>
              <a:rPr lang="en-US" dirty="0" err="1"/>
              <a:t>DataFeed</a:t>
            </a:r>
            <a:r>
              <a:rPr lang="en-US" dirty="0"/>
              <a:t> - data in motion</a:t>
            </a:r>
          </a:p>
          <a:p>
            <a:r>
              <a:rPr lang="en-US" dirty="0" err="1"/>
              <a:t>DataSet</a:t>
            </a:r>
            <a:r>
              <a:rPr lang="en-US" dirty="0"/>
              <a:t> – collection of data</a:t>
            </a:r>
          </a:p>
          <a:p>
            <a:r>
              <a:rPr lang="en-US" dirty="0" err="1"/>
              <a:t>DeployedAPI</a:t>
            </a:r>
            <a:r>
              <a:rPr lang="en-US" dirty="0"/>
              <a:t> – interface</a:t>
            </a:r>
          </a:p>
          <a:p>
            <a:r>
              <a:rPr lang="en-US" dirty="0"/>
              <a:t>Software – parts for IT system</a:t>
            </a:r>
          </a:p>
        </p:txBody>
      </p:sp>
      <p:sp>
        <p:nvSpPr>
          <p:cNvPr id="3" name="Slide Number Placeholder 2">
            <a:extLst>
              <a:ext uri="{FF2B5EF4-FFF2-40B4-BE49-F238E27FC236}">
                <a16:creationId xmlns:a16="http://schemas.microsoft.com/office/drawing/2014/main" id="{B6483647-5570-FC40-9871-024354B0A4B4}"/>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38</a:t>
            </a:fld>
            <a:endParaRPr lang="en-US" sz="1000"/>
          </a:p>
        </p:txBody>
      </p:sp>
      <p:pic>
        <p:nvPicPr>
          <p:cNvPr id="5" name="Picture 4" descr="A screen shot of a computer&#10;&#10;Description automatically generated">
            <a:extLst>
              <a:ext uri="{FF2B5EF4-FFF2-40B4-BE49-F238E27FC236}">
                <a16:creationId xmlns:a16="http://schemas.microsoft.com/office/drawing/2014/main" id="{D3BCC1C6-4B88-324F-938A-2E963FFAF20B}"/>
              </a:ext>
            </a:extLst>
          </p:cNvPr>
          <p:cNvPicPr>
            <a:picLocks noChangeAspect="1"/>
          </p:cNvPicPr>
          <p:nvPr/>
        </p:nvPicPr>
        <p:blipFill>
          <a:blip r:embed="rId3"/>
          <a:stretch>
            <a:fillRect/>
          </a:stretch>
        </p:blipFill>
        <p:spPr>
          <a:xfrm>
            <a:off x="4034552" y="-6704"/>
            <a:ext cx="5070929" cy="5143500"/>
          </a:xfrm>
          <a:prstGeom prst="rect">
            <a:avLst/>
          </a:prstGeom>
        </p:spPr>
      </p:pic>
      <p:sp>
        <p:nvSpPr>
          <p:cNvPr id="4" name="Rounded Rectangle 3">
            <a:extLst>
              <a:ext uri="{FF2B5EF4-FFF2-40B4-BE49-F238E27FC236}">
                <a16:creationId xmlns:a16="http://schemas.microsoft.com/office/drawing/2014/main" id="{5FF8CF63-2451-BD48-AA8D-2C4326EC72CC}"/>
              </a:ext>
            </a:extLst>
          </p:cNvPr>
          <p:cNvSpPr/>
          <p:nvPr/>
        </p:nvSpPr>
        <p:spPr>
          <a:xfrm>
            <a:off x="5948516" y="1730477"/>
            <a:ext cx="471950" cy="19664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45629725"/>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66A28-F849-F943-81BC-17920F86113E}"/>
              </a:ext>
            </a:extLst>
          </p:cNvPr>
          <p:cNvSpPr>
            <a:spLocks noGrp="1"/>
          </p:cNvSpPr>
          <p:nvPr>
            <p:ph type="title"/>
          </p:nvPr>
        </p:nvSpPr>
        <p:spPr/>
        <p:txBody>
          <a:bodyPr/>
          <a:lstStyle/>
          <a:p>
            <a:r>
              <a:rPr lang="en-GB" dirty="0"/>
              <a:t>Instance representations in the repository services</a:t>
            </a:r>
            <a:br>
              <a:rPr lang="en-GB" dirty="0"/>
            </a:br>
            <a:endParaRPr lang="en-US" dirty="0"/>
          </a:p>
        </p:txBody>
      </p:sp>
      <p:sp>
        <p:nvSpPr>
          <p:cNvPr id="9" name="Slide Number Placeholder 8">
            <a:extLst>
              <a:ext uri="{FF2B5EF4-FFF2-40B4-BE49-F238E27FC236}">
                <a16:creationId xmlns:a16="http://schemas.microsoft.com/office/drawing/2014/main" id="{12B2D04B-FED5-F147-92E1-BA1599615861}"/>
              </a:ext>
            </a:extLst>
          </p:cNvPr>
          <p:cNvSpPr>
            <a:spLocks noGrp="1"/>
          </p:cNvSpPr>
          <p:nvPr>
            <p:ph type="sldNum" idx="12"/>
          </p:nvPr>
        </p:nvSpPr>
        <p:spPr/>
        <p:txBody>
          <a:bodyPr/>
          <a:lstStyle/>
          <a:p>
            <a:fld id="{00000000-1234-1234-1234-123412341234}" type="slidenum">
              <a:rPr lang="en-US" smtClean="0"/>
              <a:pPr/>
              <a:t>39</a:t>
            </a:fld>
            <a:endParaRPr lang="en-US"/>
          </a:p>
        </p:txBody>
      </p:sp>
      <p:pic>
        <p:nvPicPr>
          <p:cNvPr id="4" name="Picture 3" descr="Base Model - Layer -1.png">
            <a:extLst>
              <a:ext uri="{FF2B5EF4-FFF2-40B4-BE49-F238E27FC236}">
                <a16:creationId xmlns:a16="http://schemas.microsoft.com/office/drawing/2014/main" id="{CF8E315C-E362-DD4E-BBD3-671D1A00F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8777" y="2485100"/>
            <a:ext cx="1009650" cy="657225"/>
          </a:xfrm>
          <a:prstGeom prst="rect">
            <a:avLst/>
          </a:prstGeom>
        </p:spPr>
      </p:pic>
      <p:sp>
        <p:nvSpPr>
          <p:cNvPr id="5" name="Title 1">
            <a:extLst>
              <a:ext uri="{FF2B5EF4-FFF2-40B4-BE49-F238E27FC236}">
                <a16:creationId xmlns:a16="http://schemas.microsoft.com/office/drawing/2014/main" id="{E633CFEA-2874-3E42-9387-8BF1B33C5E3B}"/>
              </a:ext>
            </a:extLst>
          </p:cNvPr>
          <p:cNvSpPr txBox="1">
            <a:spLocks/>
          </p:cNvSpPr>
          <p:nvPr/>
        </p:nvSpPr>
        <p:spPr>
          <a:xfrm>
            <a:off x="1252804" y="1131690"/>
            <a:ext cx="6574631" cy="642938"/>
          </a:xfrm>
          <a:prstGeom prst="rect">
            <a:avLst/>
          </a:prstGeom>
        </p:spPr>
        <p:txBody>
          <a:bodyPr vert="horz" lIns="68580" tIns="34290" rIns="68580" bIns="34290" rtlCol="0" anchor="ctr">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3733" b="0" i="0" u="none" strike="noStrike" cap="none">
                <a:solidFill>
                  <a:srgbClr val="000000"/>
                </a:solidFill>
                <a:latin typeface="Arial"/>
                <a:ea typeface="Arial"/>
                <a:cs typeface="Arial"/>
                <a:sym typeface="Arial"/>
              </a:defRPr>
            </a:lvl1pPr>
          </a:lstStyle>
          <a:p>
            <a:endParaRPr lang="en-GB" sz="2800" dirty="0"/>
          </a:p>
        </p:txBody>
      </p:sp>
      <p:pic>
        <p:nvPicPr>
          <p:cNvPr id="6" name="Picture 5">
            <a:extLst>
              <a:ext uri="{FF2B5EF4-FFF2-40B4-BE49-F238E27FC236}">
                <a16:creationId xmlns:a16="http://schemas.microsoft.com/office/drawing/2014/main" id="{92AF9FBB-4327-BB43-B326-ACA1B529F805}"/>
              </a:ext>
            </a:extLst>
          </p:cNvPr>
          <p:cNvPicPr>
            <a:picLocks noChangeAspect="1"/>
          </p:cNvPicPr>
          <p:nvPr/>
        </p:nvPicPr>
        <p:blipFill>
          <a:blip r:embed="rId3"/>
          <a:stretch>
            <a:fillRect/>
          </a:stretch>
        </p:blipFill>
        <p:spPr>
          <a:xfrm>
            <a:off x="3751529" y="2529900"/>
            <a:ext cx="2669370" cy="1667248"/>
          </a:xfrm>
          <a:prstGeom prst="rect">
            <a:avLst/>
          </a:prstGeom>
        </p:spPr>
      </p:pic>
      <p:pic>
        <p:nvPicPr>
          <p:cNvPr id="7" name="Picture 6">
            <a:extLst>
              <a:ext uri="{FF2B5EF4-FFF2-40B4-BE49-F238E27FC236}">
                <a16:creationId xmlns:a16="http://schemas.microsoft.com/office/drawing/2014/main" id="{15BAC004-34EB-EA42-9C0C-8AF27404B45E}"/>
              </a:ext>
            </a:extLst>
          </p:cNvPr>
          <p:cNvPicPr>
            <a:picLocks noChangeAspect="1"/>
          </p:cNvPicPr>
          <p:nvPr/>
        </p:nvPicPr>
        <p:blipFill>
          <a:blip r:embed="rId4"/>
          <a:stretch>
            <a:fillRect/>
          </a:stretch>
        </p:blipFill>
        <p:spPr>
          <a:xfrm>
            <a:off x="2238016" y="1853253"/>
            <a:ext cx="2957426" cy="1286672"/>
          </a:xfrm>
          <a:prstGeom prst="rect">
            <a:avLst/>
          </a:prstGeom>
        </p:spPr>
      </p:pic>
      <p:pic>
        <p:nvPicPr>
          <p:cNvPr id="8" name="Picture 7">
            <a:extLst>
              <a:ext uri="{FF2B5EF4-FFF2-40B4-BE49-F238E27FC236}">
                <a16:creationId xmlns:a16="http://schemas.microsoft.com/office/drawing/2014/main" id="{8721B6C5-8EF9-7E42-9B66-297FD361CAD8}"/>
              </a:ext>
            </a:extLst>
          </p:cNvPr>
          <p:cNvPicPr>
            <a:picLocks noChangeAspect="1"/>
          </p:cNvPicPr>
          <p:nvPr/>
        </p:nvPicPr>
        <p:blipFill>
          <a:blip r:embed="rId5"/>
          <a:stretch>
            <a:fillRect/>
          </a:stretch>
        </p:blipFill>
        <p:spPr>
          <a:xfrm>
            <a:off x="969435" y="1489989"/>
            <a:ext cx="6858000" cy="2716967"/>
          </a:xfrm>
          <a:prstGeom prst="rect">
            <a:avLst/>
          </a:prstGeom>
        </p:spPr>
      </p:pic>
    </p:spTree>
    <p:extLst>
      <p:ext uri="{BB962C8B-B14F-4D97-AF65-F5344CB8AC3E}">
        <p14:creationId xmlns:p14="http://schemas.microsoft.com/office/powerpoint/2010/main" val="291702308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Lake – expanding the scope of data processed</a:t>
            </a:r>
          </a:p>
        </p:txBody>
      </p:sp>
      <p:pic>
        <p:nvPicPr>
          <p:cNvPr id="522" name="Picture 521" descr="IBM Data Lake - Level 3 - Component Detail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0077" y="879957"/>
            <a:ext cx="6084604" cy="3745950"/>
          </a:xfrm>
          <a:prstGeom prst="rect">
            <a:avLst/>
          </a:prstGeom>
        </p:spPr>
      </p:pic>
      <p:pic>
        <p:nvPicPr>
          <p:cNvPr id="523" name="Picture 522"/>
          <p:cNvPicPr>
            <a:picLocks noChangeAspect="1"/>
          </p:cNvPicPr>
          <p:nvPr/>
        </p:nvPicPr>
        <p:blipFill>
          <a:blip r:embed="rId3"/>
          <a:stretch>
            <a:fillRect/>
          </a:stretch>
        </p:blipFill>
        <p:spPr>
          <a:xfrm>
            <a:off x="486020" y="1103111"/>
            <a:ext cx="1666290" cy="2166177"/>
          </a:xfrm>
          <a:prstGeom prst="rect">
            <a:avLst/>
          </a:prstGeom>
          <a:ln>
            <a:solidFill>
              <a:srgbClr val="1F497D"/>
            </a:solidFill>
          </a:ln>
        </p:spPr>
      </p:pic>
      <p:sp>
        <p:nvSpPr>
          <p:cNvPr id="526" name="TextBox 525"/>
          <p:cNvSpPr txBox="1"/>
          <p:nvPr/>
        </p:nvSpPr>
        <p:spPr bwMode="auto">
          <a:xfrm>
            <a:off x="450012" y="3389849"/>
            <a:ext cx="1830050" cy="1015663"/>
          </a:xfrm>
          <a:prstGeom prst="rect">
            <a:avLst/>
          </a:prstGeom>
          <a:noFill/>
          <a:ln w="9525">
            <a:noFill/>
            <a:miter lim="800000"/>
            <a:headEnd/>
            <a:tailEnd/>
          </a:ln>
        </p:spPr>
        <p:txBody>
          <a:bodyPr wrap="square" rtlCol="0">
            <a:prstTxWarp prst="textNoShape">
              <a:avLst/>
            </a:prstTxWarp>
            <a:spAutoFit/>
          </a:bodyPr>
          <a:lstStyle/>
          <a:p>
            <a:pPr marL="0" lvl="1"/>
            <a:r>
              <a:rPr lang="en-US" sz="1200" dirty="0">
                <a:hlinkClick r:id="rId4"/>
              </a:rPr>
              <a:t>http://www.redbooks.ibm.com/Redbooks.nsf/RedpieceAbstracts/sg248274.html?Open</a:t>
            </a:r>
            <a:endParaRPr lang="en-US" sz="1200" dirty="0"/>
          </a:p>
        </p:txBody>
      </p:sp>
    </p:spTree>
    <p:extLst>
      <p:ext uri="{BB962C8B-B14F-4D97-AF65-F5344CB8AC3E}">
        <p14:creationId xmlns:p14="http://schemas.microsoft.com/office/powerpoint/2010/main" val="1736357587"/>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A4B4FB-857C-7041-95D6-25CDF55EA9DA}"/>
              </a:ext>
            </a:extLst>
          </p:cNvPr>
          <p:cNvSpPr/>
          <p:nvPr/>
        </p:nvSpPr>
        <p:spPr>
          <a:xfrm>
            <a:off x="359200" y="1087655"/>
            <a:ext cx="3558282" cy="178067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C8D1B06B-9520-9844-A40D-F571EAB3D739}"/>
              </a:ext>
            </a:extLst>
          </p:cNvPr>
          <p:cNvSpPr/>
          <p:nvPr/>
        </p:nvSpPr>
        <p:spPr>
          <a:xfrm>
            <a:off x="4881470" y="1087654"/>
            <a:ext cx="3558282" cy="178067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4BEE5F3B-0698-1C49-B598-313FFA521D85}"/>
              </a:ext>
            </a:extLst>
          </p:cNvPr>
          <p:cNvSpPr>
            <a:spLocks noGrp="1"/>
          </p:cNvSpPr>
          <p:nvPr>
            <p:ph type="title"/>
          </p:nvPr>
        </p:nvSpPr>
        <p:spPr/>
        <p:txBody>
          <a:bodyPr/>
          <a:lstStyle/>
          <a:p>
            <a:r>
              <a:rPr lang="en-US" dirty="0"/>
              <a:t>Importance of the distributed graph model</a:t>
            </a:r>
          </a:p>
        </p:txBody>
      </p:sp>
      <p:sp>
        <p:nvSpPr>
          <p:cNvPr id="3" name="Slide Number Placeholder 2">
            <a:extLst>
              <a:ext uri="{FF2B5EF4-FFF2-40B4-BE49-F238E27FC236}">
                <a16:creationId xmlns:a16="http://schemas.microsoft.com/office/drawing/2014/main" id="{6FD1DCFC-64BF-E84E-87D3-FE97A83A6F6B}"/>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40</a:t>
            </a:fld>
            <a:endParaRPr lang="en-US" sz="1000"/>
          </a:p>
        </p:txBody>
      </p:sp>
      <p:sp>
        <p:nvSpPr>
          <p:cNvPr id="4" name="Oval 3">
            <a:extLst>
              <a:ext uri="{FF2B5EF4-FFF2-40B4-BE49-F238E27FC236}">
                <a16:creationId xmlns:a16="http://schemas.microsoft.com/office/drawing/2014/main" id="{0AC602FE-51FF-7540-9881-4409FD81EB35}"/>
              </a:ext>
            </a:extLst>
          </p:cNvPr>
          <p:cNvSpPr/>
          <p:nvPr/>
        </p:nvSpPr>
        <p:spPr>
          <a:xfrm>
            <a:off x="741145" y="1318661"/>
            <a:ext cx="1174282" cy="779647"/>
          </a:xfrm>
          <a:prstGeom prst="ellipse">
            <a:avLst/>
          </a:prstGeom>
          <a:solidFill>
            <a:schemeClr val="accent5">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ln w="0"/>
                <a:solidFill>
                  <a:schemeClr val="accent6">
                    <a:lumMod val="50000"/>
                  </a:schemeClr>
                </a:solidFill>
                <a:effectLst>
                  <a:outerShdw blurRad="38100" dist="19050" dir="2700000" algn="tl" rotWithShape="0">
                    <a:schemeClr val="dk1">
                      <a:alpha val="40000"/>
                    </a:schemeClr>
                  </a:outerShdw>
                </a:effectLst>
              </a:rPr>
              <a:t>Database</a:t>
            </a:r>
          </a:p>
          <a:p>
            <a:pPr algn="ctr"/>
            <a:r>
              <a:rPr lang="en-US" sz="900" dirty="0">
                <a:ln w="0"/>
                <a:solidFill>
                  <a:schemeClr val="accent6">
                    <a:lumMod val="50000"/>
                  </a:schemeClr>
                </a:solidFill>
                <a:effectLst>
                  <a:outerShdw blurRad="38100" dist="19050" dir="2700000" algn="tl" rotWithShape="0">
                    <a:schemeClr val="dk1">
                      <a:alpha val="40000"/>
                    </a:schemeClr>
                  </a:outerShdw>
                </a:effectLst>
              </a:rPr>
              <a:t>Column</a:t>
            </a:r>
          </a:p>
        </p:txBody>
      </p:sp>
      <p:sp>
        <p:nvSpPr>
          <p:cNvPr id="8" name="Oval 7">
            <a:extLst>
              <a:ext uri="{FF2B5EF4-FFF2-40B4-BE49-F238E27FC236}">
                <a16:creationId xmlns:a16="http://schemas.microsoft.com/office/drawing/2014/main" id="{C0557B47-EF9E-C24D-B3ED-CA3A9B8E273C}"/>
              </a:ext>
            </a:extLst>
          </p:cNvPr>
          <p:cNvSpPr/>
          <p:nvPr/>
        </p:nvSpPr>
        <p:spPr>
          <a:xfrm>
            <a:off x="5407794" y="1318660"/>
            <a:ext cx="1174282" cy="779647"/>
          </a:xfrm>
          <a:prstGeom prst="ellipse">
            <a:avLst/>
          </a:prstGeom>
          <a:solidFill>
            <a:srgbClr val="FFB7FF"/>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Glossary Term</a:t>
            </a:r>
          </a:p>
        </p:txBody>
      </p:sp>
      <p:sp>
        <p:nvSpPr>
          <p:cNvPr id="12" name="TextBox 11">
            <a:extLst>
              <a:ext uri="{FF2B5EF4-FFF2-40B4-BE49-F238E27FC236}">
                <a16:creationId xmlns:a16="http://schemas.microsoft.com/office/drawing/2014/main" id="{9C1660D8-042C-BF42-B907-ADF5A452127E}"/>
              </a:ext>
            </a:extLst>
          </p:cNvPr>
          <p:cNvSpPr txBox="1"/>
          <p:nvPr/>
        </p:nvSpPr>
        <p:spPr>
          <a:xfrm>
            <a:off x="310578" y="2560549"/>
            <a:ext cx="861133" cy="307777"/>
          </a:xfrm>
          <a:prstGeom prst="rect">
            <a:avLst/>
          </a:prstGeom>
          <a:noFill/>
        </p:spPr>
        <p:txBody>
          <a:bodyPr wrap="none" rtlCol="0">
            <a:spAutoFit/>
          </a:bodyPr>
          <a:lstStyle/>
          <a:p>
            <a:r>
              <a:rPr lang="en-US" dirty="0"/>
              <a:t>Server 1</a:t>
            </a:r>
          </a:p>
        </p:txBody>
      </p:sp>
      <p:sp>
        <p:nvSpPr>
          <p:cNvPr id="14" name="TextBox 13">
            <a:extLst>
              <a:ext uri="{FF2B5EF4-FFF2-40B4-BE49-F238E27FC236}">
                <a16:creationId xmlns:a16="http://schemas.microsoft.com/office/drawing/2014/main" id="{D70555F2-9877-7E47-A398-4728BB435F73}"/>
              </a:ext>
            </a:extLst>
          </p:cNvPr>
          <p:cNvSpPr txBox="1"/>
          <p:nvPr/>
        </p:nvSpPr>
        <p:spPr>
          <a:xfrm>
            <a:off x="7578619" y="2560550"/>
            <a:ext cx="861133" cy="307777"/>
          </a:xfrm>
          <a:prstGeom prst="rect">
            <a:avLst/>
          </a:prstGeom>
          <a:noFill/>
        </p:spPr>
        <p:txBody>
          <a:bodyPr wrap="none" rtlCol="0">
            <a:spAutoFit/>
          </a:bodyPr>
          <a:lstStyle/>
          <a:p>
            <a:r>
              <a:rPr lang="en-US" dirty="0"/>
              <a:t>Server 2</a:t>
            </a:r>
          </a:p>
        </p:txBody>
      </p:sp>
      <p:sp>
        <p:nvSpPr>
          <p:cNvPr id="20" name="Rounded Rectangular Callout 19">
            <a:extLst>
              <a:ext uri="{FF2B5EF4-FFF2-40B4-BE49-F238E27FC236}">
                <a16:creationId xmlns:a16="http://schemas.microsoft.com/office/drawing/2014/main" id="{E2B853D2-7AB1-B346-88A9-64D6D9F8BAFD}"/>
              </a:ext>
            </a:extLst>
          </p:cNvPr>
          <p:cNvSpPr/>
          <p:nvPr/>
        </p:nvSpPr>
        <p:spPr>
          <a:xfrm>
            <a:off x="3607869" y="3690448"/>
            <a:ext cx="1347538" cy="618335"/>
          </a:xfrm>
          <a:prstGeom prst="wedgeRoundRectCallout">
            <a:avLst>
              <a:gd name="adj1" fmla="val -178969"/>
              <a:gd name="adj2" fmla="val -342227"/>
              <a:gd name="adj3" fmla="val 16667"/>
            </a:avLst>
          </a:prstGeom>
          <a:solidFill>
            <a:srgbClr val="FFFF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Entity</a:t>
            </a:r>
          </a:p>
        </p:txBody>
      </p:sp>
      <p:sp>
        <p:nvSpPr>
          <p:cNvPr id="21" name="Rounded Rectangular Callout 20">
            <a:extLst>
              <a:ext uri="{FF2B5EF4-FFF2-40B4-BE49-F238E27FC236}">
                <a16:creationId xmlns:a16="http://schemas.microsoft.com/office/drawing/2014/main" id="{90CF99E5-1BE8-2743-B790-8CA5790E7F2C}"/>
              </a:ext>
            </a:extLst>
          </p:cNvPr>
          <p:cNvSpPr/>
          <p:nvPr/>
        </p:nvSpPr>
        <p:spPr>
          <a:xfrm>
            <a:off x="3607869" y="3690448"/>
            <a:ext cx="1347538" cy="618335"/>
          </a:xfrm>
          <a:prstGeom prst="wedgeRoundRectCallout">
            <a:avLst>
              <a:gd name="adj1" fmla="val 104602"/>
              <a:gd name="adj2" fmla="val -311094"/>
              <a:gd name="adj3" fmla="val 16667"/>
            </a:avLst>
          </a:prstGeom>
          <a:solidFill>
            <a:srgbClr val="FFFF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Entity</a:t>
            </a:r>
          </a:p>
        </p:txBody>
      </p:sp>
    </p:spTree>
    <p:extLst>
      <p:ext uri="{BB962C8B-B14F-4D97-AF65-F5344CB8AC3E}">
        <p14:creationId xmlns:p14="http://schemas.microsoft.com/office/powerpoint/2010/main" val="1647243940"/>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A4B4FB-857C-7041-95D6-25CDF55EA9DA}"/>
              </a:ext>
            </a:extLst>
          </p:cNvPr>
          <p:cNvSpPr/>
          <p:nvPr/>
        </p:nvSpPr>
        <p:spPr>
          <a:xfrm>
            <a:off x="359200" y="1087655"/>
            <a:ext cx="3558282" cy="178067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C8D1B06B-9520-9844-A40D-F571EAB3D739}"/>
              </a:ext>
            </a:extLst>
          </p:cNvPr>
          <p:cNvSpPr/>
          <p:nvPr/>
        </p:nvSpPr>
        <p:spPr>
          <a:xfrm>
            <a:off x="4881470" y="1087654"/>
            <a:ext cx="3558282" cy="178067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4BEE5F3B-0698-1C49-B598-313FFA521D85}"/>
              </a:ext>
            </a:extLst>
          </p:cNvPr>
          <p:cNvSpPr>
            <a:spLocks noGrp="1"/>
          </p:cNvSpPr>
          <p:nvPr>
            <p:ph type="title"/>
          </p:nvPr>
        </p:nvSpPr>
        <p:spPr/>
        <p:txBody>
          <a:bodyPr/>
          <a:lstStyle/>
          <a:p>
            <a:r>
              <a:rPr lang="en-US" dirty="0"/>
              <a:t>Importance of the distributed graph model</a:t>
            </a:r>
          </a:p>
        </p:txBody>
      </p:sp>
      <p:sp>
        <p:nvSpPr>
          <p:cNvPr id="3" name="Slide Number Placeholder 2">
            <a:extLst>
              <a:ext uri="{FF2B5EF4-FFF2-40B4-BE49-F238E27FC236}">
                <a16:creationId xmlns:a16="http://schemas.microsoft.com/office/drawing/2014/main" id="{6FD1DCFC-64BF-E84E-87D3-FE97A83A6F6B}"/>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41</a:t>
            </a:fld>
            <a:endParaRPr lang="en-US" sz="1000"/>
          </a:p>
        </p:txBody>
      </p:sp>
      <p:sp>
        <p:nvSpPr>
          <p:cNvPr id="4" name="Oval 3">
            <a:extLst>
              <a:ext uri="{FF2B5EF4-FFF2-40B4-BE49-F238E27FC236}">
                <a16:creationId xmlns:a16="http://schemas.microsoft.com/office/drawing/2014/main" id="{0AC602FE-51FF-7540-9881-4409FD81EB35}"/>
              </a:ext>
            </a:extLst>
          </p:cNvPr>
          <p:cNvSpPr/>
          <p:nvPr/>
        </p:nvSpPr>
        <p:spPr>
          <a:xfrm>
            <a:off x="741145" y="1318661"/>
            <a:ext cx="1174282" cy="779647"/>
          </a:xfrm>
          <a:prstGeom prst="ellipse">
            <a:avLst/>
          </a:prstGeom>
          <a:solidFill>
            <a:schemeClr val="accent5">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ln w="0"/>
                <a:solidFill>
                  <a:schemeClr val="accent6">
                    <a:lumMod val="50000"/>
                  </a:schemeClr>
                </a:solidFill>
                <a:effectLst>
                  <a:outerShdw blurRad="38100" dist="19050" dir="2700000" algn="tl" rotWithShape="0">
                    <a:schemeClr val="dk1">
                      <a:alpha val="40000"/>
                    </a:schemeClr>
                  </a:outerShdw>
                </a:effectLst>
              </a:rPr>
              <a:t>Database</a:t>
            </a:r>
          </a:p>
          <a:p>
            <a:pPr algn="ctr"/>
            <a:r>
              <a:rPr lang="en-US" sz="900" dirty="0">
                <a:ln w="0"/>
                <a:solidFill>
                  <a:schemeClr val="accent6">
                    <a:lumMod val="50000"/>
                  </a:schemeClr>
                </a:solidFill>
                <a:effectLst>
                  <a:outerShdw blurRad="38100" dist="19050" dir="2700000" algn="tl" rotWithShape="0">
                    <a:schemeClr val="dk1">
                      <a:alpha val="40000"/>
                    </a:schemeClr>
                  </a:outerShdw>
                </a:effectLst>
              </a:rPr>
              <a:t>Column</a:t>
            </a:r>
          </a:p>
        </p:txBody>
      </p:sp>
      <p:sp>
        <p:nvSpPr>
          <p:cNvPr id="8" name="Oval 7">
            <a:extLst>
              <a:ext uri="{FF2B5EF4-FFF2-40B4-BE49-F238E27FC236}">
                <a16:creationId xmlns:a16="http://schemas.microsoft.com/office/drawing/2014/main" id="{C0557B47-EF9E-C24D-B3ED-CA3A9B8E273C}"/>
              </a:ext>
            </a:extLst>
          </p:cNvPr>
          <p:cNvSpPr/>
          <p:nvPr/>
        </p:nvSpPr>
        <p:spPr>
          <a:xfrm>
            <a:off x="5407794" y="1318660"/>
            <a:ext cx="1174282" cy="779647"/>
          </a:xfrm>
          <a:prstGeom prst="ellipse">
            <a:avLst/>
          </a:prstGeom>
          <a:solidFill>
            <a:srgbClr val="FFB7FF"/>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Glossary</a:t>
            </a:r>
          </a:p>
          <a:p>
            <a:pPr algn="ctr"/>
            <a:r>
              <a:rPr lang="en-US" sz="1000" dirty="0">
                <a:ln w="0"/>
                <a:solidFill>
                  <a:schemeClr val="accent6">
                    <a:lumMod val="50000"/>
                  </a:schemeClr>
                </a:solidFill>
                <a:effectLst>
                  <a:outerShdw blurRad="38100" dist="19050" dir="2700000" algn="tl" rotWithShape="0">
                    <a:schemeClr val="dk1">
                      <a:alpha val="40000"/>
                    </a:schemeClr>
                  </a:outerShdw>
                </a:effectLst>
              </a:rPr>
              <a:t>Term</a:t>
            </a:r>
          </a:p>
        </p:txBody>
      </p:sp>
      <p:sp>
        <p:nvSpPr>
          <p:cNvPr id="9" name="Oval 8">
            <a:extLst>
              <a:ext uri="{FF2B5EF4-FFF2-40B4-BE49-F238E27FC236}">
                <a16:creationId xmlns:a16="http://schemas.microsoft.com/office/drawing/2014/main" id="{A89ED430-1EBA-E24F-8EAB-E0CFE065ED95}"/>
              </a:ext>
            </a:extLst>
          </p:cNvPr>
          <p:cNvSpPr/>
          <p:nvPr/>
        </p:nvSpPr>
        <p:spPr>
          <a:xfrm>
            <a:off x="2638053" y="1318660"/>
            <a:ext cx="1174282" cy="779647"/>
          </a:xfrm>
          <a:prstGeom prst="ellipse">
            <a:avLst/>
          </a:prstGeom>
          <a:solidFill>
            <a:srgbClr val="FFB7FF"/>
          </a:solidFill>
          <a:ln>
            <a:solidFill>
              <a:schemeClr val="accent3">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Glossary Term</a:t>
            </a:r>
          </a:p>
        </p:txBody>
      </p:sp>
      <p:sp>
        <p:nvSpPr>
          <p:cNvPr id="10" name="Rectangle 9">
            <a:extLst>
              <a:ext uri="{FF2B5EF4-FFF2-40B4-BE49-F238E27FC236}">
                <a16:creationId xmlns:a16="http://schemas.microsoft.com/office/drawing/2014/main" id="{D47D35E2-986F-BC47-8743-98426D21FC5D}"/>
              </a:ext>
            </a:extLst>
          </p:cNvPr>
          <p:cNvSpPr/>
          <p:nvPr/>
        </p:nvSpPr>
        <p:spPr>
          <a:xfrm>
            <a:off x="1607418" y="2319687"/>
            <a:ext cx="1289785" cy="327259"/>
          </a:xfrm>
          <a:prstGeom prst="rect">
            <a:avLst/>
          </a:prstGeom>
          <a:solidFill>
            <a:srgbClr val="92D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Meaning</a:t>
            </a:r>
          </a:p>
        </p:txBody>
      </p:sp>
      <p:sp>
        <p:nvSpPr>
          <p:cNvPr id="11" name="Left Arrow 10">
            <a:extLst>
              <a:ext uri="{FF2B5EF4-FFF2-40B4-BE49-F238E27FC236}">
                <a16:creationId xmlns:a16="http://schemas.microsoft.com/office/drawing/2014/main" id="{9869E43E-FC4A-0E4C-99F0-6A250A56EB18}"/>
              </a:ext>
            </a:extLst>
          </p:cNvPr>
          <p:cNvSpPr/>
          <p:nvPr/>
        </p:nvSpPr>
        <p:spPr>
          <a:xfrm>
            <a:off x="4013735" y="1626669"/>
            <a:ext cx="779646" cy="163630"/>
          </a:xfrm>
          <a:prstGeom prst="lef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2" name="TextBox 11">
            <a:extLst>
              <a:ext uri="{FF2B5EF4-FFF2-40B4-BE49-F238E27FC236}">
                <a16:creationId xmlns:a16="http://schemas.microsoft.com/office/drawing/2014/main" id="{9C1660D8-042C-BF42-B907-ADF5A452127E}"/>
              </a:ext>
            </a:extLst>
          </p:cNvPr>
          <p:cNvSpPr txBox="1"/>
          <p:nvPr/>
        </p:nvSpPr>
        <p:spPr>
          <a:xfrm>
            <a:off x="310578" y="2560549"/>
            <a:ext cx="861133" cy="307777"/>
          </a:xfrm>
          <a:prstGeom prst="rect">
            <a:avLst/>
          </a:prstGeom>
          <a:noFill/>
        </p:spPr>
        <p:txBody>
          <a:bodyPr wrap="none" rtlCol="0">
            <a:spAutoFit/>
          </a:bodyPr>
          <a:lstStyle/>
          <a:p>
            <a:r>
              <a:rPr lang="en-US" dirty="0"/>
              <a:t>Server 1</a:t>
            </a:r>
          </a:p>
        </p:txBody>
      </p:sp>
      <p:sp>
        <p:nvSpPr>
          <p:cNvPr id="14" name="TextBox 13">
            <a:extLst>
              <a:ext uri="{FF2B5EF4-FFF2-40B4-BE49-F238E27FC236}">
                <a16:creationId xmlns:a16="http://schemas.microsoft.com/office/drawing/2014/main" id="{D70555F2-9877-7E47-A398-4728BB435F73}"/>
              </a:ext>
            </a:extLst>
          </p:cNvPr>
          <p:cNvSpPr txBox="1"/>
          <p:nvPr/>
        </p:nvSpPr>
        <p:spPr>
          <a:xfrm>
            <a:off x="7578619" y="2560550"/>
            <a:ext cx="861133" cy="307777"/>
          </a:xfrm>
          <a:prstGeom prst="rect">
            <a:avLst/>
          </a:prstGeom>
          <a:noFill/>
        </p:spPr>
        <p:txBody>
          <a:bodyPr wrap="none" rtlCol="0">
            <a:spAutoFit/>
          </a:bodyPr>
          <a:lstStyle/>
          <a:p>
            <a:r>
              <a:rPr lang="en-US" dirty="0"/>
              <a:t>Server 2</a:t>
            </a:r>
          </a:p>
        </p:txBody>
      </p:sp>
      <p:cxnSp>
        <p:nvCxnSpPr>
          <p:cNvPr id="16" name="Straight Connector 15">
            <a:extLst>
              <a:ext uri="{FF2B5EF4-FFF2-40B4-BE49-F238E27FC236}">
                <a16:creationId xmlns:a16="http://schemas.microsoft.com/office/drawing/2014/main" id="{1298132F-F950-8448-BB4C-47C18A77AA6B}"/>
              </a:ext>
            </a:extLst>
          </p:cNvPr>
          <p:cNvCxnSpPr>
            <a:stCxn id="4" idx="6"/>
            <a:endCxn id="9" idx="2"/>
          </p:cNvCxnSpPr>
          <p:nvPr/>
        </p:nvCxnSpPr>
        <p:spPr>
          <a:xfrm flipV="1">
            <a:off x="1915427" y="1708484"/>
            <a:ext cx="722626" cy="1"/>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F8FA54-29AB-C646-8C35-9E5173136104}"/>
              </a:ext>
            </a:extLst>
          </p:cNvPr>
          <p:cNvCxnSpPr>
            <a:cxnSpLocks/>
            <a:endCxn id="10" idx="0"/>
          </p:cNvCxnSpPr>
          <p:nvPr/>
        </p:nvCxnSpPr>
        <p:spPr>
          <a:xfrm>
            <a:off x="2252311" y="1707887"/>
            <a:ext cx="0" cy="61180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ounded Rectangular Callout 17">
            <a:extLst>
              <a:ext uri="{FF2B5EF4-FFF2-40B4-BE49-F238E27FC236}">
                <a16:creationId xmlns:a16="http://schemas.microsoft.com/office/drawing/2014/main" id="{A8B4690E-AB17-5B41-9AAD-0E5EC0E64B42}"/>
              </a:ext>
            </a:extLst>
          </p:cNvPr>
          <p:cNvSpPr/>
          <p:nvPr/>
        </p:nvSpPr>
        <p:spPr>
          <a:xfrm>
            <a:off x="2942365" y="3530154"/>
            <a:ext cx="1071370" cy="618335"/>
          </a:xfrm>
          <a:prstGeom prst="wedgeRoundRectCallout">
            <a:avLst>
              <a:gd name="adj1" fmla="val 3173"/>
              <a:gd name="adj2" fmla="val -293971"/>
              <a:gd name="adj3" fmla="val 16667"/>
            </a:avLst>
          </a:prstGeom>
          <a:solidFill>
            <a:srgbClr val="FFFF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Reference</a:t>
            </a:r>
          </a:p>
          <a:p>
            <a:pPr algn="ctr"/>
            <a:r>
              <a:rPr lang="en-US" dirty="0">
                <a:ln w="0"/>
                <a:solidFill>
                  <a:schemeClr val="accent6">
                    <a:lumMod val="50000"/>
                  </a:schemeClr>
                </a:solidFill>
                <a:effectLst>
                  <a:outerShdw blurRad="38100" dist="19050" dir="2700000" algn="tl" rotWithShape="0">
                    <a:schemeClr val="dk1">
                      <a:alpha val="40000"/>
                    </a:schemeClr>
                  </a:outerShdw>
                </a:effectLst>
              </a:rPr>
              <a:t>Copy</a:t>
            </a:r>
          </a:p>
        </p:txBody>
      </p:sp>
      <p:sp>
        <p:nvSpPr>
          <p:cNvPr id="19" name="Rounded Rectangular Callout 18">
            <a:extLst>
              <a:ext uri="{FF2B5EF4-FFF2-40B4-BE49-F238E27FC236}">
                <a16:creationId xmlns:a16="http://schemas.microsoft.com/office/drawing/2014/main" id="{D5EEAEBE-432F-F54D-8FBB-2D836EDA965B}"/>
              </a:ext>
            </a:extLst>
          </p:cNvPr>
          <p:cNvSpPr/>
          <p:nvPr/>
        </p:nvSpPr>
        <p:spPr>
          <a:xfrm>
            <a:off x="702643" y="3805008"/>
            <a:ext cx="1347538" cy="618335"/>
          </a:xfrm>
          <a:prstGeom prst="wedgeRoundRectCallout">
            <a:avLst>
              <a:gd name="adj1" fmla="val 48173"/>
              <a:gd name="adj2" fmla="val -234819"/>
              <a:gd name="adj3" fmla="val 16667"/>
            </a:avLst>
          </a:prstGeom>
          <a:solidFill>
            <a:srgbClr val="FFFF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Relationship</a:t>
            </a:r>
          </a:p>
        </p:txBody>
      </p:sp>
    </p:spTree>
    <p:extLst>
      <p:ext uri="{BB962C8B-B14F-4D97-AF65-F5344CB8AC3E}">
        <p14:creationId xmlns:p14="http://schemas.microsoft.com/office/powerpoint/2010/main" val="1358251280"/>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A4B4FB-857C-7041-95D6-25CDF55EA9DA}"/>
              </a:ext>
            </a:extLst>
          </p:cNvPr>
          <p:cNvSpPr/>
          <p:nvPr/>
        </p:nvSpPr>
        <p:spPr>
          <a:xfrm>
            <a:off x="359200" y="1087655"/>
            <a:ext cx="3558282" cy="178067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C8D1B06B-9520-9844-A40D-F571EAB3D739}"/>
              </a:ext>
            </a:extLst>
          </p:cNvPr>
          <p:cNvSpPr/>
          <p:nvPr/>
        </p:nvSpPr>
        <p:spPr>
          <a:xfrm>
            <a:off x="4881470" y="1087654"/>
            <a:ext cx="3558282" cy="178067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F6C700D2-FC53-7B4D-9F42-9C162FDDBAB6}"/>
              </a:ext>
            </a:extLst>
          </p:cNvPr>
          <p:cNvSpPr/>
          <p:nvPr/>
        </p:nvSpPr>
        <p:spPr>
          <a:xfrm>
            <a:off x="2704556" y="3020727"/>
            <a:ext cx="3558282" cy="178067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4BEE5F3B-0698-1C49-B598-313FFA521D85}"/>
              </a:ext>
            </a:extLst>
          </p:cNvPr>
          <p:cNvSpPr>
            <a:spLocks noGrp="1"/>
          </p:cNvSpPr>
          <p:nvPr>
            <p:ph type="title"/>
          </p:nvPr>
        </p:nvSpPr>
        <p:spPr/>
        <p:txBody>
          <a:bodyPr/>
          <a:lstStyle/>
          <a:p>
            <a:r>
              <a:rPr lang="en-US" dirty="0"/>
              <a:t>Importance of the distributed graph model</a:t>
            </a:r>
          </a:p>
        </p:txBody>
      </p:sp>
      <p:sp>
        <p:nvSpPr>
          <p:cNvPr id="3" name="Slide Number Placeholder 2">
            <a:extLst>
              <a:ext uri="{FF2B5EF4-FFF2-40B4-BE49-F238E27FC236}">
                <a16:creationId xmlns:a16="http://schemas.microsoft.com/office/drawing/2014/main" id="{6FD1DCFC-64BF-E84E-87D3-FE97A83A6F6B}"/>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42</a:t>
            </a:fld>
            <a:endParaRPr lang="en-US" sz="1000"/>
          </a:p>
        </p:txBody>
      </p:sp>
      <p:sp>
        <p:nvSpPr>
          <p:cNvPr id="4" name="Oval 3">
            <a:extLst>
              <a:ext uri="{FF2B5EF4-FFF2-40B4-BE49-F238E27FC236}">
                <a16:creationId xmlns:a16="http://schemas.microsoft.com/office/drawing/2014/main" id="{0AC602FE-51FF-7540-9881-4409FD81EB35}"/>
              </a:ext>
            </a:extLst>
          </p:cNvPr>
          <p:cNvSpPr/>
          <p:nvPr/>
        </p:nvSpPr>
        <p:spPr>
          <a:xfrm>
            <a:off x="741145" y="1318661"/>
            <a:ext cx="1174282" cy="779647"/>
          </a:xfrm>
          <a:prstGeom prst="ellipse">
            <a:avLst/>
          </a:prstGeom>
          <a:solidFill>
            <a:schemeClr val="accent5">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ln w="0"/>
                <a:solidFill>
                  <a:schemeClr val="accent6">
                    <a:lumMod val="50000"/>
                  </a:schemeClr>
                </a:solidFill>
                <a:effectLst>
                  <a:outerShdw blurRad="38100" dist="19050" dir="2700000" algn="tl" rotWithShape="0">
                    <a:schemeClr val="dk1">
                      <a:alpha val="40000"/>
                    </a:schemeClr>
                  </a:outerShdw>
                </a:effectLst>
              </a:rPr>
              <a:t>Database</a:t>
            </a:r>
          </a:p>
          <a:p>
            <a:pPr algn="ctr"/>
            <a:r>
              <a:rPr lang="en-US" sz="900" dirty="0">
                <a:ln w="0"/>
                <a:solidFill>
                  <a:schemeClr val="accent6">
                    <a:lumMod val="50000"/>
                  </a:schemeClr>
                </a:solidFill>
                <a:effectLst>
                  <a:outerShdw blurRad="38100" dist="19050" dir="2700000" algn="tl" rotWithShape="0">
                    <a:schemeClr val="dk1">
                      <a:alpha val="40000"/>
                    </a:schemeClr>
                  </a:outerShdw>
                </a:effectLst>
              </a:rPr>
              <a:t>Column</a:t>
            </a:r>
          </a:p>
        </p:txBody>
      </p:sp>
      <p:sp>
        <p:nvSpPr>
          <p:cNvPr id="8" name="Oval 7">
            <a:extLst>
              <a:ext uri="{FF2B5EF4-FFF2-40B4-BE49-F238E27FC236}">
                <a16:creationId xmlns:a16="http://schemas.microsoft.com/office/drawing/2014/main" id="{C0557B47-EF9E-C24D-B3ED-CA3A9B8E273C}"/>
              </a:ext>
            </a:extLst>
          </p:cNvPr>
          <p:cNvSpPr/>
          <p:nvPr/>
        </p:nvSpPr>
        <p:spPr>
          <a:xfrm>
            <a:off x="5407794" y="1318660"/>
            <a:ext cx="1174282" cy="779647"/>
          </a:xfrm>
          <a:prstGeom prst="ellipse">
            <a:avLst/>
          </a:prstGeom>
          <a:solidFill>
            <a:srgbClr val="FFB7FF"/>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Glossary</a:t>
            </a:r>
          </a:p>
          <a:p>
            <a:pPr algn="ctr"/>
            <a:r>
              <a:rPr lang="en-US" sz="1000" dirty="0">
                <a:ln w="0"/>
                <a:solidFill>
                  <a:schemeClr val="accent6">
                    <a:lumMod val="50000"/>
                  </a:schemeClr>
                </a:solidFill>
                <a:effectLst>
                  <a:outerShdw blurRad="38100" dist="19050" dir="2700000" algn="tl" rotWithShape="0">
                    <a:schemeClr val="dk1">
                      <a:alpha val="40000"/>
                    </a:schemeClr>
                  </a:outerShdw>
                </a:effectLst>
              </a:rPr>
              <a:t>Term</a:t>
            </a:r>
          </a:p>
        </p:txBody>
      </p:sp>
      <p:sp>
        <p:nvSpPr>
          <p:cNvPr id="12" name="TextBox 11">
            <a:extLst>
              <a:ext uri="{FF2B5EF4-FFF2-40B4-BE49-F238E27FC236}">
                <a16:creationId xmlns:a16="http://schemas.microsoft.com/office/drawing/2014/main" id="{9C1660D8-042C-BF42-B907-ADF5A452127E}"/>
              </a:ext>
            </a:extLst>
          </p:cNvPr>
          <p:cNvSpPr txBox="1"/>
          <p:nvPr/>
        </p:nvSpPr>
        <p:spPr>
          <a:xfrm>
            <a:off x="310578" y="2560549"/>
            <a:ext cx="861133" cy="307777"/>
          </a:xfrm>
          <a:prstGeom prst="rect">
            <a:avLst/>
          </a:prstGeom>
          <a:noFill/>
        </p:spPr>
        <p:txBody>
          <a:bodyPr wrap="none" rtlCol="0">
            <a:spAutoFit/>
          </a:bodyPr>
          <a:lstStyle/>
          <a:p>
            <a:r>
              <a:rPr lang="en-US" dirty="0"/>
              <a:t>Server 1</a:t>
            </a:r>
          </a:p>
        </p:txBody>
      </p:sp>
      <p:sp>
        <p:nvSpPr>
          <p:cNvPr id="13" name="TextBox 12">
            <a:extLst>
              <a:ext uri="{FF2B5EF4-FFF2-40B4-BE49-F238E27FC236}">
                <a16:creationId xmlns:a16="http://schemas.microsoft.com/office/drawing/2014/main" id="{5CAAB2E9-FDEA-2D4B-B98B-5320D2095107}"/>
              </a:ext>
            </a:extLst>
          </p:cNvPr>
          <p:cNvSpPr txBox="1"/>
          <p:nvPr/>
        </p:nvSpPr>
        <p:spPr>
          <a:xfrm>
            <a:off x="2704556" y="4493623"/>
            <a:ext cx="861133" cy="307777"/>
          </a:xfrm>
          <a:prstGeom prst="rect">
            <a:avLst/>
          </a:prstGeom>
          <a:noFill/>
        </p:spPr>
        <p:txBody>
          <a:bodyPr wrap="none" rtlCol="0">
            <a:spAutoFit/>
          </a:bodyPr>
          <a:lstStyle/>
          <a:p>
            <a:r>
              <a:rPr lang="en-US" dirty="0"/>
              <a:t>Server 3</a:t>
            </a:r>
          </a:p>
        </p:txBody>
      </p:sp>
      <p:sp>
        <p:nvSpPr>
          <p:cNvPr id="14" name="TextBox 13">
            <a:extLst>
              <a:ext uri="{FF2B5EF4-FFF2-40B4-BE49-F238E27FC236}">
                <a16:creationId xmlns:a16="http://schemas.microsoft.com/office/drawing/2014/main" id="{D70555F2-9877-7E47-A398-4728BB435F73}"/>
              </a:ext>
            </a:extLst>
          </p:cNvPr>
          <p:cNvSpPr txBox="1"/>
          <p:nvPr/>
        </p:nvSpPr>
        <p:spPr>
          <a:xfrm>
            <a:off x="7578619" y="2560550"/>
            <a:ext cx="861133" cy="307777"/>
          </a:xfrm>
          <a:prstGeom prst="rect">
            <a:avLst/>
          </a:prstGeom>
          <a:noFill/>
        </p:spPr>
        <p:txBody>
          <a:bodyPr wrap="none" rtlCol="0">
            <a:spAutoFit/>
          </a:bodyPr>
          <a:lstStyle/>
          <a:p>
            <a:r>
              <a:rPr lang="en-US" dirty="0"/>
              <a:t>Server 2</a:t>
            </a:r>
          </a:p>
        </p:txBody>
      </p:sp>
      <p:sp>
        <p:nvSpPr>
          <p:cNvPr id="15" name="Bent Arrow 14">
            <a:extLst>
              <a:ext uri="{FF2B5EF4-FFF2-40B4-BE49-F238E27FC236}">
                <a16:creationId xmlns:a16="http://schemas.microsoft.com/office/drawing/2014/main" id="{A28ED47A-13B7-D148-BE98-36F905222D98}"/>
              </a:ext>
            </a:extLst>
          </p:cNvPr>
          <p:cNvSpPr/>
          <p:nvPr/>
        </p:nvSpPr>
        <p:spPr>
          <a:xfrm flipV="1">
            <a:off x="1519045" y="2968796"/>
            <a:ext cx="1058779" cy="1039528"/>
          </a:xfrm>
          <a:prstGeom prst="bentArrow">
            <a:avLst>
              <a:gd name="adj1" fmla="val 9259"/>
              <a:gd name="adj2" fmla="val 9259"/>
              <a:gd name="adj3" fmla="val 9259"/>
              <a:gd name="adj4" fmla="val 43750"/>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8" name="Bent Arrow 17">
            <a:extLst>
              <a:ext uri="{FF2B5EF4-FFF2-40B4-BE49-F238E27FC236}">
                <a16:creationId xmlns:a16="http://schemas.microsoft.com/office/drawing/2014/main" id="{5F9F94C1-5AB2-F74D-B60D-D7F3F045378A}"/>
              </a:ext>
            </a:extLst>
          </p:cNvPr>
          <p:cNvSpPr/>
          <p:nvPr/>
        </p:nvSpPr>
        <p:spPr>
          <a:xfrm rot="10800000">
            <a:off x="6389571" y="3020727"/>
            <a:ext cx="1058779" cy="1039528"/>
          </a:xfrm>
          <a:prstGeom prst="bentArrow">
            <a:avLst>
              <a:gd name="adj1" fmla="val 9259"/>
              <a:gd name="adj2" fmla="val 9259"/>
              <a:gd name="adj3" fmla="val 9259"/>
              <a:gd name="adj4" fmla="val 43750"/>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6" name="Oval 25">
            <a:extLst>
              <a:ext uri="{FF2B5EF4-FFF2-40B4-BE49-F238E27FC236}">
                <a16:creationId xmlns:a16="http://schemas.microsoft.com/office/drawing/2014/main" id="{39276BCA-48D9-FE4A-BF66-17E8891E23EC}"/>
              </a:ext>
            </a:extLst>
          </p:cNvPr>
          <p:cNvSpPr/>
          <p:nvPr/>
        </p:nvSpPr>
        <p:spPr>
          <a:xfrm>
            <a:off x="2955013" y="3280609"/>
            <a:ext cx="1174282" cy="779647"/>
          </a:xfrm>
          <a:prstGeom prst="ellipse">
            <a:avLst/>
          </a:prstGeom>
          <a:solidFill>
            <a:schemeClr val="accent5">
              <a:lumMod val="20000"/>
              <a:lumOff val="80000"/>
            </a:schemeClr>
          </a:solidFill>
          <a:ln>
            <a:solidFill>
              <a:schemeClr val="accent3">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ln w="0"/>
                <a:solidFill>
                  <a:schemeClr val="accent6">
                    <a:lumMod val="50000"/>
                  </a:schemeClr>
                </a:solidFill>
                <a:effectLst>
                  <a:outerShdw blurRad="38100" dist="19050" dir="2700000" algn="tl" rotWithShape="0">
                    <a:schemeClr val="dk1">
                      <a:alpha val="40000"/>
                    </a:schemeClr>
                  </a:outerShdw>
                </a:effectLst>
              </a:rPr>
              <a:t>Database Column</a:t>
            </a:r>
          </a:p>
        </p:txBody>
      </p:sp>
      <p:sp>
        <p:nvSpPr>
          <p:cNvPr id="27" name="Oval 26">
            <a:extLst>
              <a:ext uri="{FF2B5EF4-FFF2-40B4-BE49-F238E27FC236}">
                <a16:creationId xmlns:a16="http://schemas.microsoft.com/office/drawing/2014/main" id="{6182583F-291C-C848-A7D8-9DE28857CAF7}"/>
              </a:ext>
            </a:extLst>
          </p:cNvPr>
          <p:cNvSpPr/>
          <p:nvPr/>
        </p:nvSpPr>
        <p:spPr>
          <a:xfrm>
            <a:off x="4851921" y="3280608"/>
            <a:ext cx="1174282" cy="779647"/>
          </a:xfrm>
          <a:prstGeom prst="ellipse">
            <a:avLst/>
          </a:prstGeom>
          <a:solidFill>
            <a:srgbClr val="FFB7FF"/>
          </a:solidFill>
          <a:ln>
            <a:solidFill>
              <a:schemeClr val="accent3">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Glossary</a:t>
            </a:r>
          </a:p>
          <a:p>
            <a:pPr algn="ctr"/>
            <a:r>
              <a:rPr lang="en-US" sz="1000" dirty="0">
                <a:ln w="0"/>
                <a:solidFill>
                  <a:schemeClr val="accent6">
                    <a:lumMod val="50000"/>
                  </a:schemeClr>
                </a:solidFill>
                <a:effectLst>
                  <a:outerShdw blurRad="38100" dist="19050" dir="2700000" algn="tl" rotWithShape="0">
                    <a:schemeClr val="dk1">
                      <a:alpha val="40000"/>
                    </a:schemeClr>
                  </a:outerShdw>
                </a:effectLst>
              </a:rPr>
              <a:t>Term</a:t>
            </a:r>
          </a:p>
        </p:txBody>
      </p:sp>
      <p:grpSp>
        <p:nvGrpSpPr>
          <p:cNvPr id="31" name="Group 30">
            <a:extLst>
              <a:ext uri="{FF2B5EF4-FFF2-40B4-BE49-F238E27FC236}">
                <a16:creationId xmlns:a16="http://schemas.microsoft.com/office/drawing/2014/main" id="{279F1220-436A-6E41-9CEC-1953876A0475}"/>
              </a:ext>
            </a:extLst>
          </p:cNvPr>
          <p:cNvGrpSpPr/>
          <p:nvPr/>
        </p:nvGrpSpPr>
        <p:grpSpPr>
          <a:xfrm>
            <a:off x="3821286" y="3669835"/>
            <a:ext cx="1289785" cy="939059"/>
            <a:chOff x="3821286" y="3669835"/>
            <a:chExt cx="1289785" cy="939059"/>
          </a:xfrm>
        </p:grpSpPr>
        <p:sp>
          <p:nvSpPr>
            <p:cNvPr id="28" name="Rectangle 27">
              <a:extLst>
                <a:ext uri="{FF2B5EF4-FFF2-40B4-BE49-F238E27FC236}">
                  <a16:creationId xmlns:a16="http://schemas.microsoft.com/office/drawing/2014/main" id="{044EDDBD-D7F7-8040-BD90-635040A8EA59}"/>
                </a:ext>
              </a:extLst>
            </p:cNvPr>
            <p:cNvSpPr/>
            <p:nvPr/>
          </p:nvSpPr>
          <p:spPr>
            <a:xfrm>
              <a:off x="3821286" y="4281635"/>
              <a:ext cx="1289785" cy="327259"/>
            </a:xfrm>
            <a:prstGeom prst="rect">
              <a:avLst/>
            </a:prstGeom>
            <a:solidFill>
              <a:srgbClr val="92D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Meaning</a:t>
              </a:r>
            </a:p>
          </p:txBody>
        </p:sp>
        <p:cxnSp>
          <p:nvCxnSpPr>
            <p:cNvPr id="29" name="Straight Connector 28">
              <a:extLst>
                <a:ext uri="{FF2B5EF4-FFF2-40B4-BE49-F238E27FC236}">
                  <a16:creationId xmlns:a16="http://schemas.microsoft.com/office/drawing/2014/main" id="{E5865015-A9DF-554C-B6BC-8836469A8434}"/>
                </a:ext>
              </a:extLst>
            </p:cNvPr>
            <p:cNvCxnSpPr>
              <a:stCxn id="26" idx="6"/>
              <a:endCxn id="27" idx="2"/>
            </p:cNvCxnSpPr>
            <p:nvPr/>
          </p:nvCxnSpPr>
          <p:spPr>
            <a:xfrm flipV="1">
              <a:off x="4129295" y="3670432"/>
              <a:ext cx="722626" cy="1"/>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F47845-5500-E54E-8366-BBB36BE443B6}"/>
                </a:ext>
              </a:extLst>
            </p:cNvPr>
            <p:cNvCxnSpPr>
              <a:cxnSpLocks/>
              <a:endCxn id="28" idx="0"/>
            </p:cNvCxnSpPr>
            <p:nvPr/>
          </p:nvCxnSpPr>
          <p:spPr>
            <a:xfrm>
              <a:off x="4466179" y="3669835"/>
              <a:ext cx="0" cy="61180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2226936"/>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A4B4FB-857C-7041-95D6-25CDF55EA9DA}"/>
              </a:ext>
            </a:extLst>
          </p:cNvPr>
          <p:cNvSpPr/>
          <p:nvPr/>
        </p:nvSpPr>
        <p:spPr>
          <a:xfrm>
            <a:off x="359200" y="1087655"/>
            <a:ext cx="3558282" cy="178067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C8D1B06B-9520-9844-A40D-F571EAB3D739}"/>
              </a:ext>
            </a:extLst>
          </p:cNvPr>
          <p:cNvSpPr/>
          <p:nvPr/>
        </p:nvSpPr>
        <p:spPr>
          <a:xfrm>
            <a:off x="4881470" y="1087654"/>
            <a:ext cx="3558282" cy="178067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F6C700D2-FC53-7B4D-9F42-9C162FDDBAB6}"/>
              </a:ext>
            </a:extLst>
          </p:cNvPr>
          <p:cNvSpPr/>
          <p:nvPr/>
        </p:nvSpPr>
        <p:spPr>
          <a:xfrm>
            <a:off x="2704556" y="3020727"/>
            <a:ext cx="3558282" cy="178067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4BEE5F3B-0698-1C49-B598-313FFA521D85}"/>
              </a:ext>
            </a:extLst>
          </p:cNvPr>
          <p:cNvSpPr>
            <a:spLocks noGrp="1"/>
          </p:cNvSpPr>
          <p:nvPr>
            <p:ph type="title"/>
          </p:nvPr>
        </p:nvSpPr>
        <p:spPr/>
        <p:txBody>
          <a:bodyPr/>
          <a:lstStyle/>
          <a:p>
            <a:r>
              <a:rPr lang="en-US" dirty="0"/>
              <a:t>Importance of the distributed graph model</a:t>
            </a:r>
          </a:p>
        </p:txBody>
      </p:sp>
      <p:sp>
        <p:nvSpPr>
          <p:cNvPr id="3" name="Slide Number Placeholder 2">
            <a:extLst>
              <a:ext uri="{FF2B5EF4-FFF2-40B4-BE49-F238E27FC236}">
                <a16:creationId xmlns:a16="http://schemas.microsoft.com/office/drawing/2014/main" id="{6FD1DCFC-64BF-E84E-87D3-FE97A83A6F6B}"/>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43</a:t>
            </a:fld>
            <a:endParaRPr lang="en-US" sz="1000"/>
          </a:p>
        </p:txBody>
      </p:sp>
      <p:sp>
        <p:nvSpPr>
          <p:cNvPr id="4" name="Oval 3">
            <a:extLst>
              <a:ext uri="{FF2B5EF4-FFF2-40B4-BE49-F238E27FC236}">
                <a16:creationId xmlns:a16="http://schemas.microsoft.com/office/drawing/2014/main" id="{0AC602FE-51FF-7540-9881-4409FD81EB35}"/>
              </a:ext>
            </a:extLst>
          </p:cNvPr>
          <p:cNvSpPr/>
          <p:nvPr/>
        </p:nvSpPr>
        <p:spPr>
          <a:xfrm>
            <a:off x="741145" y="1318661"/>
            <a:ext cx="1174282" cy="779647"/>
          </a:xfrm>
          <a:prstGeom prst="ellipse">
            <a:avLst/>
          </a:prstGeom>
          <a:solidFill>
            <a:schemeClr val="accent5">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ln w="0"/>
                <a:solidFill>
                  <a:schemeClr val="accent6">
                    <a:lumMod val="50000"/>
                  </a:schemeClr>
                </a:solidFill>
                <a:effectLst>
                  <a:outerShdw blurRad="38100" dist="19050" dir="2700000" algn="tl" rotWithShape="0">
                    <a:schemeClr val="dk1">
                      <a:alpha val="40000"/>
                    </a:schemeClr>
                  </a:outerShdw>
                </a:effectLst>
              </a:rPr>
              <a:t>Database</a:t>
            </a:r>
          </a:p>
          <a:p>
            <a:pPr algn="ctr"/>
            <a:r>
              <a:rPr lang="en-US" sz="900" dirty="0">
                <a:ln w="0"/>
                <a:solidFill>
                  <a:schemeClr val="accent6">
                    <a:lumMod val="50000"/>
                  </a:schemeClr>
                </a:solidFill>
                <a:effectLst>
                  <a:outerShdw blurRad="38100" dist="19050" dir="2700000" algn="tl" rotWithShape="0">
                    <a:schemeClr val="dk1">
                      <a:alpha val="40000"/>
                    </a:schemeClr>
                  </a:outerShdw>
                </a:effectLst>
              </a:rPr>
              <a:t>Column</a:t>
            </a:r>
          </a:p>
        </p:txBody>
      </p:sp>
      <p:sp>
        <p:nvSpPr>
          <p:cNvPr id="8" name="Oval 7">
            <a:extLst>
              <a:ext uri="{FF2B5EF4-FFF2-40B4-BE49-F238E27FC236}">
                <a16:creationId xmlns:a16="http://schemas.microsoft.com/office/drawing/2014/main" id="{C0557B47-EF9E-C24D-B3ED-CA3A9B8E273C}"/>
              </a:ext>
            </a:extLst>
          </p:cNvPr>
          <p:cNvSpPr/>
          <p:nvPr/>
        </p:nvSpPr>
        <p:spPr>
          <a:xfrm>
            <a:off x="5407794" y="1318660"/>
            <a:ext cx="1174282" cy="779647"/>
          </a:xfrm>
          <a:prstGeom prst="ellipse">
            <a:avLst/>
          </a:prstGeom>
          <a:solidFill>
            <a:srgbClr val="FFB7FF"/>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Glossary</a:t>
            </a:r>
          </a:p>
          <a:p>
            <a:pPr algn="ctr"/>
            <a:r>
              <a:rPr lang="en-US" sz="1000" dirty="0">
                <a:ln w="0"/>
                <a:solidFill>
                  <a:schemeClr val="accent6">
                    <a:lumMod val="50000"/>
                  </a:schemeClr>
                </a:solidFill>
                <a:effectLst>
                  <a:outerShdw blurRad="38100" dist="19050" dir="2700000" algn="tl" rotWithShape="0">
                    <a:schemeClr val="dk1">
                      <a:alpha val="40000"/>
                    </a:schemeClr>
                  </a:outerShdw>
                </a:effectLst>
              </a:rPr>
              <a:t>Term</a:t>
            </a:r>
          </a:p>
        </p:txBody>
      </p:sp>
      <p:sp>
        <p:nvSpPr>
          <p:cNvPr id="12" name="TextBox 11">
            <a:extLst>
              <a:ext uri="{FF2B5EF4-FFF2-40B4-BE49-F238E27FC236}">
                <a16:creationId xmlns:a16="http://schemas.microsoft.com/office/drawing/2014/main" id="{9C1660D8-042C-BF42-B907-ADF5A452127E}"/>
              </a:ext>
            </a:extLst>
          </p:cNvPr>
          <p:cNvSpPr txBox="1"/>
          <p:nvPr/>
        </p:nvSpPr>
        <p:spPr>
          <a:xfrm>
            <a:off x="310578" y="2560549"/>
            <a:ext cx="861133" cy="307777"/>
          </a:xfrm>
          <a:prstGeom prst="rect">
            <a:avLst/>
          </a:prstGeom>
          <a:noFill/>
        </p:spPr>
        <p:txBody>
          <a:bodyPr wrap="none" rtlCol="0">
            <a:spAutoFit/>
          </a:bodyPr>
          <a:lstStyle/>
          <a:p>
            <a:r>
              <a:rPr lang="en-US" dirty="0"/>
              <a:t>Server 1</a:t>
            </a:r>
          </a:p>
        </p:txBody>
      </p:sp>
      <p:sp>
        <p:nvSpPr>
          <p:cNvPr id="13" name="TextBox 12">
            <a:extLst>
              <a:ext uri="{FF2B5EF4-FFF2-40B4-BE49-F238E27FC236}">
                <a16:creationId xmlns:a16="http://schemas.microsoft.com/office/drawing/2014/main" id="{5CAAB2E9-FDEA-2D4B-B98B-5320D2095107}"/>
              </a:ext>
            </a:extLst>
          </p:cNvPr>
          <p:cNvSpPr txBox="1"/>
          <p:nvPr/>
        </p:nvSpPr>
        <p:spPr>
          <a:xfrm>
            <a:off x="2704556" y="4493623"/>
            <a:ext cx="861133" cy="307777"/>
          </a:xfrm>
          <a:prstGeom prst="rect">
            <a:avLst/>
          </a:prstGeom>
          <a:noFill/>
        </p:spPr>
        <p:txBody>
          <a:bodyPr wrap="none" rtlCol="0">
            <a:spAutoFit/>
          </a:bodyPr>
          <a:lstStyle/>
          <a:p>
            <a:r>
              <a:rPr lang="en-US" dirty="0"/>
              <a:t>Server 3</a:t>
            </a:r>
          </a:p>
        </p:txBody>
      </p:sp>
      <p:sp>
        <p:nvSpPr>
          <p:cNvPr id="14" name="TextBox 13">
            <a:extLst>
              <a:ext uri="{FF2B5EF4-FFF2-40B4-BE49-F238E27FC236}">
                <a16:creationId xmlns:a16="http://schemas.microsoft.com/office/drawing/2014/main" id="{D70555F2-9877-7E47-A398-4728BB435F73}"/>
              </a:ext>
            </a:extLst>
          </p:cNvPr>
          <p:cNvSpPr txBox="1"/>
          <p:nvPr/>
        </p:nvSpPr>
        <p:spPr>
          <a:xfrm>
            <a:off x="7578619" y="2560550"/>
            <a:ext cx="861133" cy="307777"/>
          </a:xfrm>
          <a:prstGeom prst="rect">
            <a:avLst/>
          </a:prstGeom>
          <a:noFill/>
        </p:spPr>
        <p:txBody>
          <a:bodyPr wrap="none" rtlCol="0">
            <a:spAutoFit/>
          </a:bodyPr>
          <a:lstStyle/>
          <a:p>
            <a:r>
              <a:rPr lang="en-US" dirty="0"/>
              <a:t>Server 2</a:t>
            </a:r>
          </a:p>
        </p:txBody>
      </p:sp>
      <p:sp>
        <p:nvSpPr>
          <p:cNvPr id="28" name="Rectangle 27">
            <a:extLst>
              <a:ext uri="{FF2B5EF4-FFF2-40B4-BE49-F238E27FC236}">
                <a16:creationId xmlns:a16="http://schemas.microsoft.com/office/drawing/2014/main" id="{044EDDBD-D7F7-8040-BD90-635040A8EA59}"/>
              </a:ext>
            </a:extLst>
          </p:cNvPr>
          <p:cNvSpPr/>
          <p:nvPr/>
        </p:nvSpPr>
        <p:spPr>
          <a:xfrm>
            <a:off x="3821286" y="4281635"/>
            <a:ext cx="1289785" cy="327259"/>
          </a:xfrm>
          <a:prstGeom prst="rect">
            <a:avLst/>
          </a:prstGeom>
          <a:solidFill>
            <a:srgbClr val="92D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Meaning</a:t>
            </a:r>
          </a:p>
        </p:txBody>
      </p:sp>
      <p:cxnSp>
        <p:nvCxnSpPr>
          <p:cNvPr id="29" name="Straight Connector 28">
            <a:extLst>
              <a:ext uri="{FF2B5EF4-FFF2-40B4-BE49-F238E27FC236}">
                <a16:creationId xmlns:a16="http://schemas.microsoft.com/office/drawing/2014/main" id="{E5865015-A9DF-554C-B6BC-8836469A8434}"/>
              </a:ext>
            </a:extLst>
          </p:cNvPr>
          <p:cNvCxnSpPr>
            <a:cxnSpLocks/>
          </p:cNvCxnSpPr>
          <p:nvPr/>
        </p:nvCxnSpPr>
        <p:spPr>
          <a:xfrm flipV="1">
            <a:off x="4129295" y="3670432"/>
            <a:ext cx="722626" cy="1"/>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F47845-5500-E54E-8366-BBB36BE443B6}"/>
              </a:ext>
            </a:extLst>
          </p:cNvPr>
          <p:cNvCxnSpPr>
            <a:cxnSpLocks/>
            <a:endCxn id="28" idx="0"/>
          </p:cNvCxnSpPr>
          <p:nvPr/>
        </p:nvCxnSpPr>
        <p:spPr>
          <a:xfrm>
            <a:off x="4466179" y="3669835"/>
            <a:ext cx="0" cy="61180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0819F91-5E70-C543-BA32-496E3CD7BCE7}"/>
              </a:ext>
            </a:extLst>
          </p:cNvPr>
          <p:cNvSpPr/>
          <p:nvPr/>
        </p:nvSpPr>
        <p:spPr>
          <a:xfrm>
            <a:off x="3316763" y="3453745"/>
            <a:ext cx="808522" cy="433368"/>
          </a:xfrm>
          <a:prstGeom prst="rect">
            <a:avLst/>
          </a:prstGeom>
          <a:solidFill>
            <a:schemeClr val="accent5">
              <a:lumMod val="20000"/>
              <a:lumOff val="80000"/>
            </a:schemeClr>
          </a:solidFill>
          <a:ln>
            <a:solidFill>
              <a:schemeClr val="accent3">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sz="900" dirty="0">
                <a:ln w="0"/>
                <a:solidFill>
                  <a:srgbClr val="595959">
                    <a:lumMod val="50000"/>
                  </a:srgbClr>
                </a:solidFill>
                <a:effectLst>
                  <a:outerShdw blurRad="38100" dist="19050" dir="2700000" algn="tl" rotWithShape="0">
                    <a:srgbClr val="FFFFFF">
                      <a:alpha val="40000"/>
                    </a:srgbClr>
                  </a:outerShdw>
                </a:effectLst>
              </a:rPr>
              <a:t>Database</a:t>
            </a:r>
          </a:p>
          <a:p>
            <a:pPr lvl="0" algn="ctr"/>
            <a:r>
              <a:rPr lang="en-US" sz="900" dirty="0">
                <a:ln w="0"/>
                <a:solidFill>
                  <a:srgbClr val="595959">
                    <a:lumMod val="50000"/>
                  </a:srgbClr>
                </a:solidFill>
                <a:effectLst>
                  <a:outerShdw blurRad="38100" dist="19050" dir="2700000" algn="tl" rotWithShape="0">
                    <a:srgbClr val="FFFFFF">
                      <a:alpha val="40000"/>
                    </a:srgbClr>
                  </a:outerShdw>
                </a:effectLst>
              </a:rPr>
              <a:t>Column</a:t>
            </a:r>
          </a:p>
        </p:txBody>
      </p:sp>
      <p:sp>
        <p:nvSpPr>
          <p:cNvPr id="20" name="Rectangle 19">
            <a:extLst>
              <a:ext uri="{FF2B5EF4-FFF2-40B4-BE49-F238E27FC236}">
                <a16:creationId xmlns:a16="http://schemas.microsoft.com/office/drawing/2014/main" id="{6BAA5822-9E9C-8847-BF07-E7A49EAF5000}"/>
              </a:ext>
            </a:extLst>
          </p:cNvPr>
          <p:cNvSpPr/>
          <p:nvPr/>
        </p:nvSpPr>
        <p:spPr>
          <a:xfrm>
            <a:off x="4851921" y="3453151"/>
            <a:ext cx="808522" cy="433368"/>
          </a:xfrm>
          <a:prstGeom prst="rect">
            <a:avLst/>
          </a:prstGeom>
          <a:solidFill>
            <a:srgbClr val="FFB7FF"/>
          </a:solidFill>
          <a:ln>
            <a:solidFill>
              <a:schemeClr val="accent3">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sz="1000" dirty="0">
                <a:ln w="0"/>
                <a:solidFill>
                  <a:srgbClr val="595959">
                    <a:lumMod val="50000"/>
                  </a:srgbClr>
                </a:solidFill>
                <a:effectLst>
                  <a:outerShdw blurRad="38100" dist="19050" dir="2700000" algn="tl" rotWithShape="0">
                    <a:srgbClr val="FFFFFF">
                      <a:alpha val="40000"/>
                    </a:srgbClr>
                  </a:outerShdw>
                </a:effectLst>
              </a:rPr>
              <a:t>Glossary</a:t>
            </a:r>
          </a:p>
          <a:p>
            <a:pPr lvl="0" algn="ctr"/>
            <a:r>
              <a:rPr lang="en-US" sz="1000" dirty="0">
                <a:ln w="0"/>
                <a:solidFill>
                  <a:srgbClr val="595959">
                    <a:lumMod val="50000"/>
                  </a:srgbClr>
                </a:solidFill>
                <a:effectLst>
                  <a:outerShdw blurRad="38100" dist="19050" dir="2700000" algn="tl" rotWithShape="0">
                    <a:srgbClr val="FFFFFF">
                      <a:alpha val="40000"/>
                    </a:srgbClr>
                  </a:outerShdw>
                </a:effectLst>
              </a:rPr>
              <a:t>Term</a:t>
            </a:r>
          </a:p>
        </p:txBody>
      </p:sp>
      <p:sp>
        <p:nvSpPr>
          <p:cNvPr id="10" name="Rounded Rectangular Callout 9">
            <a:extLst>
              <a:ext uri="{FF2B5EF4-FFF2-40B4-BE49-F238E27FC236}">
                <a16:creationId xmlns:a16="http://schemas.microsoft.com/office/drawing/2014/main" id="{C29D2EE3-5CCD-2B4D-A5DD-5792A86DC391}"/>
              </a:ext>
            </a:extLst>
          </p:cNvPr>
          <p:cNvSpPr/>
          <p:nvPr/>
        </p:nvSpPr>
        <p:spPr>
          <a:xfrm>
            <a:off x="1276451" y="3453151"/>
            <a:ext cx="966630" cy="618335"/>
          </a:xfrm>
          <a:prstGeom prst="wedgeRoundRectCallout">
            <a:avLst>
              <a:gd name="adj1" fmla="val 160394"/>
              <a:gd name="adj2" fmla="val -23115"/>
              <a:gd name="adj3" fmla="val 16667"/>
            </a:avLst>
          </a:prstGeom>
          <a:solidFill>
            <a:srgbClr val="FFFF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Entity</a:t>
            </a:r>
          </a:p>
          <a:p>
            <a:pPr algn="ctr"/>
            <a:r>
              <a:rPr lang="en-US" dirty="0">
                <a:ln w="0"/>
                <a:solidFill>
                  <a:schemeClr val="accent6">
                    <a:lumMod val="50000"/>
                  </a:schemeClr>
                </a:solidFill>
                <a:effectLst>
                  <a:outerShdw blurRad="38100" dist="19050" dir="2700000" algn="tl" rotWithShape="0">
                    <a:schemeClr val="dk1">
                      <a:alpha val="40000"/>
                    </a:schemeClr>
                  </a:outerShdw>
                </a:effectLst>
              </a:rPr>
              <a:t>Proxy</a:t>
            </a:r>
          </a:p>
        </p:txBody>
      </p:sp>
    </p:spTree>
    <p:extLst>
      <p:ext uri="{BB962C8B-B14F-4D97-AF65-F5344CB8AC3E}">
        <p14:creationId xmlns:p14="http://schemas.microsoft.com/office/powerpoint/2010/main" val="4086504186"/>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BB32F5-F63E-F345-852F-A0F66A5C029B}"/>
              </a:ext>
            </a:extLst>
          </p:cNvPr>
          <p:cNvSpPr>
            <a:spLocks noGrp="1"/>
          </p:cNvSpPr>
          <p:nvPr>
            <p:ph type="title"/>
          </p:nvPr>
        </p:nvSpPr>
        <p:spPr/>
        <p:txBody>
          <a:bodyPr/>
          <a:lstStyle/>
          <a:p>
            <a:r>
              <a:rPr lang="en-US" dirty="0"/>
              <a:t>Fair Ecosystem</a:t>
            </a:r>
          </a:p>
        </p:txBody>
      </p:sp>
      <p:sp>
        <p:nvSpPr>
          <p:cNvPr id="4" name="Slide Number Placeholder 3">
            <a:extLst>
              <a:ext uri="{FF2B5EF4-FFF2-40B4-BE49-F238E27FC236}">
                <a16:creationId xmlns:a16="http://schemas.microsoft.com/office/drawing/2014/main" id="{53D1CD5D-44CB-6247-ADDE-1F67BA958736}"/>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44</a:t>
            </a:fld>
            <a:endParaRPr lang="en-US" sz="1000"/>
          </a:p>
        </p:txBody>
      </p:sp>
      <p:sp>
        <p:nvSpPr>
          <p:cNvPr id="2" name="Rectangle 1">
            <a:extLst>
              <a:ext uri="{FF2B5EF4-FFF2-40B4-BE49-F238E27FC236}">
                <a16:creationId xmlns:a16="http://schemas.microsoft.com/office/drawing/2014/main" id="{E0A6A754-A3E5-4145-8E73-BF6225ED6A0A}"/>
              </a:ext>
            </a:extLst>
          </p:cNvPr>
          <p:cNvSpPr/>
          <p:nvPr/>
        </p:nvSpPr>
        <p:spPr>
          <a:xfrm>
            <a:off x="741814" y="3240840"/>
            <a:ext cx="4572000" cy="738664"/>
          </a:xfrm>
          <a:prstGeom prst="rect">
            <a:avLst/>
          </a:prstGeom>
        </p:spPr>
        <p:txBody>
          <a:bodyPr>
            <a:spAutoFit/>
          </a:bodyPr>
          <a:lstStyle/>
          <a:p>
            <a:pPr lvl="1"/>
            <a:r>
              <a:rPr lang="en-US" sz="1050" dirty="0">
                <a:solidFill>
                  <a:schemeClr val="accent5">
                    <a:lumMod val="20000"/>
                    <a:lumOff val="80000"/>
                  </a:schemeClr>
                </a:solidFill>
              </a:rPr>
              <a:t>Peer-to-peer</a:t>
            </a:r>
          </a:p>
          <a:p>
            <a:pPr lvl="1"/>
            <a:r>
              <a:rPr lang="en-US" sz="1050" dirty="0">
                <a:solidFill>
                  <a:schemeClr val="accent5">
                    <a:lumMod val="20000"/>
                    <a:lumOff val="80000"/>
                  </a:schemeClr>
                </a:solidFill>
              </a:rPr>
              <a:t>Adapting</a:t>
            </a:r>
          </a:p>
          <a:p>
            <a:pPr lvl="1"/>
            <a:r>
              <a:rPr lang="en-US" sz="1050" dirty="0">
                <a:solidFill>
                  <a:schemeClr val="accent5">
                    <a:lumMod val="20000"/>
                    <a:lumOff val="80000"/>
                  </a:schemeClr>
                </a:solidFill>
              </a:rPr>
              <a:t>Value-add integration points</a:t>
            </a:r>
          </a:p>
          <a:p>
            <a:pPr lvl="1"/>
            <a:r>
              <a:rPr lang="en-US" sz="1050" dirty="0">
                <a:solidFill>
                  <a:schemeClr val="accent5">
                    <a:lumMod val="20000"/>
                    <a:lumOff val="80000"/>
                  </a:schemeClr>
                </a:solidFill>
              </a:rPr>
              <a:t>Conformance mark</a:t>
            </a:r>
          </a:p>
        </p:txBody>
      </p:sp>
    </p:spTree>
    <p:extLst>
      <p:ext uri="{BB962C8B-B14F-4D97-AF65-F5344CB8AC3E}">
        <p14:creationId xmlns:p14="http://schemas.microsoft.com/office/powerpoint/2010/main" val="2862243920"/>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78CE73-AD1D-3640-AB7A-B380C70282D7}"/>
              </a:ext>
            </a:extLst>
          </p:cNvPr>
          <p:cNvSpPr>
            <a:spLocks noGrp="1"/>
          </p:cNvSpPr>
          <p:nvPr>
            <p:ph type="sldNum" sz="quarter" idx="10"/>
          </p:nvPr>
        </p:nvSpPr>
        <p:spPr bwMode="black">
          <a:xfrm>
            <a:off x="219075" y="9239250"/>
            <a:ext cx="1431925"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9703" tIns="64861" rIns="129703" bIns="64861" numCol="1" anchor="t" anchorCtr="0" compatLnSpc="1">
            <a:prstTxWarp prst="textNoShape">
              <a:avLst/>
            </a:prstTxWarp>
          </a:bodyPr>
          <a:lstStyle>
            <a:defPPr>
              <a:defRPr lang="en-US"/>
            </a:defPPr>
            <a:lvl1pPr algn="l" defTabSz="1300163" rtl="0" fontAlgn="base">
              <a:spcBef>
                <a:spcPct val="50000"/>
              </a:spcBef>
              <a:spcAft>
                <a:spcPct val="0"/>
              </a:spcAft>
              <a:defRPr sz="1400" b="1" kern="1200">
                <a:solidFill>
                  <a:srgbClr val="FFFFFF"/>
                </a:solidFill>
                <a:latin typeface="Arial" panose="020B0604020202020204" pitchFamily="34" charset="0"/>
                <a:ea typeface="+mn-ea"/>
                <a:cs typeface="Arial" panose="020B0604020202020204" pitchFamily="34" charset="0"/>
              </a:defRPr>
            </a:lvl1pPr>
            <a:lvl2pPr marL="457200" algn="ctr" rtl="0" fontAlgn="base">
              <a:spcBef>
                <a:spcPct val="0"/>
              </a:spcBef>
              <a:spcAft>
                <a:spcPct val="0"/>
              </a:spcAft>
              <a:defRPr sz="2600" kern="1200">
                <a:solidFill>
                  <a:schemeClr val="tx1"/>
                </a:solidFill>
                <a:latin typeface="Arial" panose="020B0604020202020204" pitchFamily="34" charset="0"/>
                <a:ea typeface="+mn-ea"/>
                <a:cs typeface="Arial" panose="020B0604020202020204" pitchFamily="34" charset="0"/>
              </a:defRPr>
            </a:lvl2pPr>
            <a:lvl3pPr marL="914400" algn="ctr" rtl="0" fontAlgn="base">
              <a:spcBef>
                <a:spcPct val="0"/>
              </a:spcBef>
              <a:spcAft>
                <a:spcPct val="0"/>
              </a:spcAft>
              <a:defRPr sz="2600" kern="1200">
                <a:solidFill>
                  <a:schemeClr val="tx1"/>
                </a:solidFill>
                <a:latin typeface="Arial" panose="020B0604020202020204" pitchFamily="34" charset="0"/>
                <a:ea typeface="+mn-ea"/>
                <a:cs typeface="Arial" panose="020B0604020202020204" pitchFamily="34" charset="0"/>
              </a:defRPr>
            </a:lvl3pPr>
            <a:lvl4pPr marL="1371600" algn="ctr" rtl="0" fontAlgn="base">
              <a:spcBef>
                <a:spcPct val="0"/>
              </a:spcBef>
              <a:spcAft>
                <a:spcPct val="0"/>
              </a:spcAft>
              <a:defRPr sz="2600" kern="1200">
                <a:solidFill>
                  <a:schemeClr val="tx1"/>
                </a:solidFill>
                <a:latin typeface="Arial" panose="020B0604020202020204" pitchFamily="34" charset="0"/>
                <a:ea typeface="+mn-ea"/>
                <a:cs typeface="Arial" panose="020B0604020202020204" pitchFamily="34" charset="0"/>
              </a:defRPr>
            </a:lvl4pPr>
            <a:lvl5pPr marL="1828800" algn="ctr" rtl="0" fontAlgn="base">
              <a:spcBef>
                <a:spcPct val="0"/>
              </a:spcBef>
              <a:spcAft>
                <a:spcPct val="0"/>
              </a:spcAft>
              <a:defRPr sz="26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26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26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26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2600" kern="1200">
                <a:solidFill>
                  <a:schemeClr val="tx1"/>
                </a:solidFill>
                <a:latin typeface="Arial" panose="020B0604020202020204" pitchFamily="34" charset="0"/>
                <a:ea typeface="+mn-ea"/>
                <a:cs typeface="Arial" panose="020B0604020202020204" pitchFamily="34" charset="0"/>
              </a:defRPr>
            </a:lvl9pPr>
          </a:lstStyle>
          <a:p>
            <a:fld id="{2DC03B94-C94B-0947-8957-5C6A1757F501}" type="slidenum">
              <a:rPr lang="en-US" altLang="en-US" smtClean="0"/>
              <a:pPr/>
              <a:t>45</a:t>
            </a:fld>
            <a:endParaRPr lang="en-US" altLang="en-US"/>
          </a:p>
        </p:txBody>
      </p:sp>
      <p:sp>
        <p:nvSpPr>
          <p:cNvPr id="2591746" name="Rectangle 2">
            <a:extLst>
              <a:ext uri="{FF2B5EF4-FFF2-40B4-BE49-F238E27FC236}">
                <a16:creationId xmlns:a16="http://schemas.microsoft.com/office/drawing/2014/main" id="{881C028D-1ECC-AB4B-84FE-A017AC612B45}"/>
              </a:ext>
            </a:extLst>
          </p:cNvPr>
          <p:cNvSpPr>
            <a:spLocks noGrp="1" noChangeArrowheads="1"/>
          </p:cNvSpPr>
          <p:nvPr>
            <p:ph type="title"/>
          </p:nvPr>
        </p:nvSpPr>
        <p:spPr/>
        <p:txBody>
          <a:bodyPr/>
          <a:lstStyle/>
          <a:p>
            <a:r>
              <a:rPr lang="en-GB" altLang="en-US" dirty="0"/>
              <a:t>Characteristics of successful ecosystems (</a:t>
            </a:r>
            <a:r>
              <a:rPr lang="en-GB" altLang="en-US" dirty="0" err="1"/>
              <a:t>AoT</a:t>
            </a:r>
            <a:r>
              <a:rPr lang="en-GB" altLang="en-US" dirty="0"/>
              <a:t> 2007)</a:t>
            </a:r>
          </a:p>
        </p:txBody>
      </p:sp>
      <p:sp>
        <p:nvSpPr>
          <p:cNvPr id="2591747" name="Rectangle 3">
            <a:extLst>
              <a:ext uri="{FF2B5EF4-FFF2-40B4-BE49-F238E27FC236}">
                <a16:creationId xmlns:a16="http://schemas.microsoft.com/office/drawing/2014/main" id="{76861986-4196-2A40-82C3-094EAE4ECDA9}"/>
              </a:ext>
            </a:extLst>
          </p:cNvPr>
          <p:cNvSpPr>
            <a:spLocks noGrp="1" noChangeArrowheads="1"/>
          </p:cNvSpPr>
          <p:nvPr>
            <p:ph type="body" idx="1"/>
          </p:nvPr>
        </p:nvSpPr>
        <p:spPr/>
        <p:txBody>
          <a:bodyPr>
            <a:normAutofit fontScale="92500" lnSpcReduction="20000"/>
          </a:bodyPr>
          <a:lstStyle/>
          <a:p>
            <a:r>
              <a:rPr lang="en-US" altLang="zh-CN" dirty="0">
                <a:ea typeface="SimSun" panose="02010600030101010101" pitchFamily="2" charset="-122"/>
              </a:rPr>
              <a:t>Equity within the ecosystem – mutual benefit being derived by all participants</a:t>
            </a:r>
          </a:p>
          <a:p>
            <a:endParaRPr lang="en-US" altLang="zh-CN" dirty="0">
              <a:ea typeface="SimSun" panose="02010600030101010101" pitchFamily="2" charset="-122"/>
            </a:endParaRPr>
          </a:p>
          <a:p>
            <a:r>
              <a:rPr lang="en-US" altLang="zh-CN" dirty="0">
                <a:ea typeface="SimSun" panose="02010600030101010101" pitchFamily="2" charset="-122"/>
              </a:rPr>
              <a:t>Active engagement from all participants, focused towards a common goal and based on trust</a:t>
            </a:r>
          </a:p>
          <a:p>
            <a:endParaRPr lang="en-US" altLang="zh-CN" dirty="0">
              <a:ea typeface="SimSun" panose="02010600030101010101" pitchFamily="2" charset="-122"/>
            </a:endParaRPr>
          </a:p>
          <a:p>
            <a:r>
              <a:rPr lang="en-US" altLang="zh-CN" dirty="0">
                <a:ea typeface="SimSun" panose="02010600030101010101" pitchFamily="2" charset="-122"/>
              </a:rPr>
              <a:t>Intellectual Property (IP) policy and other intellectual capital ownership issues negotiated and agreed from the inception of the ecosystem</a:t>
            </a:r>
          </a:p>
          <a:p>
            <a:endParaRPr lang="en-US" altLang="zh-CN" dirty="0">
              <a:ea typeface="SimSun" panose="02010600030101010101" pitchFamily="2" charset="-122"/>
            </a:endParaRPr>
          </a:p>
          <a:p>
            <a:r>
              <a:rPr lang="en-US" altLang="zh-CN" dirty="0">
                <a:ea typeface="SimSun" panose="02010600030101010101" pitchFamily="2" charset="-122"/>
              </a:rPr>
              <a:t>Adequate resources to deliver on promises</a:t>
            </a:r>
          </a:p>
          <a:p>
            <a:endParaRPr lang="en-US" altLang="zh-CN" dirty="0">
              <a:ea typeface="SimSun" panose="02010600030101010101" pitchFamily="2" charset="-122"/>
            </a:endParaRPr>
          </a:p>
          <a:p>
            <a:r>
              <a:rPr lang="en-US" altLang="zh-CN" dirty="0">
                <a:ea typeface="SimSun" panose="02010600030101010101" pitchFamily="2" charset="-122"/>
              </a:rPr>
              <a:t>The correct mix of skills to cover all aspects of the ecosystem’s mission</a:t>
            </a:r>
            <a:endParaRPr lang="en-GB" altLang="zh-CN" dirty="0">
              <a:ea typeface="SimSun" panose="02010600030101010101" pitchFamily="2" charset="-122"/>
            </a:endParaRPr>
          </a:p>
        </p:txBody>
      </p:sp>
    </p:spTree>
    <p:extLst>
      <p:ext uri="{BB962C8B-B14F-4D97-AF65-F5344CB8AC3E}">
        <p14:creationId xmlns:p14="http://schemas.microsoft.com/office/powerpoint/2010/main" val="1941986578"/>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new manifesto for metadata and governance</a:t>
            </a:r>
          </a:p>
        </p:txBody>
      </p:sp>
      <p:sp>
        <p:nvSpPr>
          <p:cNvPr id="3" name="Content Placeholder 2"/>
          <p:cNvSpPr>
            <a:spLocks noGrp="1"/>
          </p:cNvSpPr>
          <p:nvPr>
            <p:ph idx="1"/>
          </p:nvPr>
        </p:nvSpPr>
        <p:spPr/>
        <p:txBody>
          <a:bodyPr>
            <a:normAutofit fontScale="85000" lnSpcReduction="10000"/>
          </a:bodyPr>
          <a:lstStyle/>
          <a:p>
            <a:pPr lvl="0"/>
            <a:r>
              <a:rPr lang="en-US" b="1" dirty="0"/>
              <a:t>The maintenance of metadata </a:t>
            </a:r>
            <a:r>
              <a:rPr lang="en-US" dirty="0"/>
              <a:t>must be automated to scale to the sheer volumes and variety of data involved in modern business.  Similarly the use of metadata should be used to drive the governance of data and create a business friendly logical interface to the data landscape.</a:t>
            </a:r>
            <a:endParaRPr lang="en-GB" dirty="0"/>
          </a:p>
          <a:p>
            <a:pPr lvl="0"/>
            <a:r>
              <a:rPr lang="en-US" b="1" dirty="0"/>
              <a:t>The availability of metadata management must become ubiquitous </a:t>
            </a:r>
            <a:r>
              <a:rPr lang="en-US" dirty="0"/>
              <a:t>in cloud platforms and large data platforms, such as Apache Hadoop so that the processing engines on these platforms can rely on its availability and build capability around it.</a:t>
            </a:r>
            <a:endParaRPr lang="en-GB" dirty="0"/>
          </a:p>
          <a:p>
            <a:pPr lvl="0"/>
            <a:r>
              <a:rPr lang="en-US" b="1" dirty="0"/>
              <a:t>Metadata access must become open and remotely accessible so that tools from different vendors can work with metadata located on different platforms</a:t>
            </a:r>
            <a:r>
              <a:rPr lang="en-US" dirty="0"/>
              <a:t>.  This implies unique identifiers for metadata elements, some level of standardization in the types and formats for metadata and standard interfaces for manipulating metadata.</a:t>
            </a:r>
            <a:endParaRPr lang="en-GB" dirty="0"/>
          </a:p>
          <a:p>
            <a:pPr lvl="0"/>
            <a:r>
              <a:rPr lang="en-US" b="1" dirty="0"/>
              <a:t>Wherever possible, discovery and maintenance of metadata has to an integral </a:t>
            </a:r>
            <a:r>
              <a:rPr lang="en-US" dirty="0"/>
              <a:t>part of all tools that access, change and move information.</a:t>
            </a:r>
            <a:endParaRPr lang="en-GB" dirty="0"/>
          </a:p>
        </p:txBody>
      </p:sp>
      <p:sp>
        <p:nvSpPr>
          <p:cNvPr id="4" name="Footer Placeholder 3"/>
          <p:cNvSpPr>
            <a:spLocks noGrp="1"/>
          </p:cNvSpPr>
          <p:nvPr>
            <p:ph type="ftr" sz="quarter" idx="3"/>
          </p:nvPr>
        </p:nvSpPr>
        <p:spPr>
          <a:xfrm>
            <a:off x="2517360" y="6232870"/>
            <a:ext cx="6928265" cy="466380"/>
          </a:xfrm>
          <a:prstGeom prst="rect">
            <a:avLst/>
          </a:prstGeom>
        </p:spPr>
        <p:txBody>
          <a:bodyPr lIns="91438" tIns="45719" rIns="91438" bIns="45719"/>
          <a:lstStyle>
            <a:defPPr>
              <a:defRPr lang="en-US"/>
            </a:defPPr>
            <a:lvl1pPr marL="0" algn="l" defTabSz="914377" rtl="0" eaLnBrk="1" latinLnBrk="0" hangingPunct="1">
              <a:defRPr sz="11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a:lstStyle>
          <a:p>
            <a:pPr defTabSz="914400">
              <a:defRPr/>
            </a:pPr>
            <a:r>
              <a:rPr lang="en-US" kern="0">
                <a:solidFill>
                  <a:sysClr val="windowText" lastClr="000000"/>
                </a:solidFill>
              </a:rPr>
              <a:t>The information contained herein constitutes IBM and AT&amp;T Confidential Information and is subject to the confidentiality provisions of Section 3.13 of the AT&amp;T IBM General Agreement #20071107.073.C</a:t>
            </a:r>
            <a:endParaRPr lang="en-US" kern="0" dirty="0">
              <a:solidFill>
                <a:sysClr val="windowText" lastClr="000000"/>
              </a:solidFill>
            </a:endParaRPr>
          </a:p>
        </p:txBody>
      </p:sp>
    </p:spTree>
    <p:extLst>
      <p:ext uri="{BB962C8B-B14F-4D97-AF65-F5344CB8AC3E}">
        <p14:creationId xmlns:p14="http://schemas.microsoft.com/office/powerpoint/2010/main" val="3013175578"/>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DA24F2-B6AE-D74A-80F7-CA96FDE29A44}"/>
              </a:ext>
            </a:extLst>
          </p:cNvPr>
          <p:cNvSpPr>
            <a:spLocks noGrp="1"/>
          </p:cNvSpPr>
          <p:nvPr>
            <p:ph type="title"/>
          </p:nvPr>
        </p:nvSpPr>
        <p:spPr>
          <a:xfrm>
            <a:off x="359200" y="289077"/>
            <a:ext cx="4513589" cy="468912"/>
          </a:xfrm>
        </p:spPr>
        <p:txBody>
          <a:bodyPr/>
          <a:lstStyle/>
          <a:p>
            <a:r>
              <a:rPr lang="en-US" dirty="0"/>
              <a:t>Egeria Conformance Program - its an “imitation game”</a:t>
            </a:r>
          </a:p>
        </p:txBody>
      </p:sp>
      <p:sp>
        <p:nvSpPr>
          <p:cNvPr id="3" name="Slide Number Placeholder 2">
            <a:extLst>
              <a:ext uri="{FF2B5EF4-FFF2-40B4-BE49-F238E27FC236}">
                <a16:creationId xmlns:a16="http://schemas.microsoft.com/office/drawing/2014/main" id="{DE035AC1-BF36-CC4A-9FDD-1CDDECCEB735}"/>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47</a:t>
            </a:fld>
            <a:endParaRPr lang="en-US" sz="1000"/>
          </a:p>
        </p:txBody>
      </p:sp>
      <p:pic>
        <p:nvPicPr>
          <p:cNvPr id="9" name="Picture 8">
            <a:extLst>
              <a:ext uri="{FF2B5EF4-FFF2-40B4-BE49-F238E27FC236}">
                <a16:creationId xmlns:a16="http://schemas.microsoft.com/office/drawing/2014/main" id="{91BFC27A-4FB3-7B4A-BDF6-7DCC15433CC7}"/>
              </a:ext>
            </a:extLst>
          </p:cNvPr>
          <p:cNvPicPr>
            <a:picLocks noChangeAspect="1"/>
          </p:cNvPicPr>
          <p:nvPr/>
        </p:nvPicPr>
        <p:blipFill>
          <a:blip r:embed="rId3"/>
          <a:stretch>
            <a:fillRect/>
          </a:stretch>
        </p:blipFill>
        <p:spPr>
          <a:xfrm>
            <a:off x="1664632" y="1559096"/>
            <a:ext cx="1388746" cy="1759681"/>
          </a:xfrm>
          <a:prstGeom prst="rect">
            <a:avLst/>
          </a:prstGeom>
        </p:spPr>
      </p:pic>
      <p:pic>
        <p:nvPicPr>
          <p:cNvPr id="10" name="Picture 9">
            <a:extLst>
              <a:ext uri="{FF2B5EF4-FFF2-40B4-BE49-F238E27FC236}">
                <a16:creationId xmlns:a16="http://schemas.microsoft.com/office/drawing/2014/main" id="{2CDB8BB0-5687-6640-8B69-80095544A7A9}"/>
              </a:ext>
            </a:extLst>
          </p:cNvPr>
          <p:cNvPicPr>
            <a:picLocks noChangeAspect="1"/>
          </p:cNvPicPr>
          <p:nvPr/>
        </p:nvPicPr>
        <p:blipFill>
          <a:blip r:embed="rId4"/>
          <a:stretch>
            <a:fillRect/>
          </a:stretch>
        </p:blipFill>
        <p:spPr>
          <a:xfrm>
            <a:off x="5051359" y="367325"/>
            <a:ext cx="3533942" cy="4408850"/>
          </a:xfrm>
          <a:prstGeom prst="rect">
            <a:avLst/>
          </a:prstGeom>
        </p:spPr>
      </p:pic>
      <p:sp>
        <p:nvSpPr>
          <p:cNvPr id="2" name="TextBox 1">
            <a:extLst>
              <a:ext uri="{FF2B5EF4-FFF2-40B4-BE49-F238E27FC236}">
                <a16:creationId xmlns:a16="http://schemas.microsoft.com/office/drawing/2014/main" id="{F28CB9AF-BB2F-4A45-8B54-47DD891A7290}"/>
              </a:ext>
            </a:extLst>
          </p:cNvPr>
          <p:cNvSpPr txBox="1"/>
          <p:nvPr/>
        </p:nvSpPr>
        <p:spPr>
          <a:xfrm>
            <a:off x="7340959" y="2279561"/>
            <a:ext cx="520976" cy="215444"/>
          </a:xfrm>
          <a:prstGeom prst="rect">
            <a:avLst/>
          </a:prstGeom>
          <a:solidFill>
            <a:schemeClr val="bg1"/>
          </a:solidFill>
        </p:spPr>
        <p:txBody>
          <a:bodyPr wrap="none" lIns="0" rIns="0" rtlCol="0">
            <a:spAutoFit/>
          </a:bodyPr>
          <a:lstStyle/>
          <a:p>
            <a:r>
              <a:rPr lang="en-US" sz="800" dirty="0"/>
              <a:t>Workbench</a:t>
            </a:r>
          </a:p>
        </p:txBody>
      </p:sp>
      <p:sp>
        <p:nvSpPr>
          <p:cNvPr id="5" name="TextBox 4">
            <a:extLst>
              <a:ext uri="{FF2B5EF4-FFF2-40B4-BE49-F238E27FC236}">
                <a16:creationId xmlns:a16="http://schemas.microsoft.com/office/drawing/2014/main" id="{263E4C7B-AC0C-6541-9C13-D5EF579DC9B0}"/>
              </a:ext>
            </a:extLst>
          </p:cNvPr>
          <p:cNvSpPr txBox="1"/>
          <p:nvPr/>
        </p:nvSpPr>
        <p:spPr>
          <a:xfrm>
            <a:off x="1322256" y="3593258"/>
            <a:ext cx="2073499" cy="738664"/>
          </a:xfrm>
          <a:prstGeom prst="rect">
            <a:avLst/>
          </a:prstGeom>
          <a:noFill/>
        </p:spPr>
        <p:txBody>
          <a:bodyPr wrap="square" rtlCol="0">
            <a:spAutoFit/>
          </a:bodyPr>
          <a:lstStyle/>
          <a:p>
            <a:pPr algn="ctr"/>
            <a:r>
              <a:rPr lang="en-US" dirty="0"/>
              <a:t>Vendors that pass the conformance suite can display this mark</a:t>
            </a:r>
          </a:p>
        </p:txBody>
      </p:sp>
    </p:spTree>
    <p:extLst>
      <p:ext uri="{BB962C8B-B14F-4D97-AF65-F5344CB8AC3E}">
        <p14:creationId xmlns:p14="http://schemas.microsoft.com/office/powerpoint/2010/main" val="1008750581"/>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BB32F5-F63E-F345-852F-A0F66A5C029B}"/>
              </a:ext>
            </a:extLst>
          </p:cNvPr>
          <p:cNvSpPr>
            <a:spLocks noGrp="1"/>
          </p:cNvSpPr>
          <p:nvPr>
            <p:ph type="title"/>
          </p:nvPr>
        </p:nvSpPr>
        <p:spPr/>
        <p:txBody>
          <a:bodyPr/>
          <a:lstStyle/>
          <a:p>
            <a:r>
              <a:rPr lang="en-US" dirty="0"/>
              <a:t>Trustworthy</a:t>
            </a:r>
          </a:p>
        </p:txBody>
      </p:sp>
      <p:sp>
        <p:nvSpPr>
          <p:cNvPr id="4" name="Slide Number Placeholder 3">
            <a:extLst>
              <a:ext uri="{FF2B5EF4-FFF2-40B4-BE49-F238E27FC236}">
                <a16:creationId xmlns:a16="http://schemas.microsoft.com/office/drawing/2014/main" id="{53D1CD5D-44CB-6247-ADDE-1F67BA958736}"/>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48</a:t>
            </a:fld>
            <a:endParaRPr lang="en-US" sz="1000"/>
          </a:p>
        </p:txBody>
      </p:sp>
      <p:sp>
        <p:nvSpPr>
          <p:cNvPr id="2" name="Rectangle 1">
            <a:extLst>
              <a:ext uri="{FF2B5EF4-FFF2-40B4-BE49-F238E27FC236}">
                <a16:creationId xmlns:a16="http://schemas.microsoft.com/office/drawing/2014/main" id="{A263DA78-B37C-E448-9184-3CDCA822FAFF}"/>
              </a:ext>
            </a:extLst>
          </p:cNvPr>
          <p:cNvSpPr/>
          <p:nvPr/>
        </p:nvSpPr>
        <p:spPr>
          <a:xfrm>
            <a:off x="971928" y="3159639"/>
            <a:ext cx="4572000" cy="577081"/>
          </a:xfrm>
          <a:prstGeom prst="rect">
            <a:avLst/>
          </a:prstGeom>
        </p:spPr>
        <p:txBody>
          <a:bodyPr>
            <a:spAutoFit/>
          </a:bodyPr>
          <a:lstStyle/>
          <a:p>
            <a:pPr lvl="1"/>
            <a:r>
              <a:rPr lang="en-US" sz="1050" dirty="0">
                <a:solidFill>
                  <a:schemeClr val="accent5">
                    <a:lumMod val="20000"/>
                    <a:lumOff val="80000"/>
                  </a:schemeClr>
                </a:solidFill>
              </a:rPr>
              <a:t>Metadata provenance, ownership and integrity</a:t>
            </a:r>
          </a:p>
          <a:p>
            <a:pPr lvl="1"/>
            <a:r>
              <a:rPr lang="en-US" sz="1050" dirty="0">
                <a:solidFill>
                  <a:schemeClr val="accent5">
                    <a:lumMod val="20000"/>
                    <a:lumOff val="80000"/>
                  </a:schemeClr>
                </a:solidFill>
              </a:rPr>
              <a:t>Secure platform</a:t>
            </a:r>
          </a:p>
          <a:p>
            <a:pPr lvl="1"/>
            <a:r>
              <a:rPr lang="en-US" sz="1050" dirty="0">
                <a:solidFill>
                  <a:schemeClr val="accent5">
                    <a:lumMod val="20000"/>
                    <a:lumOff val="80000"/>
                  </a:schemeClr>
                </a:solidFill>
              </a:rPr>
              <a:t>Metadata instance security</a:t>
            </a:r>
          </a:p>
        </p:txBody>
      </p:sp>
    </p:spTree>
    <p:extLst>
      <p:ext uri="{BB962C8B-B14F-4D97-AF65-F5344CB8AC3E}">
        <p14:creationId xmlns:p14="http://schemas.microsoft.com/office/powerpoint/2010/main" val="4084397331"/>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8926E-C240-8448-BDE6-150125AE7F68}"/>
              </a:ext>
            </a:extLst>
          </p:cNvPr>
          <p:cNvSpPr>
            <a:spLocks noGrp="1"/>
          </p:cNvSpPr>
          <p:nvPr>
            <p:ph type="title"/>
          </p:nvPr>
        </p:nvSpPr>
        <p:spPr/>
        <p:txBody>
          <a:bodyPr/>
          <a:lstStyle/>
          <a:p>
            <a:r>
              <a:rPr lang="en-US" dirty="0"/>
              <a:t>Through the Repository Services</a:t>
            </a:r>
          </a:p>
        </p:txBody>
      </p:sp>
      <p:sp>
        <p:nvSpPr>
          <p:cNvPr id="3" name="Slide Number Placeholder 2">
            <a:extLst>
              <a:ext uri="{FF2B5EF4-FFF2-40B4-BE49-F238E27FC236}">
                <a16:creationId xmlns:a16="http://schemas.microsoft.com/office/drawing/2014/main" id="{E677C9F1-AB53-574A-9018-5F92FC63B084}"/>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49</a:t>
            </a:fld>
            <a:endParaRPr lang="en-US" sz="1000"/>
          </a:p>
        </p:txBody>
      </p:sp>
      <p:sp>
        <p:nvSpPr>
          <p:cNvPr id="4" name="Rectangle 3">
            <a:extLst>
              <a:ext uri="{FF2B5EF4-FFF2-40B4-BE49-F238E27FC236}">
                <a16:creationId xmlns:a16="http://schemas.microsoft.com/office/drawing/2014/main" id="{2ED8CF13-B9C1-2345-88B2-632684A10304}"/>
              </a:ext>
            </a:extLst>
          </p:cNvPr>
          <p:cNvSpPr/>
          <p:nvPr/>
        </p:nvSpPr>
        <p:spPr>
          <a:xfrm>
            <a:off x="5616341" y="6162"/>
            <a:ext cx="3392905" cy="5247590"/>
          </a:xfrm>
          <a:prstGeom prst="rect">
            <a:avLst/>
          </a:prstGeom>
        </p:spPr>
        <p:txBody>
          <a:bodyPr wrap="square">
            <a:spAutoFit/>
          </a:bodyPr>
          <a:lstStyle/>
          <a:p>
            <a:r>
              <a:rPr lang="en-US" sz="500" dirty="0"/>
              <a:t>{</a:t>
            </a:r>
          </a:p>
          <a:p>
            <a:r>
              <a:rPr lang="en-US" sz="500" dirty="0"/>
              <a:t>    "class": "</a:t>
            </a:r>
            <a:r>
              <a:rPr lang="en-US" sz="500" dirty="0" err="1"/>
              <a:t>EntityDetailResponse</a:t>
            </a:r>
            <a:r>
              <a:rPr lang="en-US" sz="500" dirty="0"/>
              <a:t>",</a:t>
            </a:r>
          </a:p>
          <a:p>
            <a:r>
              <a:rPr lang="en-US" sz="500" dirty="0"/>
              <a:t>    "</a:t>
            </a:r>
            <a:r>
              <a:rPr lang="en-US" sz="500" dirty="0" err="1"/>
              <a:t>relatedHTTPCode</a:t>
            </a:r>
            <a:r>
              <a:rPr lang="en-US" sz="500" dirty="0"/>
              <a:t>": 200,</a:t>
            </a:r>
          </a:p>
          <a:p>
            <a:r>
              <a:rPr lang="en-US" sz="500" dirty="0"/>
              <a:t>    "entity": {</a:t>
            </a:r>
          </a:p>
          <a:p>
            <a:r>
              <a:rPr lang="en-US" sz="500" dirty="0"/>
              <a:t>        "class": "</a:t>
            </a:r>
            <a:r>
              <a:rPr lang="en-US" sz="500" dirty="0" err="1"/>
              <a:t>EntityDetail</a:t>
            </a:r>
            <a:r>
              <a:rPr lang="en-US" sz="500" dirty="0"/>
              <a:t>",</a:t>
            </a:r>
          </a:p>
          <a:p>
            <a:r>
              <a:rPr lang="en-US" sz="500" dirty="0"/>
              <a:t>        "type": {</a:t>
            </a:r>
          </a:p>
          <a:p>
            <a:r>
              <a:rPr lang="en-US" sz="500" dirty="0"/>
              <a:t>            "class": "</a:t>
            </a:r>
            <a:r>
              <a:rPr lang="en-US" sz="500" dirty="0" err="1"/>
              <a:t>InstanceType</a:t>
            </a:r>
            <a:r>
              <a:rPr lang="en-US" sz="500" dirty="0"/>
              <a:t>",</a:t>
            </a:r>
          </a:p>
          <a:p>
            <a:r>
              <a:rPr lang="en-US" sz="500" dirty="0"/>
              <a:t>            "</a:t>
            </a:r>
            <a:r>
              <a:rPr lang="en-US" sz="500" dirty="0" err="1"/>
              <a:t>typeDefCategory</a:t>
            </a:r>
            <a:r>
              <a:rPr lang="en-US" sz="500" dirty="0"/>
              <a:t>": "ENTITY_DEF",</a:t>
            </a:r>
          </a:p>
          <a:p>
            <a:r>
              <a:rPr lang="en-US" sz="500" dirty="0"/>
              <a:t>            "</a:t>
            </a:r>
            <a:r>
              <a:rPr lang="en-US" sz="500" dirty="0" err="1"/>
              <a:t>typeDefGUID</a:t>
            </a:r>
            <a:r>
              <a:rPr lang="en-US" sz="500" dirty="0"/>
              <a:t>": "578a3510-9ad3-45fe-8ada-e4e9572c37c8",</a:t>
            </a:r>
          </a:p>
          <a:p>
            <a:r>
              <a:rPr lang="en-US" sz="500" dirty="0"/>
              <a:t>            "</a:t>
            </a:r>
            <a:r>
              <a:rPr lang="en-US" sz="500" dirty="0" err="1"/>
              <a:t>typeDefName</a:t>
            </a:r>
            <a:r>
              <a:rPr lang="en-US" sz="500" dirty="0"/>
              <a:t>": "</a:t>
            </a:r>
            <a:r>
              <a:rPr lang="en-US" sz="500" dirty="0" err="1"/>
              <a:t>GovernanceOfficer</a:t>
            </a:r>
            <a:r>
              <a:rPr lang="en-US" sz="500" dirty="0"/>
              <a:t>",</a:t>
            </a:r>
          </a:p>
          <a:p>
            <a:r>
              <a:rPr lang="en-US" sz="500" dirty="0"/>
              <a:t>            "</a:t>
            </a:r>
            <a:r>
              <a:rPr lang="en-US" sz="500" dirty="0" err="1"/>
              <a:t>typeDefVersion</a:t>
            </a:r>
            <a:r>
              <a:rPr lang="en-US" sz="500" dirty="0"/>
              <a:t>": 1,</a:t>
            </a:r>
          </a:p>
          <a:p>
            <a:r>
              <a:rPr lang="en-US" sz="500" dirty="0"/>
              <a:t>            "</a:t>
            </a:r>
            <a:r>
              <a:rPr lang="en-US" sz="500" dirty="0" err="1"/>
              <a:t>typeDefDescription</a:t>
            </a:r>
            <a:r>
              <a:rPr lang="en-US" sz="500" dirty="0"/>
              <a:t>": "Person responsible for a governance domain.",</a:t>
            </a:r>
          </a:p>
          <a:p>
            <a:r>
              <a:rPr lang="en-US" sz="500" dirty="0"/>
              <a:t>            "</a:t>
            </a:r>
            <a:r>
              <a:rPr lang="en-US" sz="500" dirty="0" err="1"/>
              <a:t>typeDefSuperTypes</a:t>
            </a:r>
            <a:r>
              <a:rPr lang="en-US" sz="500" dirty="0"/>
              <a:t>": [</a:t>
            </a:r>
          </a:p>
          <a:p>
            <a:r>
              <a:rPr lang="en-US" sz="500" dirty="0"/>
              <a:t>                {</a:t>
            </a:r>
          </a:p>
          <a:p>
            <a:r>
              <a:rPr lang="en-US" sz="500" dirty="0"/>
              <a:t>                    "</a:t>
            </a:r>
            <a:r>
              <a:rPr lang="en-US" sz="500" dirty="0" err="1"/>
              <a:t>guid</a:t>
            </a:r>
            <a:r>
              <a:rPr lang="en-US" sz="500" dirty="0"/>
              <a:t>": "a32316b8-dc8c-48c5-b12b-71c1b2a080bf",</a:t>
            </a:r>
          </a:p>
          <a:p>
            <a:r>
              <a:rPr lang="en-US" sz="500" dirty="0"/>
              <a:t>                    "name": "Referenceable"</a:t>
            </a:r>
          </a:p>
          <a:p>
            <a:r>
              <a:rPr lang="en-US" sz="500" dirty="0"/>
              <a:t>                }</a:t>
            </a:r>
          </a:p>
          <a:p>
            <a:r>
              <a:rPr lang="en-US" sz="500" dirty="0"/>
              <a:t>            ],</a:t>
            </a:r>
          </a:p>
          <a:p>
            <a:r>
              <a:rPr lang="en-US" sz="500" dirty="0"/>
              <a:t>            "</a:t>
            </a:r>
            <a:r>
              <a:rPr lang="en-US" sz="500" dirty="0" err="1"/>
              <a:t>validInstanceProperties</a:t>
            </a:r>
            <a:r>
              <a:rPr lang="en-US" sz="500" dirty="0"/>
              <a:t>": [</a:t>
            </a:r>
          </a:p>
          <a:p>
            <a:r>
              <a:rPr lang="en-US" sz="500" dirty="0"/>
              <a:t>                "</a:t>
            </a:r>
            <a:r>
              <a:rPr lang="en-US" sz="500" dirty="0" err="1"/>
              <a:t>qualifiedName</a:t>
            </a:r>
            <a:r>
              <a:rPr lang="en-US" sz="500" dirty="0"/>
              <a:t>",</a:t>
            </a:r>
          </a:p>
          <a:p>
            <a:r>
              <a:rPr lang="en-US" sz="500" dirty="0"/>
              <a:t>                "</a:t>
            </a:r>
            <a:r>
              <a:rPr lang="en-US" sz="500" dirty="0" err="1"/>
              <a:t>additionalProperties</a:t>
            </a:r>
            <a:r>
              <a:rPr lang="en-US" sz="500" dirty="0"/>
              <a:t>",</a:t>
            </a:r>
          </a:p>
          <a:p>
            <a:r>
              <a:rPr lang="en-US" sz="500" dirty="0"/>
              <a:t>                "title",</a:t>
            </a:r>
          </a:p>
          <a:p>
            <a:r>
              <a:rPr lang="en-US" sz="500" dirty="0"/>
              <a:t>                "scope",</a:t>
            </a:r>
          </a:p>
          <a:p>
            <a:r>
              <a:rPr lang="en-US" sz="500" dirty="0"/>
              <a:t>                "domain"</a:t>
            </a:r>
          </a:p>
          <a:p>
            <a:r>
              <a:rPr lang="en-US" sz="500" dirty="0"/>
              <a:t>            ]</a:t>
            </a:r>
          </a:p>
          <a:p>
            <a:r>
              <a:rPr lang="en-US" sz="500" dirty="0"/>
              <a:t>        },</a:t>
            </a:r>
          </a:p>
          <a:p>
            <a:r>
              <a:rPr lang="en-US" sz="500" dirty="0"/>
              <a:t>        "</a:t>
            </a:r>
            <a:r>
              <a:rPr lang="en-US" sz="500" dirty="0" err="1"/>
              <a:t>createdBy</a:t>
            </a:r>
            <a:r>
              <a:rPr lang="en-US" sz="500" dirty="0"/>
              <a:t>": "</a:t>
            </a:r>
            <a:r>
              <a:rPr lang="en-US" sz="500" dirty="0" err="1"/>
              <a:t>julesk</a:t>
            </a:r>
            <a:r>
              <a:rPr lang="en-US" sz="500" dirty="0"/>
              <a:t>",</a:t>
            </a:r>
          </a:p>
          <a:p>
            <a:r>
              <a:rPr lang="en-US" sz="500" dirty="0"/>
              <a:t>        "</a:t>
            </a:r>
            <a:r>
              <a:rPr lang="en-US" sz="500" dirty="0" err="1"/>
              <a:t>createTime</a:t>
            </a:r>
            <a:r>
              <a:rPr lang="en-US" sz="500" dirty="0"/>
              <a:t>": "2018-09-11T13:01:20.139+0000",</a:t>
            </a:r>
          </a:p>
          <a:p>
            <a:r>
              <a:rPr lang="en-US" sz="500" dirty="0"/>
              <a:t>        "version": 1,</a:t>
            </a:r>
          </a:p>
          <a:p>
            <a:r>
              <a:rPr lang="en-US" sz="500" dirty="0"/>
              <a:t>        "</a:t>
            </a:r>
            <a:r>
              <a:rPr lang="en-US" sz="500" dirty="0" err="1"/>
              <a:t>instanceProvenanceType</a:t>
            </a:r>
            <a:r>
              <a:rPr lang="en-US" sz="500" dirty="0"/>
              <a:t>": "LOCAL_COHORT",</a:t>
            </a:r>
          </a:p>
          <a:p>
            <a:r>
              <a:rPr lang="en-US" sz="500" dirty="0"/>
              <a:t>        "</a:t>
            </a:r>
            <a:r>
              <a:rPr lang="en-US" sz="500" dirty="0" err="1"/>
              <a:t>metadataCollectionId</a:t>
            </a:r>
            <a:r>
              <a:rPr lang="en-US" sz="500" dirty="0"/>
              <a:t>": "87b06ffe-9db2-4ef5-ba6e-8127480cf30d",</a:t>
            </a:r>
          </a:p>
          <a:p>
            <a:r>
              <a:rPr lang="en-US" sz="500" dirty="0"/>
              <a:t>        "</a:t>
            </a:r>
            <a:r>
              <a:rPr lang="en-US" sz="500" dirty="0" err="1"/>
              <a:t>guid</a:t>
            </a:r>
            <a:r>
              <a:rPr lang="en-US" sz="500" dirty="0"/>
              <a:t>": "fd7d41e7-70f5-42ec-86d3-88683e599494",</a:t>
            </a:r>
          </a:p>
          <a:p>
            <a:r>
              <a:rPr lang="en-US" sz="500" dirty="0"/>
              <a:t>        "</a:t>
            </a:r>
            <a:r>
              <a:rPr lang="en-US" sz="500" dirty="0" err="1"/>
              <a:t>instanceURL</a:t>
            </a:r>
            <a:r>
              <a:rPr lang="en-US" sz="500" dirty="0"/>
              <a:t>": "http://localhost:8080/instances/entity/fd7d41e7-70f5-42ec-86d388683e599494",</a:t>
            </a:r>
          </a:p>
          <a:p>
            <a:r>
              <a:rPr lang="en-US" sz="500" dirty="0"/>
              <a:t>        "properties": {</a:t>
            </a:r>
          </a:p>
          <a:p>
            <a:r>
              <a:rPr lang="en-US" sz="500" dirty="0"/>
              <a:t>            "class": "</a:t>
            </a:r>
            <a:r>
              <a:rPr lang="en-US" sz="500" dirty="0" err="1"/>
              <a:t>InstanceProperties</a:t>
            </a:r>
            <a:r>
              <a:rPr lang="en-US" sz="500" dirty="0"/>
              <a:t>",</a:t>
            </a:r>
          </a:p>
          <a:p>
            <a:r>
              <a:rPr lang="en-US" sz="500" dirty="0"/>
              <a:t>            "</a:t>
            </a:r>
            <a:r>
              <a:rPr lang="en-US" sz="500" dirty="0" err="1"/>
              <a:t>instanceProperties</a:t>
            </a:r>
            <a:r>
              <a:rPr lang="en-US" sz="500" dirty="0"/>
              <a:t>": {</a:t>
            </a:r>
          </a:p>
          <a:p>
            <a:r>
              <a:rPr lang="en-US" sz="500" dirty="0"/>
              <a:t>                "title": {</a:t>
            </a:r>
          </a:p>
          <a:p>
            <a:r>
              <a:rPr lang="en-US" sz="500" dirty="0"/>
              <a:t>                    "class": "</a:t>
            </a:r>
            <a:r>
              <a:rPr lang="en-US" sz="500" dirty="0" err="1"/>
              <a:t>PrimitivePropertyValue</a:t>
            </a:r>
            <a:r>
              <a:rPr lang="en-US" sz="500" dirty="0"/>
              <a:t>",</a:t>
            </a:r>
          </a:p>
          <a:p>
            <a:r>
              <a:rPr lang="en-US" sz="500" dirty="0"/>
              <a:t>                    "</a:t>
            </a:r>
            <a:r>
              <a:rPr lang="en-US" sz="500" dirty="0" err="1"/>
              <a:t>instancePropertyCategory</a:t>
            </a:r>
            <a:r>
              <a:rPr lang="en-US" sz="500" dirty="0"/>
              <a:t>": "PRIMITIVE",</a:t>
            </a:r>
          </a:p>
          <a:p>
            <a:r>
              <a:rPr lang="en-US" sz="500" dirty="0"/>
              <a:t>                    "</a:t>
            </a:r>
            <a:r>
              <a:rPr lang="en-US" sz="500" dirty="0" err="1"/>
              <a:t>primitiveDefCategory</a:t>
            </a:r>
            <a:r>
              <a:rPr lang="en-US" sz="500" dirty="0"/>
              <a:t>": "OM_PRIMITIVE_TYPE_STRING",</a:t>
            </a:r>
          </a:p>
          <a:p>
            <a:r>
              <a:rPr lang="en-US" sz="500" dirty="0"/>
              <a:t>                    "</a:t>
            </a:r>
            <a:r>
              <a:rPr lang="en-US" sz="500" dirty="0" err="1"/>
              <a:t>primitiveValue</a:t>
            </a:r>
            <a:r>
              <a:rPr lang="en-US" sz="500" dirty="0"/>
              <a:t>": "Chief Data Officer (CDO)"</a:t>
            </a:r>
          </a:p>
          <a:p>
            <a:r>
              <a:rPr lang="en-US" sz="500" dirty="0"/>
              <a:t>                },</a:t>
            </a:r>
          </a:p>
          <a:p>
            <a:r>
              <a:rPr lang="en-US" sz="500" dirty="0"/>
              <a:t>                "</a:t>
            </a:r>
            <a:r>
              <a:rPr lang="en-US" sz="500" dirty="0" err="1"/>
              <a:t>qualifiedName</a:t>
            </a:r>
            <a:r>
              <a:rPr lang="en-US" sz="500" dirty="0"/>
              <a:t>": {</a:t>
            </a:r>
          </a:p>
          <a:p>
            <a:r>
              <a:rPr lang="en-US" sz="500" dirty="0"/>
              <a:t>                    "class": "</a:t>
            </a:r>
            <a:r>
              <a:rPr lang="en-US" sz="500" dirty="0" err="1"/>
              <a:t>PrimitivePropertyValue</a:t>
            </a:r>
            <a:r>
              <a:rPr lang="en-US" sz="500" dirty="0"/>
              <a:t>",</a:t>
            </a:r>
          </a:p>
          <a:p>
            <a:r>
              <a:rPr lang="en-US" sz="500" dirty="0"/>
              <a:t>                    "</a:t>
            </a:r>
            <a:r>
              <a:rPr lang="en-US" sz="500" dirty="0" err="1"/>
              <a:t>instancePropertyCategory</a:t>
            </a:r>
            <a:r>
              <a:rPr lang="en-US" sz="500" dirty="0"/>
              <a:t>": "PRIMITIVE",</a:t>
            </a:r>
          </a:p>
          <a:p>
            <a:r>
              <a:rPr lang="en-US" sz="500" dirty="0"/>
              <a:t>                    "</a:t>
            </a:r>
            <a:r>
              <a:rPr lang="en-US" sz="500" dirty="0" err="1"/>
              <a:t>primitiveDefCategory</a:t>
            </a:r>
            <a:r>
              <a:rPr lang="en-US" sz="500" dirty="0"/>
              <a:t>": "OM_PRIMITIVE_TYPE_STRING",</a:t>
            </a:r>
          </a:p>
          <a:p>
            <a:r>
              <a:rPr lang="en-US" sz="500" dirty="0"/>
              <a:t>                    "</a:t>
            </a:r>
            <a:r>
              <a:rPr lang="en-US" sz="500" dirty="0" err="1"/>
              <a:t>primitiveValue</a:t>
            </a:r>
            <a:r>
              <a:rPr lang="en-US" sz="500" dirty="0"/>
              <a:t>": "EXEC-CDO"</a:t>
            </a:r>
          </a:p>
          <a:p>
            <a:r>
              <a:rPr lang="en-US" sz="500" dirty="0"/>
              <a:t>                },</a:t>
            </a:r>
          </a:p>
          <a:p>
            <a:r>
              <a:rPr lang="en-US" sz="500" dirty="0"/>
              <a:t>                "domain": {</a:t>
            </a:r>
          </a:p>
          <a:p>
            <a:r>
              <a:rPr lang="en-US" sz="500" dirty="0"/>
              <a:t>                    "class": "</a:t>
            </a:r>
            <a:r>
              <a:rPr lang="en-US" sz="500" dirty="0" err="1"/>
              <a:t>EnumPropertyValue</a:t>
            </a:r>
            <a:r>
              <a:rPr lang="en-US" sz="500" dirty="0"/>
              <a:t>",</a:t>
            </a:r>
          </a:p>
          <a:p>
            <a:r>
              <a:rPr lang="en-US" sz="500" dirty="0"/>
              <a:t>                    "</a:t>
            </a:r>
            <a:r>
              <a:rPr lang="en-US" sz="500" dirty="0" err="1"/>
              <a:t>instancePropertyCategory</a:t>
            </a:r>
            <a:r>
              <a:rPr lang="en-US" sz="500" dirty="0"/>
              <a:t>": "ENUM",</a:t>
            </a:r>
          </a:p>
          <a:p>
            <a:r>
              <a:rPr lang="en-US" sz="500" dirty="0"/>
              <a:t>                    "ordinal": 1,</a:t>
            </a:r>
          </a:p>
          <a:p>
            <a:r>
              <a:rPr lang="en-US" sz="500" dirty="0"/>
              <a:t>                    "</a:t>
            </a:r>
            <a:r>
              <a:rPr lang="en-US" sz="500" dirty="0" err="1"/>
              <a:t>symbolicName</a:t>
            </a:r>
            <a:r>
              <a:rPr lang="en-US" sz="500" dirty="0"/>
              <a:t>": "Data",</a:t>
            </a:r>
          </a:p>
          <a:p>
            <a:r>
              <a:rPr lang="en-US" sz="500" dirty="0"/>
              <a:t>                    "description": "The data (information) governance domain."</a:t>
            </a:r>
          </a:p>
          <a:p>
            <a:r>
              <a:rPr lang="en-US" sz="500" dirty="0"/>
              <a:t>                }</a:t>
            </a:r>
          </a:p>
          <a:p>
            <a:r>
              <a:rPr lang="en-US" sz="500" dirty="0"/>
              <a:t>            },</a:t>
            </a:r>
          </a:p>
          <a:p>
            <a:r>
              <a:rPr lang="en-US" sz="500" dirty="0"/>
              <a:t>            "</a:t>
            </a:r>
            <a:r>
              <a:rPr lang="en-US" sz="500" dirty="0" err="1"/>
              <a:t>propertyNames</a:t>
            </a:r>
            <a:r>
              <a:rPr lang="en-US" sz="500" dirty="0"/>
              <a:t>": [</a:t>
            </a:r>
          </a:p>
          <a:p>
            <a:r>
              <a:rPr lang="en-US" sz="500" dirty="0"/>
              <a:t>                "</a:t>
            </a:r>
            <a:r>
              <a:rPr lang="en-US" sz="500" dirty="0" err="1"/>
              <a:t>qualifiedName</a:t>
            </a:r>
            <a:r>
              <a:rPr lang="en-US" sz="500" dirty="0"/>
              <a:t>",</a:t>
            </a:r>
          </a:p>
          <a:p>
            <a:r>
              <a:rPr lang="en-US" sz="500" dirty="0"/>
              <a:t>                "domain",</a:t>
            </a:r>
          </a:p>
          <a:p>
            <a:r>
              <a:rPr lang="en-US" sz="500" dirty="0"/>
              <a:t>                "title"</a:t>
            </a:r>
          </a:p>
          <a:p>
            <a:r>
              <a:rPr lang="en-US" sz="500" dirty="0"/>
              <a:t>            ],</a:t>
            </a:r>
          </a:p>
          <a:p>
            <a:r>
              <a:rPr lang="en-US" sz="500" dirty="0"/>
              <a:t>            "</a:t>
            </a:r>
            <a:r>
              <a:rPr lang="en-US" sz="500" dirty="0" err="1"/>
              <a:t>propertyCount</a:t>
            </a:r>
            <a:r>
              <a:rPr lang="en-US" sz="500" dirty="0"/>
              <a:t>": 3</a:t>
            </a:r>
          </a:p>
          <a:p>
            <a:r>
              <a:rPr lang="en-US" sz="500" dirty="0"/>
              <a:t>        },</a:t>
            </a:r>
          </a:p>
          <a:p>
            <a:r>
              <a:rPr lang="en-US" sz="500" dirty="0"/>
              <a:t>        "status": "ACTIVE"</a:t>
            </a:r>
          </a:p>
          <a:p>
            <a:r>
              <a:rPr lang="en-US" sz="500" dirty="0"/>
              <a:t>    }</a:t>
            </a:r>
          </a:p>
          <a:p>
            <a:r>
              <a:rPr lang="en-US" sz="500" dirty="0"/>
              <a:t>}</a:t>
            </a:r>
          </a:p>
        </p:txBody>
      </p:sp>
      <p:sp>
        <p:nvSpPr>
          <p:cNvPr id="5" name="Rectangle 4">
            <a:extLst>
              <a:ext uri="{FF2B5EF4-FFF2-40B4-BE49-F238E27FC236}">
                <a16:creationId xmlns:a16="http://schemas.microsoft.com/office/drawing/2014/main" id="{9DCB432E-EE7D-A447-A9B4-4FA4EA073D2D}"/>
              </a:ext>
            </a:extLst>
          </p:cNvPr>
          <p:cNvSpPr/>
          <p:nvPr/>
        </p:nvSpPr>
        <p:spPr>
          <a:xfrm>
            <a:off x="359200" y="1136764"/>
            <a:ext cx="3943293" cy="738664"/>
          </a:xfrm>
          <a:prstGeom prst="rect">
            <a:avLst/>
          </a:prstGeom>
        </p:spPr>
        <p:txBody>
          <a:bodyPr wrap="square">
            <a:spAutoFit/>
          </a:bodyPr>
          <a:lstStyle/>
          <a:p>
            <a:r>
              <a:rPr lang="en-GB" dirty="0">
                <a:solidFill>
                  <a:srgbClr val="505050"/>
                </a:solidFill>
                <a:latin typeface="OpenSans"/>
              </a:rPr>
              <a:t>http://localhost:8080/open-metadata/repository-services/users/</a:t>
            </a:r>
            <a:r>
              <a:rPr lang="en-GB" dirty="0" err="1">
                <a:solidFill>
                  <a:srgbClr val="505050"/>
                </a:solidFill>
                <a:latin typeface="OpenSans"/>
              </a:rPr>
              <a:t>julesk</a:t>
            </a:r>
            <a:r>
              <a:rPr lang="en-GB" dirty="0">
                <a:solidFill>
                  <a:srgbClr val="505050"/>
                </a:solidFill>
                <a:latin typeface="OpenSans"/>
              </a:rPr>
              <a:t>/instances/entity/fd7d41e7-70f5-42ec-86d3-88683e599494</a:t>
            </a:r>
            <a:endParaRPr lang="en-US" dirty="0"/>
          </a:p>
        </p:txBody>
      </p:sp>
      <p:sp>
        <p:nvSpPr>
          <p:cNvPr id="7" name="Left Brace 6">
            <a:extLst>
              <a:ext uri="{FF2B5EF4-FFF2-40B4-BE49-F238E27FC236}">
                <a16:creationId xmlns:a16="http://schemas.microsoft.com/office/drawing/2014/main" id="{3B435FEC-7D80-BE43-AD95-B4856282112C}"/>
              </a:ext>
            </a:extLst>
          </p:cNvPr>
          <p:cNvSpPr/>
          <p:nvPr/>
        </p:nvSpPr>
        <p:spPr>
          <a:xfrm>
            <a:off x="5534525" y="433136"/>
            <a:ext cx="211754" cy="158652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572C434E-B78E-A940-A6F2-C7B77FA59D2C}"/>
              </a:ext>
            </a:extLst>
          </p:cNvPr>
          <p:cNvSpPr txBox="1"/>
          <p:nvPr/>
        </p:nvSpPr>
        <p:spPr>
          <a:xfrm>
            <a:off x="4933685" y="1063707"/>
            <a:ext cx="582211" cy="307777"/>
          </a:xfrm>
          <a:prstGeom prst="rect">
            <a:avLst/>
          </a:prstGeom>
          <a:noFill/>
        </p:spPr>
        <p:txBody>
          <a:bodyPr wrap="none" rtlCol="0">
            <a:spAutoFit/>
          </a:bodyPr>
          <a:lstStyle/>
          <a:p>
            <a:r>
              <a:rPr lang="en-US" dirty="0"/>
              <a:t>Type</a:t>
            </a:r>
          </a:p>
        </p:txBody>
      </p:sp>
      <p:sp>
        <p:nvSpPr>
          <p:cNvPr id="9" name="Left Brace 8">
            <a:extLst>
              <a:ext uri="{FF2B5EF4-FFF2-40B4-BE49-F238E27FC236}">
                <a16:creationId xmlns:a16="http://schemas.microsoft.com/office/drawing/2014/main" id="{5D9A9828-33F5-4A48-8BC6-F766F8B63790}"/>
              </a:ext>
            </a:extLst>
          </p:cNvPr>
          <p:cNvSpPr/>
          <p:nvPr/>
        </p:nvSpPr>
        <p:spPr>
          <a:xfrm>
            <a:off x="5524297" y="2040556"/>
            <a:ext cx="221983" cy="510139"/>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549DCF8C-9745-7D4F-9AF3-D83E524E8A73}"/>
              </a:ext>
            </a:extLst>
          </p:cNvPr>
          <p:cNvSpPr/>
          <p:nvPr/>
        </p:nvSpPr>
        <p:spPr>
          <a:xfrm>
            <a:off x="5524296" y="2578748"/>
            <a:ext cx="221983" cy="220500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638D9DD-C741-CE4D-93A9-990405AC7BE7}"/>
              </a:ext>
            </a:extLst>
          </p:cNvPr>
          <p:cNvSpPr txBox="1"/>
          <p:nvPr/>
        </p:nvSpPr>
        <p:spPr>
          <a:xfrm>
            <a:off x="4775495" y="2121666"/>
            <a:ext cx="761747" cy="307777"/>
          </a:xfrm>
          <a:prstGeom prst="rect">
            <a:avLst/>
          </a:prstGeom>
          <a:noFill/>
        </p:spPr>
        <p:txBody>
          <a:bodyPr wrap="none" rtlCol="0">
            <a:spAutoFit/>
          </a:bodyPr>
          <a:lstStyle/>
          <a:p>
            <a:r>
              <a:rPr lang="en-US" dirty="0"/>
              <a:t>Control</a:t>
            </a:r>
          </a:p>
        </p:txBody>
      </p:sp>
      <p:sp>
        <p:nvSpPr>
          <p:cNvPr id="12" name="TextBox 11">
            <a:extLst>
              <a:ext uri="{FF2B5EF4-FFF2-40B4-BE49-F238E27FC236}">
                <a16:creationId xmlns:a16="http://schemas.microsoft.com/office/drawing/2014/main" id="{926E1E7F-FEEF-3B41-B307-479BDB0A6AEE}"/>
              </a:ext>
            </a:extLst>
          </p:cNvPr>
          <p:cNvSpPr txBox="1"/>
          <p:nvPr/>
        </p:nvSpPr>
        <p:spPr>
          <a:xfrm>
            <a:off x="4553801" y="3493265"/>
            <a:ext cx="1000595" cy="307777"/>
          </a:xfrm>
          <a:prstGeom prst="rect">
            <a:avLst/>
          </a:prstGeom>
          <a:noFill/>
        </p:spPr>
        <p:txBody>
          <a:bodyPr wrap="none" rtlCol="0">
            <a:spAutoFit/>
          </a:bodyPr>
          <a:lstStyle/>
          <a:p>
            <a:r>
              <a:rPr lang="en-US" dirty="0"/>
              <a:t>Properties</a:t>
            </a:r>
          </a:p>
        </p:txBody>
      </p:sp>
    </p:spTree>
    <p:extLst>
      <p:ext uri="{BB962C8B-B14F-4D97-AF65-F5344CB8AC3E}">
        <p14:creationId xmlns:p14="http://schemas.microsoft.com/office/powerpoint/2010/main" val="860178857"/>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D31D12-6902-324D-8C45-E782A3DCEEC1}"/>
              </a:ext>
            </a:extLst>
          </p:cNvPr>
          <p:cNvSpPr>
            <a:spLocks noGrp="1"/>
          </p:cNvSpPr>
          <p:nvPr>
            <p:ph type="title"/>
          </p:nvPr>
        </p:nvSpPr>
        <p:spPr/>
        <p:txBody>
          <a:bodyPr/>
          <a:lstStyle/>
          <a:p>
            <a:r>
              <a:rPr lang="en-US" dirty="0"/>
              <a:t>Egeria architectural principles</a:t>
            </a:r>
          </a:p>
        </p:txBody>
      </p:sp>
      <p:sp>
        <p:nvSpPr>
          <p:cNvPr id="5" name="Content Placeholder 4">
            <a:extLst>
              <a:ext uri="{FF2B5EF4-FFF2-40B4-BE49-F238E27FC236}">
                <a16:creationId xmlns:a16="http://schemas.microsoft.com/office/drawing/2014/main" id="{B4834D0E-F03A-C34C-B0FB-DF0562AE63AB}"/>
              </a:ext>
            </a:extLst>
          </p:cNvPr>
          <p:cNvSpPr>
            <a:spLocks noGrp="1"/>
          </p:cNvSpPr>
          <p:nvPr>
            <p:ph idx="1"/>
          </p:nvPr>
        </p:nvSpPr>
        <p:spPr>
          <a:xfrm>
            <a:off x="359200" y="965874"/>
            <a:ext cx="2984075" cy="3603001"/>
          </a:xfrm>
        </p:spPr>
        <p:txBody>
          <a:bodyPr>
            <a:noAutofit/>
          </a:bodyPr>
          <a:lstStyle/>
          <a:p>
            <a:r>
              <a:rPr lang="en-US" sz="1200" dirty="0"/>
              <a:t>Autonomic</a:t>
            </a:r>
          </a:p>
          <a:p>
            <a:pPr lvl="1"/>
            <a:r>
              <a:rPr lang="en-US" sz="1050" dirty="0"/>
              <a:t>Self-configuring</a:t>
            </a:r>
          </a:p>
          <a:p>
            <a:pPr lvl="1"/>
            <a:r>
              <a:rPr lang="en-US" sz="1050" dirty="0"/>
              <a:t>Self-validating</a:t>
            </a:r>
          </a:p>
          <a:p>
            <a:pPr lvl="1"/>
            <a:r>
              <a:rPr lang="en-US" sz="1050" dirty="0"/>
              <a:t>Self-optimizing</a:t>
            </a:r>
          </a:p>
          <a:p>
            <a:r>
              <a:rPr lang="en-US" sz="1200" dirty="0"/>
              <a:t>Automatable</a:t>
            </a:r>
          </a:p>
          <a:p>
            <a:pPr lvl="1"/>
            <a:r>
              <a:rPr lang="en-US" sz="1050" dirty="0"/>
              <a:t>First-Failure Data Capture</a:t>
            </a:r>
          </a:p>
          <a:p>
            <a:pPr lvl="1"/>
            <a:r>
              <a:rPr lang="en-US" sz="1050" dirty="0"/>
              <a:t>Configuration-defined</a:t>
            </a:r>
          </a:p>
          <a:p>
            <a:r>
              <a:rPr lang="en-US" sz="1200" dirty="0"/>
              <a:t>Integrate-able</a:t>
            </a:r>
          </a:p>
          <a:p>
            <a:pPr lvl="1"/>
            <a:r>
              <a:rPr lang="en-US" sz="1050" dirty="0"/>
              <a:t>Build on connector framework</a:t>
            </a:r>
          </a:p>
          <a:p>
            <a:pPr lvl="1"/>
            <a:r>
              <a:rPr lang="en-US" sz="1050" dirty="0"/>
              <a:t>Dependency management</a:t>
            </a:r>
          </a:p>
          <a:p>
            <a:r>
              <a:rPr lang="en-US" sz="1200" dirty="0"/>
              <a:t>Extensible/adaptable</a:t>
            </a:r>
          </a:p>
          <a:p>
            <a:pPr lvl="1"/>
            <a:r>
              <a:rPr lang="en-US" sz="1050" dirty="0"/>
              <a:t>Configuration defined</a:t>
            </a:r>
          </a:p>
          <a:p>
            <a:pPr lvl="1"/>
            <a:r>
              <a:rPr lang="en-US" sz="1050" dirty="0"/>
              <a:t>Dynamic types</a:t>
            </a:r>
          </a:p>
          <a:p>
            <a:pPr lvl="1"/>
            <a:r>
              <a:rPr lang="en-US" sz="1050" dirty="0"/>
              <a:t>Multi-tenant, container compatible</a:t>
            </a:r>
          </a:p>
          <a:p>
            <a:endParaRPr lang="en-US" sz="1200" dirty="0"/>
          </a:p>
        </p:txBody>
      </p:sp>
      <p:sp>
        <p:nvSpPr>
          <p:cNvPr id="3" name="Slide Number Placeholder 2">
            <a:extLst>
              <a:ext uri="{FF2B5EF4-FFF2-40B4-BE49-F238E27FC236}">
                <a16:creationId xmlns:a16="http://schemas.microsoft.com/office/drawing/2014/main" id="{3B08A552-A232-CD4B-9C83-250087B40C2E}"/>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a:t>
            </a:fld>
            <a:endParaRPr lang="en-US" sz="1000"/>
          </a:p>
        </p:txBody>
      </p:sp>
      <p:sp>
        <p:nvSpPr>
          <p:cNvPr id="6" name="Content Placeholder 4">
            <a:extLst>
              <a:ext uri="{FF2B5EF4-FFF2-40B4-BE49-F238E27FC236}">
                <a16:creationId xmlns:a16="http://schemas.microsoft.com/office/drawing/2014/main" id="{7B38E4CE-10DC-7A40-AF78-518477759F38}"/>
              </a:ext>
            </a:extLst>
          </p:cNvPr>
          <p:cNvSpPr txBox="1">
            <a:spLocks/>
          </p:cNvSpPr>
          <p:nvPr/>
        </p:nvSpPr>
        <p:spPr>
          <a:xfrm>
            <a:off x="5800727" y="965873"/>
            <a:ext cx="2756055" cy="3603001"/>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85750" marR="0" lvl="0" indent="-285750" algn="l" rtl="0">
              <a:lnSpc>
                <a:spcPct val="115000"/>
              </a:lnSpc>
              <a:spcBef>
                <a:spcPts val="0"/>
              </a:spcBef>
              <a:spcAft>
                <a:spcPts val="600"/>
              </a:spcAft>
              <a:buClr>
                <a:schemeClr val="accent6">
                  <a:lumMod val="75000"/>
                </a:schemeClr>
              </a:buClr>
              <a:buFont typeface="Wingdings" pitchFamily="2" charset="2"/>
              <a:buChar char="§"/>
              <a:defRPr sz="1800" b="0" i="0" u="none" strike="noStrike" cap="none">
                <a:solidFill>
                  <a:schemeClr val="accent6">
                    <a:lumMod val="50000"/>
                  </a:schemeClr>
                </a:solidFill>
                <a:latin typeface="Arial"/>
                <a:ea typeface="Arial"/>
                <a:cs typeface="Arial"/>
                <a:sym typeface="Arial"/>
              </a:defRPr>
            </a:lvl1pPr>
            <a:lvl2pPr marL="742950" marR="0" lvl="1" indent="-285750" algn="l" rtl="0">
              <a:lnSpc>
                <a:spcPct val="115000"/>
              </a:lnSpc>
              <a:spcBef>
                <a:spcPts val="0"/>
              </a:spcBef>
              <a:spcAft>
                <a:spcPts val="600"/>
              </a:spcAft>
              <a:buClr>
                <a:schemeClr val="accent6">
                  <a:lumMod val="75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2pPr>
            <a:lvl3pPr marL="1200150" marR="0" lvl="2" indent="-285750" algn="l" rtl="0">
              <a:lnSpc>
                <a:spcPct val="115000"/>
              </a:lnSpc>
              <a:spcBef>
                <a:spcPts val="0"/>
              </a:spcBef>
              <a:spcAft>
                <a:spcPts val="600"/>
              </a:spcAft>
              <a:buClr>
                <a:schemeClr val="accent6">
                  <a:lumMod val="75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3pPr>
            <a:lvl4pPr marL="1657350" marR="0" lvl="3" indent="-285750" algn="l" rtl="0">
              <a:lnSpc>
                <a:spcPct val="115000"/>
              </a:lnSpc>
              <a:spcBef>
                <a:spcPts val="0"/>
              </a:spcBef>
              <a:spcAft>
                <a:spcPts val="600"/>
              </a:spcAft>
              <a:buClr>
                <a:schemeClr val="accent6">
                  <a:lumMod val="75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4pPr>
            <a:lvl5pPr marL="2114550" marR="0" lvl="4" indent="-285750" algn="l" rtl="0">
              <a:lnSpc>
                <a:spcPct val="115000"/>
              </a:lnSpc>
              <a:spcBef>
                <a:spcPts val="0"/>
              </a:spcBef>
              <a:spcAft>
                <a:spcPts val="600"/>
              </a:spcAft>
              <a:buClr>
                <a:schemeClr val="accent6">
                  <a:lumMod val="75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r>
              <a:rPr lang="en-US" sz="1200" dirty="0"/>
              <a:t>Inclusive</a:t>
            </a:r>
          </a:p>
          <a:p>
            <a:pPr lvl="1"/>
            <a:r>
              <a:rPr lang="en-US" sz="1050" dirty="0"/>
              <a:t>Optional support options</a:t>
            </a:r>
          </a:p>
          <a:p>
            <a:pPr lvl="1"/>
            <a:r>
              <a:rPr lang="en-US" sz="1050" dirty="0"/>
              <a:t>Proportionate complexity</a:t>
            </a:r>
          </a:p>
          <a:p>
            <a:pPr lvl="1"/>
            <a:r>
              <a:rPr lang="en-US" sz="1050" dirty="0"/>
              <a:t>Broad applicability</a:t>
            </a:r>
          </a:p>
          <a:p>
            <a:r>
              <a:rPr lang="en-US" sz="1200" dirty="0"/>
              <a:t>Innovative</a:t>
            </a:r>
          </a:p>
          <a:p>
            <a:pPr lvl="1"/>
            <a:r>
              <a:rPr lang="en-US" sz="1050" dirty="0"/>
              <a:t>Zones</a:t>
            </a:r>
          </a:p>
          <a:p>
            <a:pPr lvl="1"/>
            <a:r>
              <a:rPr lang="en-US" sz="1050" dirty="0"/>
              <a:t>Metadata-driven management of third party technology</a:t>
            </a:r>
          </a:p>
          <a:p>
            <a:pPr lvl="1"/>
            <a:r>
              <a:rPr lang="en-US" sz="1050" dirty="0"/>
              <a:t>Human interaction with metadata ecosystem</a:t>
            </a:r>
          </a:p>
          <a:p>
            <a:r>
              <a:rPr lang="en-US" sz="1200" dirty="0"/>
              <a:t>Educational</a:t>
            </a:r>
          </a:p>
          <a:p>
            <a:pPr lvl="1"/>
            <a:r>
              <a:rPr lang="en-US" sz="1050" dirty="0"/>
              <a:t>Best-practices</a:t>
            </a:r>
          </a:p>
          <a:p>
            <a:pPr lvl="1"/>
            <a:r>
              <a:rPr lang="en-US" sz="1050" dirty="0"/>
              <a:t>Standards based</a:t>
            </a:r>
          </a:p>
          <a:p>
            <a:pPr lvl="1"/>
            <a:r>
              <a:rPr lang="en-US" sz="1050" dirty="0"/>
              <a:t>Content-rich</a:t>
            </a:r>
          </a:p>
        </p:txBody>
      </p:sp>
      <p:sp>
        <p:nvSpPr>
          <p:cNvPr id="7" name="Content Placeholder 4">
            <a:extLst>
              <a:ext uri="{FF2B5EF4-FFF2-40B4-BE49-F238E27FC236}">
                <a16:creationId xmlns:a16="http://schemas.microsoft.com/office/drawing/2014/main" id="{3DE8C619-DB9E-1F40-91BC-4A23470400F2}"/>
              </a:ext>
            </a:extLst>
          </p:cNvPr>
          <p:cNvSpPr txBox="1">
            <a:spLocks/>
          </p:cNvSpPr>
          <p:nvPr/>
        </p:nvSpPr>
        <p:spPr>
          <a:xfrm>
            <a:off x="3109913" y="965872"/>
            <a:ext cx="2390775" cy="3603001"/>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85750" marR="0" lvl="0" indent="-285750" algn="l" rtl="0">
              <a:lnSpc>
                <a:spcPct val="115000"/>
              </a:lnSpc>
              <a:spcBef>
                <a:spcPts val="0"/>
              </a:spcBef>
              <a:spcAft>
                <a:spcPts val="600"/>
              </a:spcAft>
              <a:buClr>
                <a:schemeClr val="accent6">
                  <a:lumMod val="75000"/>
                </a:schemeClr>
              </a:buClr>
              <a:buFont typeface="Wingdings" pitchFamily="2" charset="2"/>
              <a:buChar char="§"/>
              <a:defRPr sz="1800" b="0" i="0" u="none" strike="noStrike" cap="none">
                <a:solidFill>
                  <a:schemeClr val="accent6">
                    <a:lumMod val="50000"/>
                  </a:schemeClr>
                </a:solidFill>
                <a:latin typeface="Arial"/>
                <a:ea typeface="Arial"/>
                <a:cs typeface="Arial"/>
                <a:sym typeface="Arial"/>
              </a:defRPr>
            </a:lvl1pPr>
            <a:lvl2pPr marL="742950" marR="0" lvl="1" indent="-285750" algn="l" rtl="0">
              <a:lnSpc>
                <a:spcPct val="115000"/>
              </a:lnSpc>
              <a:spcBef>
                <a:spcPts val="0"/>
              </a:spcBef>
              <a:spcAft>
                <a:spcPts val="600"/>
              </a:spcAft>
              <a:buClr>
                <a:schemeClr val="accent6">
                  <a:lumMod val="75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2pPr>
            <a:lvl3pPr marL="1200150" marR="0" lvl="2" indent="-285750" algn="l" rtl="0">
              <a:lnSpc>
                <a:spcPct val="115000"/>
              </a:lnSpc>
              <a:spcBef>
                <a:spcPts val="0"/>
              </a:spcBef>
              <a:spcAft>
                <a:spcPts val="600"/>
              </a:spcAft>
              <a:buClr>
                <a:schemeClr val="accent6">
                  <a:lumMod val="75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3pPr>
            <a:lvl4pPr marL="1657350" marR="0" lvl="3" indent="-285750" algn="l" rtl="0">
              <a:lnSpc>
                <a:spcPct val="115000"/>
              </a:lnSpc>
              <a:spcBef>
                <a:spcPts val="0"/>
              </a:spcBef>
              <a:spcAft>
                <a:spcPts val="600"/>
              </a:spcAft>
              <a:buClr>
                <a:schemeClr val="accent6">
                  <a:lumMod val="75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4pPr>
            <a:lvl5pPr marL="2114550" marR="0" lvl="4" indent="-285750" algn="l" rtl="0">
              <a:lnSpc>
                <a:spcPct val="115000"/>
              </a:lnSpc>
              <a:spcBef>
                <a:spcPts val="0"/>
              </a:spcBef>
              <a:spcAft>
                <a:spcPts val="600"/>
              </a:spcAft>
              <a:buClr>
                <a:schemeClr val="accent6">
                  <a:lumMod val="75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r>
              <a:rPr lang="en-US" sz="1200" dirty="0"/>
              <a:t>“Fair” ecosystem</a:t>
            </a:r>
          </a:p>
          <a:p>
            <a:pPr lvl="1"/>
            <a:r>
              <a:rPr lang="en-US" sz="1050" dirty="0"/>
              <a:t>Peer-to-peer</a:t>
            </a:r>
          </a:p>
          <a:p>
            <a:pPr lvl="1"/>
            <a:r>
              <a:rPr lang="en-US" sz="1050" dirty="0"/>
              <a:t>Adapting</a:t>
            </a:r>
          </a:p>
          <a:p>
            <a:pPr lvl="1"/>
            <a:r>
              <a:rPr lang="en-US" sz="1050" dirty="0"/>
              <a:t>Value-add integration points</a:t>
            </a:r>
          </a:p>
          <a:p>
            <a:pPr lvl="1"/>
            <a:r>
              <a:rPr lang="en-US" sz="1050" dirty="0"/>
              <a:t>Conformance mark</a:t>
            </a:r>
          </a:p>
          <a:p>
            <a:r>
              <a:rPr lang="en-US" sz="1200" dirty="0"/>
              <a:t>Trustworthy</a:t>
            </a:r>
          </a:p>
          <a:p>
            <a:pPr lvl="1"/>
            <a:r>
              <a:rPr lang="en-US" sz="1050" dirty="0"/>
              <a:t>Metadata provenance, ownership and integrity</a:t>
            </a:r>
          </a:p>
          <a:p>
            <a:pPr lvl="1"/>
            <a:r>
              <a:rPr lang="en-US" sz="1050" dirty="0"/>
              <a:t>Secure platform</a:t>
            </a:r>
          </a:p>
          <a:p>
            <a:pPr lvl="1"/>
            <a:r>
              <a:rPr lang="en-US" sz="1050" dirty="0"/>
              <a:t>Metadata instance security</a:t>
            </a:r>
          </a:p>
        </p:txBody>
      </p:sp>
    </p:spTree>
    <p:extLst>
      <p:ext uri="{BB962C8B-B14F-4D97-AF65-F5344CB8AC3E}">
        <p14:creationId xmlns:p14="http://schemas.microsoft.com/office/powerpoint/2010/main" val="2523684863"/>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69C3-6EDF-5F4B-8059-E3607CAD3ECB}"/>
              </a:ext>
            </a:extLst>
          </p:cNvPr>
          <p:cNvSpPr>
            <a:spLocks noGrp="1"/>
          </p:cNvSpPr>
          <p:nvPr>
            <p:ph type="title"/>
          </p:nvPr>
        </p:nvSpPr>
        <p:spPr/>
        <p:txBody>
          <a:bodyPr/>
          <a:lstStyle/>
          <a:p>
            <a:r>
              <a:rPr lang="en-US" dirty="0"/>
              <a:t>Metadata security</a:t>
            </a:r>
          </a:p>
        </p:txBody>
      </p:sp>
      <p:sp>
        <p:nvSpPr>
          <p:cNvPr id="3" name="Slide Number Placeholder 2">
            <a:extLst>
              <a:ext uri="{FF2B5EF4-FFF2-40B4-BE49-F238E27FC236}">
                <a16:creationId xmlns:a16="http://schemas.microsoft.com/office/drawing/2014/main" id="{BBB8DB9B-F688-ED41-918D-D4D401BC242E}"/>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50</a:t>
            </a:fld>
            <a:endParaRPr lang="en-US" sz="1000"/>
          </a:p>
        </p:txBody>
      </p:sp>
      <p:pic>
        <p:nvPicPr>
          <p:cNvPr id="5" name="Picture 4" descr="A picture containing screenshot&#10;&#10;Description automatically generated">
            <a:extLst>
              <a:ext uri="{FF2B5EF4-FFF2-40B4-BE49-F238E27FC236}">
                <a16:creationId xmlns:a16="http://schemas.microsoft.com/office/drawing/2014/main" id="{43AFFD16-95A7-EB4D-B299-3C973B7C6871}"/>
              </a:ext>
            </a:extLst>
          </p:cNvPr>
          <p:cNvPicPr>
            <a:picLocks noChangeAspect="1"/>
          </p:cNvPicPr>
          <p:nvPr/>
        </p:nvPicPr>
        <p:blipFill>
          <a:blip r:embed="rId2"/>
          <a:stretch>
            <a:fillRect/>
          </a:stretch>
        </p:blipFill>
        <p:spPr>
          <a:xfrm>
            <a:off x="5053693" y="1947635"/>
            <a:ext cx="3187700" cy="25400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1172B061-B139-0F43-BEA0-11EEF5B7646A}"/>
              </a:ext>
            </a:extLst>
          </p:cNvPr>
          <p:cNvPicPr>
            <a:picLocks noChangeAspect="1"/>
          </p:cNvPicPr>
          <p:nvPr/>
        </p:nvPicPr>
        <p:blipFill>
          <a:blip r:embed="rId3"/>
          <a:stretch>
            <a:fillRect/>
          </a:stretch>
        </p:blipFill>
        <p:spPr>
          <a:xfrm>
            <a:off x="428172" y="1056822"/>
            <a:ext cx="3759200" cy="1346200"/>
          </a:xfrm>
          <a:prstGeom prst="rect">
            <a:avLst/>
          </a:prstGeom>
        </p:spPr>
      </p:pic>
    </p:spTree>
    <p:extLst>
      <p:ext uri="{BB962C8B-B14F-4D97-AF65-F5344CB8AC3E}">
        <p14:creationId xmlns:p14="http://schemas.microsoft.com/office/powerpoint/2010/main" val="2147924235"/>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BB32F5-F63E-F345-852F-A0F66A5C029B}"/>
              </a:ext>
            </a:extLst>
          </p:cNvPr>
          <p:cNvSpPr>
            <a:spLocks noGrp="1"/>
          </p:cNvSpPr>
          <p:nvPr>
            <p:ph type="title"/>
          </p:nvPr>
        </p:nvSpPr>
        <p:spPr/>
        <p:txBody>
          <a:bodyPr/>
          <a:lstStyle/>
          <a:p>
            <a:r>
              <a:rPr lang="en-US" dirty="0"/>
              <a:t>Inclusive</a:t>
            </a:r>
          </a:p>
        </p:txBody>
      </p:sp>
      <p:sp>
        <p:nvSpPr>
          <p:cNvPr id="4" name="Slide Number Placeholder 3">
            <a:extLst>
              <a:ext uri="{FF2B5EF4-FFF2-40B4-BE49-F238E27FC236}">
                <a16:creationId xmlns:a16="http://schemas.microsoft.com/office/drawing/2014/main" id="{53D1CD5D-44CB-6247-ADDE-1F67BA958736}"/>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51</a:t>
            </a:fld>
            <a:endParaRPr lang="en-US" sz="1000"/>
          </a:p>
        </p:txBody>
      </p:sp>
      <p:sp>
        <p:nvSpPr>
          <p:cNvPr id="2" name="Rectangle 1">
            <a:extLst>
              <a:ext uri="{FF2B5EF4-FFF2-40B4-BE49-F238E27FC236}">
                <a16:creationId xmlns:a16="http://schemas.microsoft.com/office/drawing/2014/main" id="{34894570-9A9B-B04C-A9C4-A1AA313D7683}"/>
              </a:ext>
            </a:extLst>
          </p:cNvPr>
          <p:cNvSpPr/>
          <p:nvPr/>
        </p:nvSpPr>
        <p:spPr>
          <a:xfrm>
            <a:off x="766038" y="3159639"/>
            <a:ext cx="4572000" cy="577081"/>
          </a:xfrm>
          <a:prstGeom prst="rect">
            <a:avLst/>
          </a:prstGeom>
        </p:spPr>
        <p:txBody>
          <a:bodyPr>
            <a:spAutoFit/>
          </a:bodyPr>
          <a:lstStyle/>
          <a:p>
            <a:pPr lvl="1"/>
            <a:r>
              <a:rPr lang="en-US" sz="1050" dirty="0">
                <a:solidFill>
                  <a:schemeClr val="accent5">
                    <a:lumMod val="20000"/>
                    <a:lumOff val="80000"/>
                  </a:schemeClr>
                </a:solidFill>
              </a:rPr>
              <a:t>Optional support options</a:t>
            </a:r>
          </a:p>
          <a:p>
            <a:pPr lvl="1"/>
            <a:r>
              <a:rPr lang="en-US" sz="1050" dirty="0">
                <a:solidFill>
                  <a:schemeClr val="accent5">
                    <a:lumMod val="20000"/>
                    <a:lumOff val="80000"/>
                  </a:schemeClr>
                </a:solidFill>
              </a:rPr>
              <a:t>Proportionate complexity</a:t>
            </a:r>
          </a:p>
          <a:p>
            <a:pPr lvl="1"/>
            <a:r>
              <a:rPr lang="en-US" sz="1050" dirty="0">
                <a:solidFill>
                  <a:schemeClr val="accent5">
                    <a:lumMod val="20000"/>
                    <a:lumOff val="80000"/>
                  </a:schemeClr>
                </a:solidFill>
              </a:rPr>
              <a:t>Broad applicability</a:t>
            </a:r>
          </a:p>
        </p:txBody>
      </p:sp>
    </p:spTree>
    <p:extLst>
      <p:ext uri="{BB962C8B-B14F-4D97-AF65-F5344CB8AC3E}">
        <p14:creationId xmlns:p14="http://schemas.microsoft.com/office/powerpoint/2010/main" val="4115537829"/>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EA2D1-9E40-AD48-914E-0CFE1B179D5E}"/>
              </a:ext>
            </a:extLst>
          </p:cNvPr>
          <p:cNvSpPr>
            <a:spLocks noGrp="1"/>
          </p:cNvSpPr>
          <p:nvPr>
            <p:ph type="title"/>
          </p:nvPr>
        </p:nvSpPr>
        <p:spPr/>
        <p:txBody>
          <a:bodyPr/>
          <a:lstStyle/>
          <a:p>
            <a:r>
              <a:rPr lang="en-US" dirty="0"/>
              <a:t>Real Data Landscapes</a:t>
            </a:r>
          </a:p>
        </p:txBody>
      </p:sp>
      <p:sp>
        <p:nvSpPr>
          <p:cNvPr id="5" name="Content Placeholder 4">
            <a:extLst>
              <a:ext uri="{FF2B5EF4-FFF2-40B4-BE49-F238E27FC236}">
                <a16:creationId xmlns:a16="http://schemas.microsoft.com/office/drawing/2014/main" id="{1E9E4846-77DC-7248-AEBC-C3CEB55BDFF1}"/>
              </a:ext>
            </a:extLst>
          </p:cNvPr>
          <p:cNvSpPr>
            <a:spLocks noGrp="1"/>
          </p:cNvSpPr>
          <p:nvPr>
            <p:ph idx="1"/>
          </p:nvPr>
        </p:nvSpPr>
        <p:spPr>
          <a:xfrm>
            <a:off x="359200" y="965874"/>
            <a:ext cx="4108016" cy="3603001"/>
          </a:xfrm>
        </p:spPr>
        <p:txBody>
          <a:bodyPr>
            <a:normAutofit lnSpcReduction="10000"/>
          </a:bodyPr>
          <a:lstStyle/>
          <a:p>
            <a:r>
              <a:rPr lang="en-US" dirty="0"/>
              <a:t>Complexity is biggest challenge in IT today</a:t>
            </a:r>
          </a:p>
          <a:p>
            <a:r>
              <a:rPr lang="en-US" dirty="0"/>
              <a:t>Many enterprises have had 40 years of innovation embedded into their IT Systems.</a:t>
            </a:r>
          </a:p>
          <a:p>
            <a:r>
              <a:rPr lang="en-US" dirty="0"/>
              <a:t>With data moving rapidly between systems, how can a data scientist be sure that they understand the meaning, accuracy, timeliness and precision of any data that they receive?</a:t>
            </a:r>
          </a:p>
        </p:txBody>
      </p:sp>
      <p:sp>
        <p:nvSpPr>
          <p:cNvPr id="3" name="Slide Number Placeholder 2">
            <a:extLst>
              <a:ext uri="{FF2B5EF4-FFF2-40B4-BE49-F238E27FC236}">
                <a16:creationId xmlns:a16="http://schemas.microsoft.com/office/drawing/2014/main" id="{7AD8C688-C922-F94C-B009-DB2C48DEE4A0}"/>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52</a:t>
            </a:fld>
            <a:endParaRPr lang="en-US" sz="1000"/>
          </a:p>
        </p:txBody>
      </p:sp>
      <p:pic>
        <p:nvPicPr>
          <p:cNvPr id="4" name="Picture 3">
            <a:extLst>
              <a:ext uri="{FF2B5EF4-FFF2-40B4-BE49-F238E27FC236}">
                <a16:creationId xmlns:a16="http://schemas.microsoft.com/office/drawing/2014/main" id="{FC539ED8-EBA8-4645-9A61-B7E57423B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7216" y="721535"/>
            <a:ext cx="4317584" cy="3700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3900768"/>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5714246" y="2743261"/>
            <a:ext cx="1610916" cy="1610916"/>
          </a:xfrm>
          <a:prstGeom prst="ellipse">
            <a:avLst/>
          </a:prstGeom>
          <a:solidFill>
            <a:schemeClr val="accent5"/>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r>
              <a:rPr lang="en-US" sz="1350" dirty="0">
                <a:solidFill>
                  <a:srgbClr val="1F497D"/>
                </a:solidFill>
                <a:latin typeface="Calibri"/>
                <a:cs typeface="Calibri"/>
              </a:rPr>
              <a:t>Policy</a:t>
            </a:r>
          </a:p>
        </p:txBody>
      </p:sp>
      <p:sp>
        <p:nvSpPr>
          <p:cNvPr id="73730" name="Title 1"/>
          <p:cNvSpPr>
            <a:spLocks noGrp="1"/>
          </p:cNvSpPr>
          <p:nvPr>
            <p:ph type="title"/>
          </p:nvPr>
        </p:nvSpPr>
        <p:spPr/>
        <p:txBody>
          <a:bodyPr/>
          <a:lstStyle/>
          <a:p>
            <a:r>
              <a:rPr lang="en-US" dirty="0">
                <a:latin typeface="Arial" charset="0"/>
                <a:ea typeface="MS PGothic" charset="0"/>
              </a:rPr>
              <a:t>The data driven organization …</a:t>
            </a:r>
          </a:p>
        </p:txBody>
      </p:sp>
      <p:sp>
        <p:nvSpPr>
          <p:cNvPr id="24" name="Content Placeholder 23">
            <a:extLst>
              <a:ext uri="{FF2B5EF4-FFF2-40B4-BE49-F238E27FC236}">
                <a16:creationId xmlns:a16="http://schemas.microsoft.com/office/drawing/2014/main" id="{0C24245F-E453-884F-B96C-E2B340CC708F}"/>
              </a:ext>
            </a:extLst>
          </p:cNvPr>
          <p:cNvSpPr>
            <a:spLocks noGrp="1"/>
          </p:cNvSpPr>
          <p:nvPr>
            <p:ph idx="1"/>
          </p:nvPr>
        </p:nvSpPr>
        <p:spPr/>
        <p:txBody>
          <a:bodyPr/>
          <a:lstStyle/>
          <a:p>
            <a:r>
              <a:rPr lang="en-US" dirty="0"/>
              <a:t>Collaborating across all 3 lifecycles</a:t>
            </a:r>
          </a:p>
        </p:txBody>
      </p:sp>
      <p:sp>
        <p:nvSpPr>
          <p:cNvPr id="4" name="Oval 3"/>
          <p:cNvSpPr/>
          <p:nvPr/>
        </p:nvSpPr>
        <p:spPr>
          <a:xfrm>
            <a:off x="5189182" y="1394283"/>
            <a:ext cx="1610915" cy="1610915"/>
          </a:xfrm>
          <a:prstGeom prst="ellipse">
            <a:avLst/>
          </a:prstGeom>
          <a:solidFill>
            <a:srgbClr val="C0504D"/>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r>
              <a:rPr lang="en-US" sz="1350" dirty="0">
                <a:solidFill>
                  <a:srgbClr val="1F497D"/>
                </a:solidFill>
                <a:latin typeface="Calibri"/>
                <a:cs typeface="Calibri"/>
              </a:rPr>
              <a:t>Policy</a:t>
            </a:r>
          </a:p>
        </p:txBody>
      </p:sp>
      <p:sp>
        <p:nvSpPr>
          <p:cNvPr id="6" name="Oval 5"/>
          <p:cNvSpPr/>
          <p:nvPr/>
        </p:nvSpPr>
        <p:spPr>
          <a:xfrm>
            <a:off x="5324912" y="1545492"/>
            <a:ext cx="1308497" cy="1308497"/>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68576" tIns="34289" rIns="68576" bIns="34289" anchor="ctr"/>
          <a:lstStyle/>
          <a:p>
            <a:pPr algn="ctr" defTabSz="342883">
              <a:defRPr/>
            </a:pPr>
            <a:r>
              <a:rPr lang="en-US" sz="1350" dirty="0">
                <a:solidFill>
                  <a:srgbClr val="1F497D"/>
                </a:solidFill>
                <a:latin typeface="Calibri"/>
                <a:cs typeface="Calibri"/>
              </a:rPr>
              <a:t>Policy</a:t>
            </a:r>
          </a:p>
        </p:txBody>
      </p:sp>
      <p:grpSp>
        <p:nvGrpSpPr>
          <p:cNvPr id="73733" name="Group 17"/>
          <p:cNvGrpSpPr>
            <a:grpSpLocks/>
          </p:cNvGrpSpPr>
          <p:nvPr/>
        </p:nvGrpSpPr>
        <p:grpSpPr bwMode="auto">
          <a:xfrm>
            <a:off x="4256921" y="2531329"/>
            <a:ext cx="1610916" cy="1610916"/>
            <a:chOff x="1422292" y="3649021"/>
            <a:chExt cx="2147840" cy="2147840"/>
          </a:xfrm>
        </p:grpSpPr>
        <p:sp>
          <p:nvSpPr>
            <p:cNvPr id="7" name="Oval 6"/>
            <p:cNvSpPr/>
            <p:nvPr/>
          </p:nvSpPr>
          <p:spPr>
            <a:xfrm>
              <a:off x="1422292" y="3649021"/>
              <a:ext cx="2147840" cy="2147840"/>
            </a:xfrm>
            <a:prstGeom prst="ellipse">
              <a:avLst/>
            </a:prstGeom>
            <a:solidFill>
              <a:srgbClr val="92D05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342883">
                <a:defRPr/>
              </a:pPr>
              <a:r>
                <a:rPr lang="en-US" sz="1350" dirty="0">
                  <a:solidFill>
                    <a:srgbClr val="1F497D"/>
                  </a:solidFill>
                  <a:latin typeface="Calibri"/>
                  <a:cs typeface="Calibri"/>
                </a:rPr>
                <a:t>Policy</a:t>
              </a:r>
            </a:p>
          </p:txBody>
        </p:sp>
        <p:sp>
          <p:nvSpPr>
            <p:cNvPr id="8" name="Oval 7"/>
            <p:cNvSpPr/>
            <p:nvPr/>
          </p:nvSpPr>
          <p:spPr>
            <a:xfrm>
              <a:off x="1623900" y="3850629"/>
              <a:ext cx="1744623" cy="1744623"/>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defTabSz="342883">
                <a:defRPr/>
              </a:pPr>
              <a:r>
                <a:rPr lang="en-US" sz="1350" dirty="0">
                  <a:solidFill>
                    <a:srgbClr val="1F497D"/>
                  </a:solidFill>
                  <a:latin typeface="Calibri"/>
                  <a:cs typeface="Calibri"/>
                </a:rPr>
                <a:t>Operations</a:t>
              </a:r>
            </a:p>
          </p:txBody>
        </p:sp>
      </p:grpSp>
      <p:sp>
        <p:nvSpPr>
          <p:cNvPr id="10" name="Oval 9"/>
          <p:cNvSpPr/>
          <p:nvPr/>
        </p:nvSpPr>
        <p:spPr>
          <a:xfrm>
            <a:off x="5865456" y="2894470"/>
            <a:ext cx="1308497" cy="1308497"/>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68576" tIns="34289" rIns="68576" bIns="34289" anchor="ctr"/>
          <a:lstStyle/>
          <a:p>
            <a:pPr algn="ctr" defTabSz="342883">
              <a:defRPr/>
            </a:pPr>
            <a:r>
              <a:rPr lang="en-US" sz="1350" dirty="0">
                <a:solidFill>
                  <a:srgbClr val="1F497D"/>
                </a:solidFill>
                <a:latin typeface="Calibri"/>
                <a:cs typeface="Calibri"/>
              </a:rPr>
              <a:t>Development</a:t>
            </a:r>
          </a:p>
        </p:txBody>
      </p:sp>
      <p:grpSp>
        <p:nvGrpSpPr>
          <p:cNvPr id="73735" name="Group 13"/>
          <p:cNvGrpSpPr>
            <a:grpSpLocks/>
          </p:cNvGrpSpPr>
          <p:nvPr/>
        </p:nvGrpSpPr>
        <p:grpSpPr bwMode="auto">
          <a:xfrm>
            <a:off x="5711865" y="2748023"/>
            <a:ext cx="1610916" cy="1610916"/>
            <a:chOff x="5729274" y="3864140"/>
            <a:chExt cx="2147840" cy="2147840"/>
          </a:xfrm>
        </p:grpSpPr>
        <p:sp>
          <p:nvSpPr>
            <p:cNvPr id="11" name="Oval 10"/>
            <p:cNvSpPr/>
            <p:nvPr/>
          </p:nvSpPr>
          <p:spPr>
            <a:xfrm>
              <a:off x="5729274" y="3864140"/>
              <a:ext cx="2147840" cy="2147840"/>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342883">
                <a:defRPr/>
              </a:pPr>
              <a:endParaRPr lang="en-US" sz="1350" dirty="0">
                <a:solidFill>
                  <a:srgbClr val="1F497D"/>
                </a:solidFill>
                <a:latin typeface="Calibri"/>
                <a:cs typeface="Calibri"/>
              </a:endParaRPr>
            </a:p>
          </p:txBody>
        </p:sp>
        <p:sp>
          <p:nvSpPr>
            <p:cNvPr id="12" name="Oval 11"/>
            <p:cNvSpPr/>
            <p:nvPr/>
          </p:nvSpPr>
          <p:spPr>
            <a:xfrm>
              <a:off x="5930882" y="4065748"/>
              <a:ext cx="1744623" cy="1744623"/>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defTabSz="342883">
                <a:defRPr/>
              </a:pPr>
              <a:endParaRPr lang="en-US" sz="1350" dirty="0">
                <a:solidFill>
                  <a:srgbClr val="1F497D"/>
                </a:solidFill>
                <a:latin typeface="Calibri"/>
                <a:cs typeface="Calibri"/>
              </a:endParaRPr>
            </a:p>
          </p:txBody>
        </p:sp>
      </p:grpSp>
      <p:grpSp>
        <p:nvGrpSpPr>
          <p:cNvPr id="73736" name="Group 14"/>
          <p:cNvGrpSpPr>
            <a:grpSpLocks/>
          </p:cNvGrpSpPr>
          <p:nvPr/>
        </p:nvGrpSpPr>
        <p:grpSpPr bwMode="auto">
          <a:xfrm>
            <a:off x="5179657" y="1395473"/>
            <a:ext cx="1610915" cy="1610916"/>
            <a:chOff x="5729274" y="3864140"/>
            <a:chExt cx="2147840" cy="2147840"/>
          </a:xfrm>
        </p:grpSpPr>
        <p:sp>
          <p:nvSpPr>
            <p:cNvPr id="16" name="Oval 15"/>
            <p:cNvSpPr/>
            <p:nvPr/>
          </p:nvSpPr>
          <p:spPr>
            <a:xfrm>
              <a:off x="5729274" y="3864140"/>
              <a:ext cx="2147840" cy="2147840"/>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defTabSz="342883">
                <a:defRPr/>
              </a:pPr>
              <a:endParaRPr lang="en-US" sz="1350" dirty="0">
                <a:solidFill>
                  <a:srgbClr val="1F497D"/>
                </a:solidFill>
                <a:latin typeface="Calibri"/>
                <a:cs typeface="Calibri"/>
              </a:endParaRPr>
            </a:p>
          </p:txBody>
        </p:sp>
        <p:sp>
          <p:nvSpPr>
            <p:cNvPr id="17" name="Oval 16"/>
            <p:cNvSpPr/>
            <p:nvPr/>
          </p:nvSpPr>
          <p:spPr>
            <a:xfrm>
              <a:off x="5930882" y="4065748"/>
              <a:ext cx="1744625" cy="1744623"/>
            </a:xfrm>
            <a:prstGeom prst="ellipse">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defTabSz="342883">
                <a:defRPr/>
              </a:pPr>
              <a:endParaRPr lang="en-US" sz="1350" dirty="0">
                <a:solidFill>
                  <a:srgbClr val="1F497D"/>
                </a:solidFill>
                <a:latin typeface="Calibri"/>
                <a:cs typeface="Calibri"/>
              </a:endParaRPr>
            </a:p>
          </p:txBody>
        </p:sp>
      </p:grpSp>
      <p:sp>
        <p:nvSpPr>
          <p:cNvPr id="20" name="Chevron 19"/>
          <p:cNvSpPr/>
          <p:nvPr/>
        </p:nvSpPr>
        <p:spPr>
          <a:xfrm rot="19112267">
            <a:off x="5289193" y="1600260"/>
            <a:ext cx="366713" cy="186929"/>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28" name="Chevron 27"/>
          <p:cNvSpPr/>
          <p:nvPr/>
        </p:nvSpPr>
        <p:spPr>
          <a:xfrm rot="10019057">
            <a:off x="4634350" y="2551571"/>
            <a:ext cx="422672" cy="177403"/>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29" name="Chevron 28"/>
          <p:cNvSpPr/>
          <p:nvPr/>
        </p:nvSpPr>
        <p:spPr>
          <a:xfrm rot="8020254">
            <a:off x="6807835" y="3974962"/>
            <a:ext cx="433388" cy="158354"/>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30" name="Chevron 29"/>
          <p:cNvSpPr/>
          <p:nvPr/>
        </p:nvSpPr>
        <p:spPr>
          <a:xfrm rot="14925411">
            <a:off x="5632094" y="3670758"/>
            <a:ext cx="391715" cy="172640"/>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31" name="Chevron 30"/>
          <p:cNvSpPr/>
          <p:nvPr/>
        </p:nvSpPr>
        <p:spPr>
          <a:xfrm rot="2630240">
            <a:off x="6858437" y="2946858"/>
            <a:ext cx="341709" cy="176213"/>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32" name="Chevron 31"/>
          <p:cNvSpPr/>
          <p:nvPr/>
        </p:nvSpPr>
        <p:spPr>
          <a:xfrm rot="7732965">
            <a:off x="6391712" y="2495611"/>
            <a:ext cx="408385" cy="208359"/>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33" name="Chevron 32"/>
          <p:cNvSpPr/>
          <p:nvPr/>
        </p:nvSpPr>
        <p:spPr>
          <a:xfrm rot="13782074">
            <a:off x="5161797" y="2494420"/>
            <a:ext cx="428625" cy="178594"/>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5" name="Chevron 4"/>
          <p:cNvSpPr/>
          <p:nvPr/>
        </p:nvSpPr>
        <p:spPr>
          <a:xfrm rot="2574294">
            <a:off x="6317893" y="1600260"/>
            <a:ext cx="366713" cy="186929"/>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34" name="Chevron 33"/>
          <p:cNvSpPr/>
          <p:nvPr/>
        </p:nvSpPr>
        <p:spPr>
          <a:xfrm rot="19973145">
            <a:off x="5140365" y="3898167"/>
            <a:ext cx="519113" cy="175022"/>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35" name="Oval 34"/>
          <p:cNvSpPr/>
          <p:nvPr/>
        </p:nvSpPr>
        <p:spPr>
          <a:xfrm>
            <a:off x="5659477" y="2828985"/>
            <a:ext cx="376238" cy="376238"/>
          </a:xfrm>
          <a:prstGeom prst="ellipse">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68576" tIns="34289" rIns="68576" bIns="34289" anchor="ctr"/>
          <a:lstStyle/>
          <a:p>
            <a:pPr algn="ctr" defTabSz="342883">
              <a:defRPr/>
            </a:pPr>
            <a:r>
              <a:rPr lang="en-US" sz="675" dirty="0">
                <a:solidFill>
                  <a:schemeClr val="bg1"/>
                </a:solidFill>
                <a:latin typeface="Calibri"/>
                <a:cs typeface="Calibri"/>
              </a:rPr>
              <a:t>Metadata</a:t>
            </a:r>
          </a:p>
        </p:txBody>
      </p:sp>
      <p:sp>
        <p:nvSpPr>
          <p:cNvPr id="73747" name="TextBox 49"/>
          <p:cNvSpPr txBox="1">
            <a:spLocks noChangeArrowheads="1"/>
          </p:cNvSpPr>
          <p:nvPr/>
        </p:nvSpPr>
        <p:spPr bwMode="auto">
          <a:xfrm rot="19878537" flipH="1">
            <a:off x="5177633" y="3885242"/>
            <a:ext cx="476725"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Remediate</a:t>
            </a:r>
          </a:p>
        </p:txBody>
      </p:sp>
      <p:sp>
        <p:nvSpPr>
          <p:cNvPr id="73748" name="TextBox 50"/>
          <p:cNvSpPr txBox="1">
            <a:spLocks noChangeArrowheads="1"/>
          </p:cNvSpPr>
          <p:nvPr/>
        </p:nvSpPr>
        <p:spPr bwMode="auto">
          <a:xfrm rot="4186485" flipH="1">
            <a:off x="5649494" y="3650690"/>
            <a:ext cx="358103"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Deploy</a:t>
            </a:r>
          </a:p>
        </p:txBody>
      </p:sp>
      <p:sp>
        <p:nvSpPr>
          <p:cNvPr id="73749" name="TextBox 51"/>
          <p:cNvSpPr txBox="1">
            <a:spLocks noChangeArrowheads="1"/>
          </p:cNvSpPr>
          <p:nvPr/>
        </p:nvSpPr>
        <p:spPr bwMode="auto">
          <a:xfrm rot="18847926" flipH="1">
            <a:off x="6808382" y="3978706"/>
            <a:ext cx="396575"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Develop</a:t>
            </a:r>
          </a:p>
        </p:txBody>
      </p:sp>
      <p:sp>
        <p:nvSpPr>
          <p:cNvPr id="73750" name="TextBox 52"/>
          <p:cNvSpPr txBox="1">
            <a:spLocks noChangeArrowheads="1"/>
          </p:cNvSpPr>
          <p:nvPr/>
        </p:nvSpPr>
        <p:spPr bwMode="auto">
          <a:xfrm rot="20849530" flipH="1">
            <a:off x="4638585" y="2558886"/>
            <a:ext cx="372530"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Classify</a:t>
            </a:r>
          </a:p>
        </p:txBody>
      </p:sp>
      <p:sp>
        <p:nvSpPr>
          <p:cNvPr id="73751" name="TextBox 53"/>
          <p:cNvSpPr txBox="1">
            <a:spLocks noChangeArrowheads="1"/>
          </p:cNvSpPr>
          <p:nvPr/>
        </p:nvSpPr>
        <p:spPr bwMode="auto">
          <a:xfrm rot="18610994" flipH="1">
            <a:off x="6383812" y="2541026"/>
            <a:ext cx="378942"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Roll out</a:t>
            </a:r>
          </a:p>
        </p:txBody>
      </p:sp>
      <p:sp>
        <p:nvSpPr>
          <p:cNvPr id="73752" name="TextBox 54"/>
          <p:cNvSpPr txBox="1">
            <a:spLocks noChangeArrowheads="1"/>
          </p:cNvSpPr>
          <p:nvPr/>
        </p:nvSpPr>
        <p:spPr bwMode="auto">
          <a:xfrm rot="3045222" flipH="1">
            <a:off x="5167908" y="2482091"/>
            <a:ext cx="394972"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Monitor</a:t>
            </a:r>
          </a:p>
        </p:txBody>
      </p:sp>
      <p:sp>
        <p:nvSpPr>
          <p:cNvPr id="73753" name="TextBox 55"/>
          <p:cNvSpPr txBox="1">
            <a:spLocks noChangeArrowheads="1"/>
          </p:cNvSpPr>
          <p:nvPr/>
        </p:nvSpPr>
        <p:spPr bwMode="auto">
          <a:xfrm rot="18886076" flipH="1">
            <a:off x="5322717" y="1588527"/>
            <a:ext cx="306807"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Audit</a:t>
            </a:r>
          </a:p>
        </p:txBody>
      </p:sp>
      <p:sp>
        <p:nvSpPr>
          <p:cNvPr id="73754" name="TextBox 56"/>
          <p:cNvSpPr txBox="1">
            <a:spLocks noChangeArrowheads="1"/>
          </p:cNvSpPr>
          <p:nvPr/>
        </p:nvSpPr>
        <p:spPr bwMode="auto">
          <a:xfrm rot="2593117" flipH="1">
            <a:off x="6349446" y="1623055"/>
            <a:ext cx="345279"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Define</a:t>
            </a:r>
          </a:p>
        </p:txBody>
      </p:sp>
      <p:sp>
        <p:nvSpPr>
          <p:cNvPr id="73755" name="TextBox 57"/>
          <p:cNvSpPr txBox="1">
            <a:spLocks noChangeArrowheads="1"/>
          </p:cNvSpPr>
          <p:nvPr/>
        </p:nvSpPr>
        <p:spPr bwMode="auto">
          <a:xfrm rot="2506401" flipH="1">
            <a:off x="6873893" y="2958341"/>
            <a:ext cx="350088"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Design</a:t>
            </a:r>
          </a:p>
        </p:txBody>
      </p:sp>
      <p:sp>
        <p:nvSpPr>
          <p:cNvPr id="73" name="Chevron 72"/>
          <p:cNvSpPr/>
          <p:nvPr/>
        </p:nvSpPr>
        <p:spPr>
          <a:xfrm rot="2548638">
            <a:off x="4372412" y="3793392"/>
            <a:ext cx="422672" cy="177404"/>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73757" name="TextBox 73"/>
          <p:cNvSpPr txBox="1">
            <a:spLocks noChangeArrowheads="1"/>
          </p:cNvSpPr>
          <p:nvPr/>
        </p:nvSpPr>
        <p:spPr bwMode="auto">
          <a:xfrm rot="2403541" flipH="1">
            <a:off x="4431143" y="3806066"/>
            <a:ext cx="346882"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Detect</a:t>
            </a:r>
          </a:p>
        </p:txBody>
      </p:sp>
      <p:sp>
        <p:nvSpPr>
          <p:cNvPr id="37" name="Chevron 36"/>
          <p:cNvSpPr/>
          <p:nvPr/>
        </p:nvSpPr>
        <p:spPr>
          <a:xfrm rot="6165947">
            <a:off x="4146193" y="3092114"/>
            <a:ext cx="422672" cy="177404"/>
          </a:xfrm>
          <a:prstGeom prst="chevro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lIns="68576" tIns="34289" rIns="68576" bIns="34289" anchor="ctr"/>
          <a:lstStyle/>
          <a:p>
            <a:pPr algn="ctr" defTabSz="342883">
              <a:defRPr/>
            </a:pPr>
            <a:endParaRPr lang="en-US" sz="1350" dirty="0">
              <a:solidFill>
                <a:srgbClr val="1F497D"/>
              </a:solidFill>
              <a:latin typeface="Calibri"/>
              <a:cs typeface="Calibri"/>
            </a:endParaRPr>
          </a:p>
        </p:txBody>
      </p:sp>
      <p:sp>
        <p:nvSpPr>
          <p:cNvPr id="73759" name="TextBox 52"/>
          <p:cNvSpPr txBox="1">
            <a:spLocks noChangeArrowheads="1"/>
          </p:cNvSpPr>
          <p:nvPr/>
        </p:nvSpPr>
        <p:spPr bwMode="auto">
          <a:xfrm rot="16996420" flipH="1">
            <a:off x="4153747" y="3122052"/>
            <a:ext cx="383751" cy="161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68576" tIns="34289" rIns="68576" bIns="3428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600">
                <a:latin typeface="Calibri" charset="0"/>
                <a:ea typeface="MS PGothic" charset="0"/>
                <a:cs typeface="MS PGothic" charset="0"/>
              </a:rPr>
              <a:t>Execute</a:t>
            </a:r>
          </a:p>
        </p:txBody>
      </p:sp>
      <p:grpSp>
        <p:nvGrpSpPr>
          <p:cNvPr id="21" name="Group 20">
            <a:extLst>
              <a:ext uri="{FF2B5EF4-FFF2-40B4-BE49-F238E27FC236}">
                <a16:creationId xmlns:a16="http://schemas.microsoft.com/office/drawing/2014/main" id="{636E5F58-0421-364F-86FA-7D87F0B5E9A6}"/>
              </a:ext>
            </a:extLst>
          </p:cNvPr>
          <p:cNvGrpSpPr/>
          <p:nvPr/>
        </p:nvGrpSpPr>
        <p:grpSpPr>
          <a:xfrm>
            <a:off x="1074527" y="4028252"/>
            <a:ext cx="2793622" cy="861158"/>
            <a:chOff x="2222500" y="3667125"/>
            <a:chExt cx="4757738" cy="1397000"/>
          </a:xfrm>
        </p:grpSpPr>
        <p:pic>
          <p:nvPicPr>
            <p:cNvPr id="39" name="Picture 7" descr="PoliceOfficer1.png">
              <a:extLst>
                <a:ext uri="{FF2B5EF4-FFF2-40B4-BE49-F238E27FC236}">
                  <a16:creationId xmlns:a16="http://schemas.microsoft.com/office/drawing/2014/main" id="{5DA5BD87-C022-2941-B84A-A9FB249F72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92463" y="3686175"/>
              <a:ext cx="993775" cy="131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1" descr="BusinessPerson-Male1.png">
              <a:extLst>
                <a:ext uri="{FF2B5EF4-FFF2-40B4-BE49-F238E27FC236}">
                  <a16:creationId xmlns:a16="http://schemas.microsoft.com/office/drawing/2014/main" id="{37DD9232-2629-634B-B752-EACF62B3D98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51538" y="3695700"/>
              <a:ext cx="1028700" cy="135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1" descr="BusinessPerson-Female6.png">
              <a:extLst>
                <a:ext uri="{FF2B5EF4-FFF2-40B4-BE49-F238E27FC236}">
                  <a16:creationId xmlns:a16="http://schemas.microsoft.com/office/drawing/2014/main" id="{BC159B57-B915-A44C-8024-E87988361D4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78413" y="3667125"/>
              <a:ext cx="954087"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18" descr="BusinessPerson-Male5.png">
              <a:extLst>
                <a:ext uri="{FF2B5EF4-FFF2-40B4-BE49-F238E27FC236}">
                  <a16:creationId xmlns:a16="http://schemas.microsoft.com/office/drawing/2014/main" id="{581647AA-38BC-5145-8F93-DA926D782E6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149725" y="3719513"/>
              <a:ext cx="976313"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9" descr="BusinessPerson-Male3.png">
              <a:extLst>
                <a:ext uri="{FF2B5EF4-FFF2-40B4-BE49-F238E27FC236}">
                  <a16:creationId xmlns:a16="http://schemas.microsoft.com/office/drawing/2014/main" id="{5E22C161-1DB4-A04C-AD8A-1F0F7F3E638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22500" y="3730625"/>
              <a:ext cx="95250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extBox 2">
            <a:extLst>
              <a:ext uri="{FF2B5EF4-FFF2-40B4-BE49-F238E27FC236}">
                <a16:creationId xmlns:a16="http://schemas.microsoft.com/office/drawing/2014/main" id="{EA80E084-45E7-0940-BC51-C7F4CAB672E6}"/>
              </a:ext>
            </a:extLst>
          </p:cNvPr>
          <p:cNvSpPr txBox="1"/>
          <p:nvPr/>
        </p:nvSpPr>
        <p:spPr>
          <a:xfrm>
            <a:off x="6006603" y="1041756"/>
            <a:ext cx="1755609" cy="307777"/>
          </a:xfrm>
          <a:prstGeom prst="rect">
            <a:avLst/>
          </a:prstGeom>
          <a:noFill/>
        </p:spPr>
        <p:txBody>
          <a:bodyPr wrap="none" rtlCol="0">
            <a:spAutoFit/>
          </a:bodyPr>
          <a:lstStyle/>
          <a:p>
            <a:r>
              <a:rPr lang="en-US" dirty="0"/>
              <a:t>Governance Teams</a:t>
            </a:r>
          </a:p>
        </p:txBody>
      </p:sp>
      <p:sp>
        <p:nvSpPr>
          <p:cNvPr id="13" name="TextBox 12">
            <a:extLst>
              <a:ext uri="{FF2B5EF4-FFF2-40B4-BE49-F238E27FC236}">
                <a16:creationId xmlns:a16="http://schemas.microsoft.com/office/drawing/2014/main" id="{9F67ACE2-2B82-1E45-A201-615DA5D83509}"/>
              </a:ext>
            </a:extLst>
          </p:cNvPr>
          <p:cNvSpPr txBox="1"/>
          <p:nvPr/>
        </p:nvSpPr>
        <p:spPr>
          <a:xfrm>
            <a:off x="6935827" y="2327088"/>
            <a:ext cx="2005677" cy="307777"/>
          </a:xfrm>
          <a:prstGeom prst="rect">
            <a:avLst/>
          </a:prstGeom>
          <a:noFill/>
        </p:spPr>
        <p:txBody>
          <a:bodyPr wrap="none" rtlCol="0">
            <a:spAutoFit/>
          </a:bodyPr>
          <a:lstStyle/>
          <a:p>
            <a:r>
              <a:rPr lang="en-US" dirty="0"/>
              <a:t>Enterprise Architecture</a:t>
            </a:r>
          </a:p>
        </p:txBody>
      </p:sp>
      <p:sp>
        <p:nvSpPr>
          <p:cNvPr id="14" name="TextBox 13">
            <a:extLst>
              <a:ext uri="{FF2B5EF4-FFF2-40B4-BE49-F238E27FC236}">
                <a16:creationId xmlns:a16="http://schemas.microsoft.com/office/drawing/2014/main" id="{B86680B9-69C9-CA4F-AC50-5FE99AF12205}"/>
              </a:ext>
            </a:extLst>
          </p:cNvPr>
          <p:cNvSpPr txBox="1"/>
          <p:nvPr/>
        </p:nvSpPr>
        <p:spPr>
          <a:xfrm>
            <a:off x="7616142" y="3611301"/>
            <a:ext cx="1090363" cy="307777"/>
          </a:xfrm>
          <a:prstGeom prst="rect">
            <a:avLst/>
          </a:prstGeom>
          <a:noFill/>
        </p:spPr>
        <p:txBody>
          <a:bodyPr wrap="none" rtlCol="0">
            <a:spAutoFit/>
          </a:bodyPr>
          <a:lstStyle/>
          <a:p>
            <a:r>
              <a:rPr lang="en-US" dirty="0"/>
              <a:t>Developers</a:t>
            </a:r>
          </a:p>
        </p:txBody>
      </p:sp>
      <p:sp>
        <p:nvSpPr>
          <p:cNvPr id="15" name="TextBox 14">
            <a:extLst>
              <a:ext uri="{FF2B5EF4-FFF2-40B4-BE49-F238E27FC236}">
                <a16:creationId xmlns:a16="http://schemas.microsoft.com/office/drawing/2014/main" id="{58271FBF-F446-3E4E-A34A-60D8BA007B72}"/>
              </a:ext>
            </a:extLst>
          </p:cNvPr>
          <p:cNvSpPr txBox="1"/>
          <p:nvPr/>
        </p:nvSpPr>
        <p:spPr>
          <a:xfrm>
            <a:off x="3715766" y="2178755"/>
            <a:ext cx="1300356" cy="307777"/>
          </a:xfrm>
          <a:prstGeom prst="rect">
            <a:avLst/>
          </a:prstGeom>
          <a:noFill/>
        </p:spPr>
        <p:txBody>
          <a:bodyPr wrap="none" rtlCol="0">
            <a:spAutoFit/>
          </a:bodyPr>
          <a:lstStyle/>
          <a:p>
            <a:r>
              <a:rPr lang="en-US" dirty="0"/>
              <a:t>Asset Owners</a:t>
            </a:r>
          </a:p>
        </p:txBody>
      </p:sp>
      <p:sp>
        <p:nvSpPr>
          <p:cNvPr id="18" name="TextBox 17">
            <a:extLst>
              <a:ext uri="{FF2B5EF4-FFF2-40B4-BE49-F238E27FC236}">
                <a16:creationId xmlns:a16="http://schemas.microsoft.com/office/drawing/2014/main" id="{5FB1EF7A-C9BB-AC43-9496-379E98E0A5F9}"/>
              </a:ext>
            </a:extLst>
          </p:cNvPr>
          <p:cNvSpPr txBox="1"/>
          <p:nvPr/>
        </p:nvSpPr>
        <p:spPr>
          <a:xfrm>
            <a:off x="2703564" y="3599091"/>
            <a:ext cx="1430200" cy="307777"/>
          </a:xfrm>
          <a:prstGeom prst="rect">
            <a:avLst/>
          </a:prstGeom>
          <a:noFill/>
        </p:spPr>
        <p:txBody>
          <a:bodyPr wrap="none" rtlCol="0">
            <a:spAutoFit/>
          </a:bodyPr>
          <a:lstStyle/>
          <a:p>
            <a:r>
              <a:rPr lang="en-US" dirty="0"/>
              <a:t>Business Users</a:t>
            </a:r>
          </a:p>
        </p:txBody>
      </p:sp>
      <p:sp>
        <p:nvSpPr>
          <p:cNvPr id="22" name="TextBox 21">
            <a:extLst>
              <a:ext uri="{FF2B5EF4-FFF2-40B4-BE49-F238E27FC236}">
                <a16:creationId xmlns:a16="http://schemas.microsoft.com/office/drawing/2014/main" id="{49C55DA4-3663-2D49-A5A8-28B73AB4762A}"/>
              </a:ext>
            </a:extLst>
          </p:cNvPr>
          <p:cNvSpPr txBox="1"/>
          <p:nvPr/>
        </p:nvSpPr>
        <p:spPr>
          <a:xfrm>
            <a:off x="4319255" y="4329598"/>
            <a:ext cx="1380506" cy="307777"/>
          </a:xfrm>
          <a:prstGeom prst="rect">
            <a:avLst/>
          </a:prstGeom>
          <a:noFill/>
        </p:spPr>
        <p:txBody>
          <a:bodyPr wrap="none" rtlCol="0">
            <a:spAutoFit/>
          </a:bodyPr>
          <a:lstStyle/>
          <a:p>
            <a:r>
              <a:rPr lang="en-US" dirty="0"/>
              <a:t>Data Scientists</a:t>
            </a:r>
          </a:p>
        </p:txBody>
      </p:sp>
      <p:sp>
        <p:nvSpPr>
          <p:cNvPr id="23" name="TextBox 22">
            <a:extLst>
              <a:ext uri="{FF2B5EF4-FFF2-40B4-BE49-F238E27FC236}">
                <a16:creationId xmlns:a16="http://schemas.microsoft.com/office/drawing/2014/main" id="{AEB147F4-5070-594E-9D49-FB139B6F4BF5}"/>
              </a:ext>
            </a:extLst>
          </p:cNvPr>
          <p:cNvSpPr txBox="1"/>
          <p:nvPr/>
        </p:nvSpPr>
        <p:spPr>
          <a:xfrm>
            <a:off x="6248825" y="4494969"/>
            <a:ext cx="832279" cy="307777"/>
          </a:xfrm>
          <a:prstGeom prst="rect">
            <a:avLst/>
          </a:prstGeom>
          <a:noFill/>
        </p:spPr>
        <p:txBody>
          <a:bodyPr wrap="none" rtlCol="0">
            <a:spAutoFit/>
          </a:bodyPr>
          <a:lstStyle/>
          <a:p>
            <a:r>
              <a:rPr lang="en-US" dirty="0"/>
              <a:t>DevOps</a:t>
            </a:r>
          </a:p>
        </p:txBody>
      </p:sp>
      <p:sp>
        <p:nvSpPr>
          <p:cNvPr id="25" name="TextBox 24">
            <a:extLst>
              <a:ext uri="{FF2B5EF4-FFF2-40B4-BE49-F238E27FC236}">
                <a16:creationId xmlns:a16="http://schemas.microsoft.com/office/drawing/2014/main" id="{AF2DC64E-A8C0-B442-9977-44544A4AD83B}"/>
              </a:ext>
            </a:extLst>
          </p:cNvPr>
          <p:cNvSpPr txBox="1"/>
          <p:nvPr/>
        </p:nvSpPr>
        <p:spPr>
          <a:xfrm>
            <a:off x="3170323" y="2996099"/>
            <a:ext cx="931665" cy="307777"/>
          </a:xfrm>
          <a:prstGeom prst="rect">
            <a:avLst/>
          </a:prstGeom>
          <a:noFill/>
        </p:spPr>
        <p:txBody>
          <a:bodyPr wrap="none" rtlCol="0">
            <a:spAutoFit/>
          </a:bodyPr>
          <a:lstStyle/>
          <a:p>
            <a:r>
              <a:rPr lang="en-US" dirty="0"/>
              <a:t>Stewards</a:t>
            </a:r>
          </a:p>
        </p:txBody>
      </p:sp>
    </p:spTree>
    <p:extLst>
      <p:ext uri="{BB962C8B-B14F-4D97-AF65-F5344CB8AC3E}">
        <p14:creationId xmlns:p14="http://schemas.microsoft.com/office/powerpoint/2010/main" val="3625702069"/>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3" name="Straight Connector 242">
            <a:extLst>
              <a:ext uri="{FF2B5EF4-FFF2-40B4-BE49-F238E27FC236}">
                <a16:creationId xmlns:a16="http://schemas.microsoft.com/office/drawing/2014/main" id="{B578B00B-C43E-C648-9FC6-FB71B5DAB800}"/>
              </a:ext>
            </a:extLst>
          </p:cNvPr>
          <p:cNvCxnSpPr>
            <a:cxnSpLocks/>
            <a:stCxn id="241" idx="1"/>
          </p:cNvCxnSpPr>
          <p:nvPr/>
        </p:nvCxnSpPr>
        <p:spPr bwMode="auto">
          <a:xfrm flipH="1" flipV="1">
            <a:off x="3573384" y="2318703"/>
            <a:ext cx="832" cy="106118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236" name="Group 235">
            <a:extLst>
              <a:ext uri="{FF2B5EF4-FFF2-40B4-BE49-F238E27FC236}">
                <a16:creationId xmlns:a16="http://schemas.microsoft.com/office/drawing/2014/main" id="{7E79FDA1-9BC3-4740-A22D-CEE2AD3DDA0F}"/>
              </a:ext>
            </a:extLst>
          </p:cNvPr>
          <p:cNvGrpSpPr/>
          <p:nvPr/>
        </p:nvGrpSpPr>
        <p:grpSpPr>
          <a:xfrm>
            <a:off x="1222895" y="3374339"/>
            <a:ext cx="1160032" cy="929955"/>
            <a:chOff x="5454524" y="2009903"/>
            <a:chExt cx="1160032" cy="929955"/>
          </a:xfrm>
        </p:grpSpPr>
        <p:sp>
          <p:nvSpPr>
            <p:cNvPr id="237" name="Can 236">
              <a:extLst>
                <a:ext uri="{FF2B5EF4-FFF2-40B4-BE49-F238E27FC236}">
                  <a16:creationId xmlns:a16="http://schemas.microsoft.com/office/drawing/2014/main" id="{D0347AE2-BB62-4B42-8F9D-EEA2A25F72DF}"/>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38" name="Multidocument 237">
              <a:extLst>
                <a:ext uri="{FF2B5EF4-FFF2-40B4-BE49-F238E27FC236}">
                  <a16:creationId xmlns:a16="http://schemas.microsoft.com/office/drawing/2014/main" id="{B2647DA8-8496-B542-B133-1A98A1779CDE}"/>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239" name="Straight Connector 238">
            <a:extLst>
              <a:ext uri="{FF2B5EF4-FFF2-40B4-BE49-F238E27FC236}">
                <a16:creationId xmlns:a16="http://schemas.microsoft.com/office/drawing/2014/main" id="{8A2A9A33-5982-054F-B00C-F9D7E77E7B9E}"/>
              </a:ext>
            </a:extLst>
          </p:cNvPr>
          <p:cNvCxnSpPr>
            <a:cxnSpLocks/>
            <a:stCxn id="237" idx="1"/>
          </p:cNvCxnSpPr>
          <p:nvPr/>
        </p:nvCxnSpPr>
        <p:spPr bwMode="auto">
          <a:xfrm flipH="1" flipV="1">
            <a:off x="1802079" y="2313151"/>
            <a:ext cx="832" cy="106118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181" name="Group 180">
            <a:extLst>
              <a:ext uri="{FF2B5EF4-FFF2-40B4-BE49-F238E27FC236}">
                <a16:creationId xmlns:a16="http://schemas.microsoft.com/office/drawing/2014/main" id="{99278F9B-01B7-134E-A4F2-D2BA10B7AA39}"/>
              </a:ext>
            </a:extLst>
          </p:cNvPr>
          <p:cNvGrpSpPr/>
          <p:nvPr/>
        </p:nvGrpSpPr>
        <p:grpSpPr>
          <a:xfrm>
            <a:off x="4750391" y="3366902"/>
            <a:ext cx="1160032" cy="929955"/>
            <a:chOff x="5454524" y="2009903"/>
            <a:chExt cx="1160032" cy="929955"/>
          </a:xfrm>
        </p:grpSpPr>
        <p:sp>
          <p:nvSpPr>
            <p:cNvPr id="182" name="Can 181">
              <a:extLst>
                <a:ext uri="{FF2B5EF4-FFF2-40B4-BE49-F238E27FC236}">
                  <a16:creationId xmlns:a16="http://schemas.microsoft.com/office/drawing/2014/main" id="{021B0C40-4883-9C47-88F0-94106F894434}"/>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83" name="Multidocument 182">
              <a:extLst>
                <a:ext uri="{FF2B5EF4-FFF2-40B4-BE49-F238E27FC236}">
                  <a16:creationId xmlns:a16="http://schemas.microsoft.com/office/drawing/2014/main" id="{E60E3FAF-8A31-E242-93BC-01015D1957E2}"/>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184" name="Straight Connector 183">
            <a:extLst>
              <a:ext uri="{FF2B5EF4-FFF2-40B4-BE49-F238E27FC236}">
                <a16:creationId xmlns:a16="http://schemas.microsoft.com/office/drawing/2014/main" id="{784C5C46-0C65-D14E-979B-71BB473BB2F7}"/>
              </a:ext>
            </a:extLst>
          </p:cNvPr>
          <p:cNvCxnSpPr>
            <a:cxnSpLocks/>
            <a:stCxn id="182" idx="1"/>
          </p:cNvCxnSpPr>
          <p:nvPr/>
        </p:nvCxnSpPr>
        <p:spPr bwMode="auto">
          <a:xfrm flipH="1" flipV="1">
            <a:off x="5329575" y="2305714"/>
            <a:ext cx="832" cy="106118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0" name="Rectangle 19"/>
          <p:cNvSpPr/>
          <p:nvPr/>
        </p:nvSpPr>
        <p:spPr>
          <a:xfrm>
            <a:off x="3618098" y="1189710"/>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1" name="Rectangle 20"/>
          <p:cNvSpPr/>
          <p:nvPr/>
        </p:nvSpPr>
        <p:spPr>
          <a:xfrm>
            <a:off x="3994335" y="1310358"/>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2" name="Rectangle 21"/>
          <p:cNvSpPr/>
          <p:nvPr/>
        </p:nvSpPr>
        <p:spPr bwMode="auto">
          <a:xfrm>
            <a:off x="3633991" y="1224642"/>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3" name="Rectangle 22"/>
          <p:cNvSpPr/>
          <p:nvPr/>
        </p:nvSpPr>
        <p:spPr>
          <a:xfrm>
            <a:off x="3654610" y="1867572"/>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4" name="Round Diagonal Corner Rectangle 23"/>
          <p:cNvSpPr/>
          <p:nvPr/>
        </p:nvSpPr>
        <p:spPr>
          <a:xfrm>
            <a:off x="4276928" y="1440534"/>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25" name="Cross 24"/>
          <p:cNvSpPr/>
          <p:nvPr/>
        </p:nvSpPr>
        <p:spPr>
          <a:xfrm>
            <a:off x="4276928" y="1589758"/>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26" name="Group 4"/>
          <p:cNvGrpSpPr>
            <a:grpSpLocks/>
          </p:cNvGrpSpPr>
          <p:nvPr/>
        </p:nvGrpSpPr>
        <p:grpSpPr bwMode="auto">
          <a:xfrm>
            <a:off x="4108653" y="1669142"/>
            <a:ext cx="42863" cy="79375"/>
            <a:chOff x="603250" y="4737100"/>
            <a:chExt cx="355600" cy="654050"/>
          </a:xfrm>
        </p:grpSpPr>
        <p:sp>
          <p:nvSpPr>
            <p:cNvPr id="27" name="Delay 26"/>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28" name="Oval 27"/>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29" name="Group 4"/>
          <p:cNvGrpSpPr>
            <a:grpSpLocks/>
          </p:cNvGrpSpPr>
          <p:nvPr/>
        </p:nvGrpSpPr>
        <p:grpSpPr bwMode="auto">
          <a:xfrm>
            <a:off x="4141973" y="1415134"/>
            <a:ext cx="44450" cy="85725"/>
            <a:chOff x="603250" y="4737100"/>
            <a:chExt cx="355600" cy="654050"/>
          </a:xfrm>
        </p:grpSpPr>
        <p:sp>
          <p:nvSpPr>
            <p:cNvPr id="30" name="Delay 29"/>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31" name="Oval 30"/>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32" name="Straight Connector 31"/>
          <p:cNvCxnSpPr>
            <a:stCxn id="30" idx="2"/>
            <a:endCxn id="24" idx="2"/>
          </p:cNvCxnSpPr>
          <p:nvPr/>
        </p:nvCxnSpPr>
        <p:spPr bwMode="auto">
          <a:xfrm>
            <a:off x="4186441" y="1469117"/>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33" name="Straight Connector 32"/>
          <p:cNvCxnSpPr>
            <a:stCxn id="25" idx="0"/>
            <a:endCxn id="24" idx="1"/>
          </p:cNvCxnSpPr>
          <p:nvPr/>
        </p:nvCxnSpPr>
        <p:spPr bwMode="auto">
          <a:xfrm flipH="1" flipV="1">
            <a:off x="4307073" y="1504033"/>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34" name="Straight Connector 33"/>
          <p:cNvCxnSpPr>
            <a:stCxn id="25" idx="2"/>
            <a:endCxn id="27" idx="2"/>
          </p:cNvCxnSpPr>
          <p:nvPr/>
        </p:nvCxnSpPr>
        <p:spPr bwMode="auto">
          <a:xfrm flipH="1">
            <a:off x="4151516" y="1646912"/>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5" name="Rectangle 34"/>
          <p:cNvSpPr/>
          <p:nvPr/>
        </p:nvSpPr>
        <p:spPr>
          <a:xfrm>
            <a:off x="3656198" y="1812009"/>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36" name="Rectangle 35"/>
          <p:cNvSpPr/>
          <p:nvPr/>
        </p:nvSpPr>
        <p:spPr>
          <a:xfrm>
            <a:off x="4522978" y="1313533"/>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37" name="Rectangle 36"/>
          <p:cNvSpPr/>
          <p:nvPr/>
        </p:nvSpPr>
        <p:spPr>
          <a:xfrm>
            <a:off x="3994353" y="1308770"/>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38" name="Rectangle 37"/>
          <p:cNvSpPr/>
          <p:nvPr/>
        </p:nvSpPr>
        <p:spPr>
          <a:xfrm>
            <a:off x="4524577" y="1351633"/>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9" name="Rectangle 38"/>
          <p:cNvSpPr/>
          <p:nvPr/>
        </p:nvSpPr>
        <p:spPr>
          <a:xfrm>
            <a:off x="4543610" y="1389733"/>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0" name="Rectangle 39"/>
          <p:cNvSpPr/>
          <p:nvPr/>
        </p:nvSpPr>
        <p:spPr>
          <a:xfrm>
            <a:off x="3654613" y="1318296"/>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41" name="Group 193"/>
          <p:cNvGrpSpPr>
            <a:grpSpLocks/>
          </p:cNvGrpSpPr>
          <p:nvPr/>
        </p:nvGrpSpPr>
        <p:grpSpPr bwMode="auto">
          <a:xfrm>
            <a:off x="3668898" y="1342117"/>
            <a:ext cx="252412" cy="369887"/>
            <a:chOff x="552317" y="2476596"/>
            <a:chExt cx="701871" cy="1650326"/>
          </a:xfrm>
        </p:grpSpPr>
        <p:grpSp>
          <p:nvGrpSpPr>
            <p:cNvPr id="42" name="Group 218"/>
            <p:cNvGrpSpPr>
              <a:grpSpLocks/>
            </p:cNvGrpSpPr>
            <p:nvPr/>
          </p:nvGrpSpPr>
          <p:grpSpPr bwMode="auto">
            <a:xfrm>
              <a:off x="552317" y="2476596"/>
              <a:ext cx="692981" cy="531812"/>
              <a:chOff x="1933176" y="4572069"/>
              <a:chExt cx="813220" cy="531812"/>
            </a:xfrm>
          </p:grpSpPr>
          <p:sp>
            <p:nvSpPr>
              <p:cNvPr id="53" name="Rectangle 52"/>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4" name="Rectangle 53"/>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5" name="Rectangle 54"/>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6" name="Rectangle 55"/>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43" name="Group 218"/>
            <p:cNvGrpSpPr>
              <a:grpSpLocks/>
            </p:cNvGrpSpPr>
            <p:nvPr/>
          </p:nvGrpSpPr>
          <p:grpSpPr bwMode="auto">
            <a:xfrm>
              <a:off x="559469" y="3064221"/>
              <a:ext cx="690274" cy="404812"/>
              <a:chOff x="1936353" y="4699069"/>
              <a:chExt cx="810043" cy="404812"/>
            </a:xfrm>
          </p:grpSpPr>
          <p:sp>
            <p:nvSpPr>
              <p:cNvPr id="50" name="Rectangle 49"/>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1" name="Rectangle 50"/>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2" name="Rectangle 51"/>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44" name="Group 218"/>
            <p:cNvGrpSpPr>
              <a:grpSpLocks/>
            </p:cNvGrpSpPr>
            <p:nvPr/>
          </p:nvGrpSpPr>
          <p:grpSpPr bwMode="auto">
            <a:xfrm>
              <a:off x="578418" y="3561833"/>
              <a:ext cx="671326" cy="252412"/>
              <a:chOff x="1958589" y="4851469"/>
              <a:chExt cx="787807" cy="252412"/>
            </a:xfrm>
          </p:grpSpPr>
          <p:sp>
            <p:nvSpPr>
              <p:cNvPr id="48" name="Rectangle 47"/>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9" name="Rectangle 48"/>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45" name="Group 218"/>
            <p:cNvGrpSpPr>
              <a:grpSpLocks/>
            </p:cNvGrpSpPr>
            <p:nvPr/>
          </p:nvGrpSpPr>
          <p:grpSpPr bwMode="auto">
            <a:xfrm>
              <a:off x="582862" y="3874510"/>
              <a:ext cx="671326" cy="252412"/>
              <a:chOff x="1958589" y="4851469"/>
              <a:chExt cx="787807" cy="252412"/>
            </a:xfrm>
          </p:grpSpPr>
          <p:sp>
            <p:nvSpPr>
              <p:cNvPr id="46" name="Rectangle 45"/>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7" name="Rectangle 46"/>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57" name="Rectangle 56"/>
          <p:cNvSpPr/>
          <p:nvPr/>
        </p:nvSpPr>
        <p:spPr bwMode="auto">
          <a:xfrm>
            <a:off x="4584885" y="1396085"/>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8" name="Straight Connector 57"/>
          <p:cNvCxnSpPr/>
          <p:nvPr/>
        </p:nvCxnSpPr>
        <p:spPr bwMode="auto">
          <a:xfrm>
            <a:off x="4722998" y="1359579"/>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59" name="Straight Connector 58"/>
          <p:cNvCxnSpPr/>
          <p:nvPr/>
        </p:nvCxnSpPr>
        <p:spPr bwMode="auto">
          <a:xfrm flipH="1">
            <a:off x="4543610" y="156435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0" name="Straight Connector 59"/>
          <p:cNvCxnSpPr/>
          <p:nvPr/>
        </p:nvCxnSpPr>
        <p:spPr bwMode="auto">
          <a:xfrm flipH="1">
            <a:off x="4543610" y="159928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1" name="Straight Connector 60"/>
          <p:cNvCxnSpPr/>
          <p:nvPr/>
        </p:nvCxnSpPr>
        <p:spPr bwMode="auto">
          <a:xfrm flipH="1">
            <a:off x="4543610" y="1632620"/>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2" name="Straight Connector 61"/>
          <p:cNvCxnSpPr/>
          <p:nvPr/>
        </p:nvCxnSpPr>
        <p:spPr bwMode="auto">
          <a:xfrm flipH="1">
            <a:off x="4543610" y="1667545"/>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3" name="Straight Connector 62"/>
          <p:cNvCxnSpPr/>
          <p:nvPr/>
        </p:nvCxnSpPr>
        <p:spPr bwMode="auto">
          <a:xfrm flipH="1">
            <a:off x="4543610" y="170088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4" name="Straight Connector 63"/>
          <p:cNvCxnSpPr/>
          <p:nvPr/>
        </p:nvCxnSpPr>
        <p:spPr bwMode="auto">
          <a:xfrm flipH="1">
            <a:off x="4543610" y="173580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5" name="Straight Connector 64"/>
          <p:cNvCxnSpPr/>
          <p:nvPr/>
        </p:nvCxnSpPr>
        <p:spPr bwMode="auto">
          <a:xfrm flipH="1">
            <a:off x="4542023" y="142783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6" name="Straight Connector 65"/>
          <p:cNvCxnSpPr/>
          <p:nvPr/>
        </p:nvCxnSpPr>
        <p:spPr bwMode="auto">
          <a:xfrm flipH="1">
            <a:off x="4542023" y="1461170"/>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7" name="Straight Connector 66"/>
          <p:cNvCxnSpPr/>
          <p:nvPr/>
        </p:nvCxnSpPr>
        <p:spPr bwMode="auto">
          <a:xfrm flipH="1">
            <a:off x="4542023" y="1496095"/>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8" name="Straight Connector 67"/>
          <p:cNvCxnSpPr/>
          <p:nvPr/>
        </p:nvCxnSpPr>
        <p:spPr bwMode="auto">
          <a:xfrm flipH="1">
            <a:off x="4542023" y="152943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9" name="Straight Connector 68"/>
          <p:cNvCxnSpPr/>
          <p:nvPr/>
        </p:nvCxnSpPr>
        <p:spPr bwMode="auto">
          <a:xfrm>
            <a:off x="4570598" y="1359579"/>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70" name="Group 97"/>
          <p:cNvGrpSpPr>
            <a:grpSpLocks/>
          </p:cNvGrpSpPr>
          <p:nvPr/>
        </p:nvGrpSpPr>
        <p:grpSpPr bwMode="auto">
          <a:xfrm>
            <a:off x="4546803" y="1389735"/>
            <a:ext cx="23813" cy="25400"/>
            <a:chOff x="8112931" y="3217866"/>
            <a:chExt cx="110967" cy="110967"/>
          </a:xfrm>
        </p:grpSpPr>
        <p:sp>
          <p:nvSpPr>
            <p:cNvPr id="71" name="Oval 70"/>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2" name="Oval 71"/>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3" name="Group 98"/>
          <p:cNvGrpSpPr>
            <a:grpSpLocks/>
          </p:cNvGrpSpPr>
          <p:nvPr/>
        </p:nvGrpSpPr>
        <p:grpSpPr bwMode="auto">
          <a:xfrm>
            <a:off x="4546803" y="1399259"/>
            <a:ext cx="23813" cy="23812"/>
            <a:chOff x="8112931" y="3217866"/>
            <a:chExt cx="110967" cy="110967"/>
          </a:xfrm>
        </p:grpSpPr>
        <p:sp>
          <p:nvSpPr>
            <p:cNvPr id="74" name="Oval 73"/>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5" name="Oval 74"/>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6" name="Group 101"/>
          <p:cNvGrpSpPr>
            <a:grpSpLocks/>
          </p:cNvGrpSpPr>
          <p:nvPr/>
        </p:nvGrpSpPr>
        <p:grpSpPr bwMode="auto">
          <a:xfrm>
            <a:off x="4546803" y="1432596"/>
            <a:ext cx="23813" cy="25400"/>
            <a:chOff x="8112931" y="3217866"/>
            <a:chExt cx="110967" cy="110967"/>
          </a:xfrm>
        </p:grpSpPr>
        <p:sp>
          <p:nvSpPr>
            <p:cNvPr id="77" name="Oval 76"/>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8" name="Oval 77"/>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9" name="Group 104"/>
          <p:cNvGrpSpPr>
            <a:grpSpLocks/>
          </p:cNvGrpSpPr>
          <p:nvPr/>
        </p:nvGrpSpPr>
        <p:grpSpPr bwMode="auto">
          <a:xfrm>
            <a:off x="4546803" y="1467529"/>
            <a:ext cx="23813" cy="23813"/>
            <a:chOff x="8112931" y="3217866"/>
            <a:chExt cx="110967" cy="110967"/>
          </a:xfrm>
        </p:grpSpPr>
        <p:sp>
          <p:nvSpPr>
            <p:cNvPr id="80" name="Oval 79"/>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1" name="Oval 80"/>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82" name="Rectangle 81"/>
          <p:cNvSpPr/>
          <p:nvPr/>
        </p:nvSpPr>
        <p:spPr bwMode="auto">
          <a:xfrm>
            <a:off x="3681616" y="1878683"/>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3" name="Rectangle 82"/>
          <p:cNvSpPr/>
          <p:nvPr/>
        </p:nvSpPr>
        <p:spPr bwMode="auto">
          <a:xfrm>
            <a:off x="3849873" y="1877104"/>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4" name="Rectangle 83"/>
          <p:cNvSpPr/>
          <p:nvPr/>
        </p:nvSpPr>
        <p:spPr bwMode="auto">
          <a:xfrm>
            <a:off x="4262623" y="1878692"/>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5" name="Rectangle 84"/>
          <p:cNvSpPr/>
          <p:nvPr/>
        </p:nvSpPr>
        <p:spPr bwMode="auto">
          <a:xfrm>
            <a:off x="4626160" y="1875509"/>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6" name="Rounded Rectangle 85"/>
          <p:cNvSpPr/>
          <p:nvPr/>
        </p:nvSpPr>
        <p:spPr>
          <a:xfrm>
            <a:off x="4716296" y="1817585"/>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87" name="Straight Connector 86"/>
          <p:cNvCxnSpPr/>
          <p:nvPr/>
        </p:nvCxnSpPr>
        <p:spPr bwMode="auto">
          <a:xfrm flipH="1">
            <a:off x="3654610" y="1902495"/>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88" name="Straight Connector 87"/>
          <p:cNvCxnSpPr/>
          <p:nvPr/>
        </p:nvCxnSpPr>
        <p:spPr bwMode="auto">
          <a:xfrm flipH="1">
            <a:off x="3654610" y="1937420"/>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89" name="Straight Connector 88"/>
          <p:cNvCxnSpPr/>
          <p:nvPr/>
        </p:nvCxnSpPr>
        <p:spPr bwMode="auto">
          <a:xfrm flipH="1">
            <a:off x="3654610" y="197075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0" name="Straight Connector 89"/>
          <p:cNvCxnSpPr/>
          <p:nvPr/>
        </p:nvCxnSpPr>
        <p:spPr bwMode="auto">
          <a:xfrm flipH="1">
            <a:off x="3654610" y="200568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1" name="Straight Connector 90"/>
          <p:cNvCxnSpPr>
            <a:stCxn id="23" idx="0"/>
            <a:endCxn id="23" idx="2"/>
          </p:cNvCxnSpPr>
          <p:nvPr/>
        </p:nvCxnSpPr>
        <p:spPr bwMode="auto">
          <a:xfrm>
            <a:off x="4245160" y="1867572"/>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2" name="Straight Connector 91"/>
          <p:cNvCxnSpPr/>
          <p:nvPr/>
        </p:nvCxnSpPr>
        <p:spPr bwMode="auto">
          <a:xfrm>
            <a:off x="4605523" y="1864404"/>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3" name="Straight Connector 92"/>
          <p:cNvCxnSpPr/>
          <p:nvPr/>
        </p:nvCxnSpPr>
        <p:spPr bwMode="auto">
          <a:xfrm>
            <a:off x="3837173" y="1869167"/>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94" name="Rectangle 93"/>
          <p:cNvSpPr/>
          <p:nvPr/>
        </p:nvSpPr>
        <p:spPr bwMode="auto">
          <a:xfrm>
            <a:off x="4540442" y="1361158"/>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5" name="Rectangle 94"/>
          <p:cNvSpPr/>
          <p:nvPr/>
        </p:nvSpPr>
        <p:spPr>
          <a:xfrm>
            <a:off x="3656216" y="1308770"/>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grpSp>
        <p:nvGrpSpPr>
          <p:cNvPr id="96" name="Group 27668"/>
          <p:cNvGrpSpPr>
            <a:grpSpLocks/>
          </p:cNvGrpSpPr>
          <p:nvPr/>
        </p:nvGrpSpPr>
        <p:grpSpPr bwMode="auto">
          <a:xfrm>
            <a:off x="990441" y="1200822"/>
            <a:ext cx="1228725" cy="863600"/>
            <a:chOff x="640045" y="3157538"/>
            <a:chExt cx="1228725" cy="863600"/>
          </a:xfrm>
        </p:grpSpPr>
        <p:sp>
          <p:nvSpPr>
            <p:cNvPr id="97" name="Rectangle 96"/>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8" name="Rectangle 97"/>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9" name="Rectangle 98"/>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0" name="Rectangle 99"/>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1" name="Rectangle 100"/>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2" name="Rectangle 101"/>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3" name="Rectangle 102"/>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4" name="Rectangle 103"/>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5" name="Rectangle 104"/>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6" name="Rectangle 105"/>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7" name="Rectangle 106"/>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8" name="Rectangle 107"/>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9" name="Rectangle 108"/>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0" name="Rectangle 109"/>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11" name="Group 294"/>
            <p:cNvGrpSpPr>
              <a:grpSpLocks/>
            </p:cNvGrpSpPr>
            <p:nvPr/>
          </p:nvGrpSpPr>
          <p:grpSpPr bwMode="auto">
            <a:xfrm>
              <a:off x="997419" y="3522291"/>
              <a:ext cx="496710" cy="257828"/>
              <a:chOff x="339996" y="3313113"/>
              <a:chExt cx="1120775" cy="655637"/>
            </a:xfrm>
          </p:grpSpPr>
          <p:sp>
            <p:nvSpPr>
              <p:cNvPr id="112" name="Rectangle 111"/>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13" name="Straight Connector 112"/>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14" name="Straight Connector 113"/>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15" name="Rectangle 114"/>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Rectangle 115"/>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7" name="Rectangle 116"/>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8" name="Rectangle 117"/>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119" name="Group 27669"/>
          <p:cNvGrpSpPr>
            <a:grpSpLocks/>
          </p:cNvGrpSpPr>
          <p:nvPr/>
        </p:nvGrpSpPr>
        <p:grpSpPr bwMode="auto">
          <a:xfrm>
            <a:off x="2289011" y="1203996"/>
            <a:ext cx="1228725" cy="863600"/>
            <a:chOff x="1938138" y="3160713"/>
            <a:chExt cx="1228725" cy="863600"/>
          </a:xfrm>
        </p:grpSpPr>
        <p:sp>
          <p:nvSpPr>
            <p:cNvPr id="120" name="Rectangle 119"/>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1" name="Rectangle 120"/>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2" name="Rectangle 121"/>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3" name="Rectangle 122"/>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4" name="Rectangle 123"/>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5" name="Rectangle 124"/>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6" name="Rectangle 125"/>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7" name="Rectangle 126"/>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8" name="Rectangle 127"/>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9" name="Rectangle 128"/>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0" name="Rectangle 129"/>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1" name="Rectangle 130"/>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2" name="Rectangle 131"/>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3" name="Rectangle 132"/>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34" name="Group 309"/>
            <p:cNvGrpSpPr>
              <a:grpSpLocks/>
            </p:cNvGrpSpPr>
            <p:nvPr/>
          </p:nvGrpSpPr>
          <p:grpSpPr bwMode="auto">
            <a:xfrm>
              <a:off x="2285349" y="3540221"/>
              <a:ext cx="496710" cy="257828"/>
              <a:chOff x="339996" y="3313113"/>
              <a:chExt cx="1120775" cy="655637"/>
            </a:xfrm>
          </p:grpSpPr>
          <p:sp>
            <p:nvSpPr>
              <p:cNvPr id="142" name="Rectangle 141"/>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43" name="Straight Connector 142"/>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44" name="Straight Connector 143"/>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45" name="Rectangle 144"/>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6" name="Rectangle 145"/>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7" name="Rectangle 146"/>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8" name="Rectangle 147"/>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35" name="Group 317"/>
            <p:cNvGrpSpPr>
              <a:grpSpLocks/>
            </p:cNvGrpSpPr>
            <p:nvPr/>
          </p:nvGrpSpPr>
          <p:grpSpPr bwMode="auto">
            <a:xfrm>
              <a:off x="2178131" y="3451412"/>
              <a:ext cx="705511" cy="403412"/>
              <a:chOff x="2984959" y="3302000"/>
              <a:chExt cx="1120775" cy="660400"/>
            </a:xfrm>
          </p:grpSpPr>
          <p:sp>
            <p:nvSpPr>
              <p:cNvPr id="136" name="Rectangle 135"/>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7" name="Rectangle 136"/>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8" name="Rectangle 137"/>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9" name="Rectangle 138"/>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0" name="Rectangle 139"/>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1" name="Rectangle 140"/>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224" name="Group 223"/>
          <p:cNvGrpSpPr/>
          <p:nvPr/>
        </p:nvGrpSpPr>
        <p:grpSpPr>
          <a:xfrm>
            <a:off x="4987863" y="1221298"/>
            <a:ext cx="1339754" cy="804299"/>
            <a:chOff x="6424509" y="864237"/>
            <a:chExt cx="1339754" cy="804299"/>
          </a:xfrm>
        </p:grpSpPr>
        <p:grpSp>
          <p:nvGrpSpPr>
            <p:cNvPr id="152" name="Group 151"/>
            <p:cNvGrpSpPr/>
            <p:nvPr/>
          </p:nvGrpSpPr>
          <p:grpSpPr>
            <a:xfrm>
              <a:off x="6424509" y="864237"/>
              <a:ext cx="1339754" cy="804299"/>
              <a:chOff x="4469034" y="1141802"/>
              <a:chExt cx="1270000" cy="566737"/>
            </a:xfrm>
          </p:grpSpPr>
          <p:sp>
            <p:nvSpPr>
              <p:cNvPr id="153" name="Rectangle 152"/>
              <p:cNvSpPr/>
              <p:nvPr/>
            </p:nvSpPr>
            <p:spPr bwMode="auto">
              <a:xfrm>
                <a:off x="4469034" y="1141802"/>
                <a:ext cx="1270000" cy="566737"/>
              </a:xfrm>
              <a:prstGeom prst="rect">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sp>
            <p:nvSpPr>
              <p:cNvPr id="154" name="Rounded Rectangle 153"/>
              <p:cNvSpPr/>
              <p:nvPr/>
            </p:nvSpPr>
            <p:spPr bwMode="auto">
              <a:xfrm>
                <a:off x="4542059" y="1183473"/>
                <a:ext cx="1123950" cy="469106"/>
              </a:xfrm>
              <a:prstGeom prst="round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grpSp>
        <p:sp>
          <p:nvSpPr>
            <p:cNvPr id="155" name="Rectangle 154"/>
            <p:cNvSpPr/>
            <p:nvPr/>
          </p:nvSpPr>
          <p:spPr>
            <a:xfrm>
              <a:off x="6758817" y="1079303"/>
              <a:ext cx="681037" cy="9167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sp>
          <p:nvSpPr>
            <p:cNvPr id="156" name="Rounded Rectangle 155"/>
            <p:cNvSpPr/>
            <p:nvPr/>
          </p:nvSpPr>
          <p:spPr>
            <a:xfrm>
              <a:off x="6959556" y="1369214"/>
              <a:ext cx="310009" cy="149993"/>
            </a:xfrm>
            <a:prstGeom prst="round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800" dirty="0">
                  <a:solidFill>
                    <a:srgbClr val="EEECE1"/>
                  </a:solidFill>
                  <a:latin typeface="Calibri"/>
                  <a:cs typeface="Calibri"/>
                </a:rPr>
                <a:t>Search</a:t>
              </a:r>
            </a:p>
          </p:txBody>
        </p:sp>
      </p:grpSp>
      <p:cxnSp>
        <p:nvCxnSpPr>
          <p:cNvPr id="157" name="Straight Connector 156"/>
          <p:cNvCxnSpPr>
            <a:stCxn id="153" idx="2"/>
            <a:endCxn id="201" idx="0"/>
          </p:cNvCxnSpPr>
          <p:nvPr/>
        </p:nvCxnSpPr>
        <p:spPr bwMode="auto">
          <a:xfrm flipH="1">
            <a:off x="5657088" y="2025597"/>
            <a:ext cx="665" cy="21568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97" name="Rectangle 196"/>
          <p:cNvSpPr/>
          <p:nvPr/>
        </p:nvSpPr>
        <p:spPr>
          <a:xfrm>
            <a:off x="1561592" y="2246962"/>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98" name="Rectangle 197"/>
          <p:cNvSpPr/>
          <p:nvPr/>
        </p:nvSpPr>
        <p:spPr>
          <a:xfrm>
            <a:off x="2858826" y="2241002"/>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99" name="Rectangle 198"/>
          <p:cNvSpPr/>
          <p:nvPr/>
        </p:nvSpPr>
        <p:spPr>
          <a:xfrm>
            <a:off x="4204112" y="2245052"/>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0" name="Rectangle 199"/>
          <p:cNvSpPr/>
          <p:nvPr/>
        </p:nvSpPr>
        <p:spPr>
          <a:xfrm>
            <a:off x="5513775" y="2243160"/>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1" name="Rectangle 200"/>
          <p:cNvSpPr/>
          <p:nvPr/>
        </p:nvSpPr>
        <p:spPr>
          <a:xfrm>
            <a:off x="5617089" y="2241270"/>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03" name="Straight Connector 202"/>
          <p:cNvCxnSpPr>
            <a:stCxn id="120" idx="2"/>
            <a:endCxn id="198" idx="0"/>
          </p:cNvCxnSpPr>
          <p:nvPr/>
        </p:nvCxnSpPr>
        <p:spPr bwMode="auto">
          <a:xfrm flipH="1">
            <a:off x="2898822" y="2067596"/>
            <a:ext cx="4551" cy="17340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04" name="Straight Connector 203"/>
          <p:cNvCxnSpPr>
            <a:stCxn id="20" idx="2"/>
            <a:endCxn id="199" idx="0"/>
          </p:cNvCxnSpPr>
          <p:nvPr/>
        </p:nvCxnSpPr>
        <p:spPr bwMode="auto">
          <a:xfrm>
            <a:off x="4240398" y="2064429"/>
            <a:ext cx="3700" cy="18063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05" name="Straight Connector 204"/>
          <p:cNvCxnSpPr>
            <a:stCxn id="97" idx="2"/>
            <a:endCxn id="197" idx="0"/>
          </p:cNvCxnSpPr>
          <p:nvPr/>
        </p:nvCxnSpPr>
        <p:spPr bwMode="auto">
          <a:xfrm flipH="1">
            <a:off x="1601578" y="2064421"/>
            <a:ext cx="3210" cy="18254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96" name="Rounded Rectangle 20"/>
          <p:cNvSpPr>
            <a:spLocks noChangeArrowheads="1"/>
          </p:cNvSpPr>
          <p:nvPr/>
        </p:nvSpPr>
        <p:spPr bwMode="auto">
          <a:xfrm>
            <a:off x="967186" y="2252426"/>
            <a:ext cx="5395114" cy="324911"/>
          </a:xfrm>
          <a:prstGeom prst="roundRect">
            <a:avLst>
              <a:gd name="adj" fmla="val 16667"/>
            </a:avLst>
          </a:prstGeom>
          <a:solidFill>
            <a:srgbClr val="71CCDC"/>
          </a:solidFill>
          <a:ln w="38100">
            <a:solidFill>
              <a:srgbClr val="47A1B6"/>
            </a:solidFill>
            <a:round/>
            <a:headEnd/>
            <a:tailEnd/>
          </a:ln>
          <a:effectLst>
            <a:outerShdw dist="23000" dir="5400000" rotWithShape="0">
              <a:srgbClr val="000000">
                <a:alpha val="34998"/>
              </a:srgbClr>
            </a:outerShdw>
          </a:effectLst>
        </p:spPr>
        <p:txBody>
          <a:bodyPr anchor="ctr"/>
          <a:lstStyle/>
          <a:p>
            <a:pPr algn="ctr" eaLnBrk="0" hangingPunct="0"/>
            <a:r>
              <a:rPr lang="en-GB" sz="1600" dirty="0">
                <a:solidFill>
                  <a:srgbClr val="1F497D"/>
                </a:solidFill>
                <a:latin typeface="Calibri" charset="0"/>
              </a:rPr>
              <a:t>Open Metadata Access Services</a:t>
            </a:r>
          </a:p>
        </p:txBody>
      </p:sp>
      <p:sp>
        <p:nvSpPr>
          <p:cNvPr id="173" name="Title 1">
            <a:extLst>
              <a:ext uri="{FF2B5EF4-FFF2-40B4-BE49-F238E27FC236}">
                <a16:creationId xmlns:a16="http://schemas.microsoft.com/office/drawing/2014/main" id="{78E1EC8D-CFA7-4DAC-A8BA-24088B248607}"/>
              </a:ext>
            </a:extLst>
          </p:cNvPr>
          <p:cNvSpPr>
            <a:spLocks noGrp="1"/>
          </p:cNvSpPr>
          <p:nvPr>
            <p:ph type="title"/>
          </p:nvPr>
        </p:nvSpPr>
        <p:spPr/>
        <p:txBody>
          <a:bodyPr/>
          <a:lstStyle/>
          <a:p>
            <a:r>
              <a:rPr lang="en-GB" dirty="0"/>
              <a:t>Design philosophy</a:t>
            </a:r>
          </a:p>
        </p:txBody>
      </p:sp>
      <p:sp>
        <p:nvSpPr>
          <p:cNvPr id="171" name="Rounded Rectangle 20">
            <a:extLst>
              <a:ext uri="{FF2B5EF4-FFF2-40B4-BE49-F238E27FC236}">
                <a16:creationId xmlns:a16="http://schemas.microsoft.com/office/drawing/2014/main" id="{938CEE30-E141-C84D-87A7-C7A3F1E4456A}"/>
              </a:ext>
            </a:extLst>
          </p:cNvPr>
          <p:cNvSpPr>
            <a:spLocks noChangeArrowheads="1"/>
          </p:cNvSpPr>
          <p:nvPr/>
        </p:nvSpPr>
        <p:spPr bwMode="auto">
          <a:xfrm>
            <a:off x="967185" y="2606259"/>
            <a:ext cx="5395115" cy="324911"/>
          </a:xfrm>
          <a:prstGeom prst="roundRect">
            <a:avLst>
              <a:gd name="adj" fmla="val 16667"/>
            </a:avLst>
          </a:prstGeom>
          <a:solidFill>
            <a:srgbClr val="71CCDC"/>
          </a:solidFill>
          <a:ln w="38100">
            <a:solidFill>
              <a:srgbClr val="47A1B6"/>
            </a:solidFill>
            <a:round/>
            <a:headEnd/>
            <a:tailEnd/>
          </a:ln>
          <a:effectLst>
            <a:outerShdw dist="23000" dir="5400000" rotWithShape="0">
              <a:srgbClr val="47A1B6">
                <a:alpha val="35000"/>
              </a:srgbClr>
            </a:outerShdw>
          </a:effectLst>
        </p:spPr>
        <p:txBody>
          <a:bodyPr anchor="ctr"/>
          <a:lstStyle/>
          <a:p>
            <a:pPr algn="ctr" eaLnBrk="0" hangingPunct="0"/>
            <a:r>
              <a:rPr lang="en-GB" sz="1600" dirty="0">
                <a:solidFill>
                  <a:srgbClr val="1F497D"/>
                </a:solidFill>
                <a:latin typeface="Calibri" charset="0"/>
              </a:rPr>
              <a:t>Open Metadata Repository Services</a:t>
            </a:r>
          </a:p>
        </p:txBody>
      </p:sp>
      <p:grpSp>
        <p:nvGrpSpPr>
          <p:cNvPr id="240" name="Group 239">
            <a:extLst>
              <a:ext uri="{FF2B5EF4-FFF2-40B4-BE49-F238E27FC236}">
                <a16:creationId xmlns:a16="http://schemas.microsoft.com/office/drawing/2014/main" id="{36E7906C-D4B8-7D4F-9EB0-999958E32789}"/>
              </a:ext>
            </a:extLst>
          </p:cNvPr>
          <p:cNvGrpSpPr/>
          <p:nvPr/>
        </p:nvGrpSpPr>
        <p:grpSpPr>
          <a:xfrm>
            <a:off x="2994200" y="3379891"/>
            <a:ext cx="1160032" cy="929955"/>
            <a:chOff x="5454524" y="2009903"/>
            <a:chExt cx="1160032" cy="929955"/>
          </a:xfrm>
        </p:grpSpPr>
        <p:sp>
          <p:nvSpPr>
            <p:cNvPr id="241" name="Can 240">
              <a:extLst>
                <a:ext uri="{FF2B5EF4-FFF2-40B4-BE49-F238E27FC236}">
                  <a16:creationId xmlns:a16="http://schemas.microsoft.com/office/drawing/2014/main" id="{E1791BBD-29FC-A242-8464-D9F9307F7BA5}"/>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42" name="Multidocument 241">
              <a:extLst>
                <a:ext uri="{FF2B5EF4-FFF2-40B4-BE49-F238E27FC236}">
                  <a16:creationId xmlns:a16="http://schemas.microsoft.com/office/drawing/2014/main" id="{235D2E84-6B38-2240-8B71-449C3DB8AF8E}"/>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149" name="Slide Number Placeholder 148">
            <a:extLst>
              <a:ext uri="{FF2B5EF4-FFF2-40B4-BE49-F238E27FC236}">
                <a16:creationId xmlns:a16="http://schemas.microsoft.com/office/drawing/2014/main" id="{9CADFE82-4C2A-9B49-A815-44EDB4E05BF5}"/>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54</a:t>
            </a:fld>
            <a:endParaRPr lang="en-US" sz="1000"/>
          </a:p>
        </p:txBody>
      </p:sp>
      <p:sp>
        <p:nvSpPr>
          <p:cNvPr id="2" name="Left-Right Arrow 1">
            <a:extLst>
              <a:ext uri="{FF2B5EF4-FFF2-40B4-BE49-F238E27FC236}">
                <a16:creationId xmlns:a16="http://schemas.microsoft.com/office/drawing/2014/main" id="{97563B0C-F320-6349-A32F-837810A51C1D}"/>
              </a:ext>
            </a:extLst>
          </p:cNvPr>
          <p:cNvSpPr/>
          <p:nvPr/>
        </p:nvSpPr>
        <p:spPr>
          <a:xfrm>
            <a:off x="6920564" y="2659515"/>
            <a:ext cx="1636218" cy="245722"/>
          </a:xfrm>
          <a:prstGeom prst="lef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3" name="Down Arrow 2">
            <a:extLst>
              <a:ext uri="{FF2B5EF4-FFF2-40B4-BE49-F238E27FC236}">
                <a16:creationId xmlns:a16="http://schemas.microsoft.com/office/drawing/2014/main" id="{5F448106-A330-0D4E-9C43-A25D05B93D24}"/>
              </a:ext>
            </a:extLst>
          </p:cNvPr>
          <p:cNvSpPr/>
          <p:nvPr/>
        </p:nvSpPr>
        <p:spPr>
          <a:xfrm>
            <a:off x="7242912" y="1311902"/>
            <a:ext cx="262957" cy="1260471"/>
          </a:xfrm>
          <a:prstGeom prst="down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50" name="TextBox 149">
            <a:extLst>
              <a:ext uri="{FF2B5EF4-FFF2-40B4-BE49-F238E27FC236}">
                <a16:creationId xmlns:a16="http://schemas.microsoft.com/office/drawing/2014/main" id="{94404D41-0A34-CB42-8561-867805A682EC}"/>
              </a:ext>
            </a:extLst>
          </p:cNvPr>
          <p:cNvSpPr txBox="1"/>
          <p:nvPr/>
        </p:nvSpPr>
        <p:spPr>
          <a:xfrm>
            <a:off x="7616338" y="1386557"/>
            <a:ext cx="1240733" cy="954107"/>
          </a:xfrm>
          <a:prstGeom prst="rect">
            <a:avLst/>
          </a:prstGeom>
          <a:noFill/>
        </p:spPr>
        <p:txBody>
          <a:bodyPr wrap="square" rtlCol="0">
            <a:spAutoFit/>
          </a:bodyPr>
          <a:lstStyle/>
          <a:p>
            <a:r>
              <a:rPr lang="en-US" dirty="0"/>
              <a:t>Use cases,</a:t>
            </a:r>
          </a:p>
          <a:p>
            <a:r>
              <a:rPr lang="en-US" dirty="0"/>
              <a:t>Personas,</a:t>
            </a:r>
          </a:p>
          <a:p>
            <a:r>
              <a:rPr lang="en-US" dirty="0"/>
              <a:t>Practitioners</a:t>
            </a:r>
          </a:p>
          <a:p>
            <a:r>
              <a:rPr lang="en-US" dirty="0"/>
              <a:t>  input</a:t>
            </a:r>
          </a:p>
        </p:txBody>
      </p:sp>
      <p:sp>
        <p:nvSpPr>
          <p:cNvPr id="186" name="TextBox 185">
            <a:extLst>
              <a:ext uri="{FF2B5EF4-FFF2-40B4-BE49-F238E27FC236}">
                <a16:creationId xmlns:a16="http://schemas.microsoft.com/office/drawing/2014/main" id="{41F0B9C8-0919-304E-BA06-88A1F0E72975}"/>
              </a:ext>
            </a:extLst>
          </p:cNvPr>
          <p:cNvSpPr txBox="1"/>
          <p:nvPr/>
        </p:nvSpPr>
        <p:spPr>
          <a:xfrm>
            <a:off x="7015552" y="3172759"/>
            <a:ext cx="1653320" cy="954107"/>
          </a:xfrm>
          <a:prstGeom prst="rect">
            <a:avLst/>
          </a:prstGeom>
          <a:noFill/>
        </p:spPr>
        <p:txBody>
          <a:bodyPr wrap="square" rtlCol="0">
            <a:spAutoFit/>
          </a:bodyPr>
          <a:lstStyle/>
          <a:p>
            <a:r>
              <a:rPr lang="en-US" dirty="0"/>
              <a:t>Data integration, availability and integrity best practices</a:t>
            </a:r>
          </a:p>
        </p:txBody>
      </p:sp>
    </p:spTree>
    <p:extLst>
      <p:ext uri="{BB962C8B-B14F-4D97-AF65-F5344CB8AC3E}">
        <p14:creationId xmlns:p14="http://schemas.microsoft.com/office/powerpoint/2010/main" val="770277945"/>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8926E-C240-8448-BDE6-150125AE7F68}"/>
              </a:ext>
            </a:extLst>
          </p:cNvPr>
          <p:cNvSpPr>
            <a:spLocks noGrp="1"/>
          </p:cNvSpPr>
          <p:nvPr>
            <p:ph type="title"/>
          </p:nvPr>
        </p:nvSpPr>
        <p:spPr/>
        <p:txBody>
          <a:bodyPr/>
          <a:lstStyle/>
          <a:p>
            <a:r>
              <a:rPr lang="en-US" dirty="0"/>
              <a:t>Through the Repository Services</a:t>
            </a:r>
          </a:p>
        </p:txBody>
      </p:sp>
      <p:sp>
        <p:nvSpPr>
          <p:cNvPr id="3" name="Slide Number Placeholder 2">
            <a:extLst>
              <a:ext uri="{FF2B5EF4-FFF2-40B4-BE49-F238E27FC236}">
                <a16:creationId xmlns:a16="http://schemas.microsoft.com/office/drawing/2014/main" id="{E677C9F1-AB53-574A-9018-5F92FC63B084}"/>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55</a:t>
            </a:fld>
            <a:endParaRPr lang="en-US" sz="1000"/>
          </a:p>
        </p:txBody>
      </p:sp>
      <p:sp>
        <p:nvSpPr>
          <p:cNvPr id="4" name="Rectangle 3">
            <a:extLst>
              <a:ext uri="{FF2B5EF4-FFF2-40B4-BE49-F238E27FC236}">
                <a16:creationId xmlns:a16="http://schemas.microsoft.com/office/drawing/2014/main" id="{2ED8CF13-B9C1-2345-88B2-632684A10304}"/>
              </a:ext>
            </a:extLst>
          </p:cNvPr>
          <p:cNvSpPr/>
          <p:nvPr/>
        </p:nvSpPr>
        <p:spPr>
          <a:xfrm>
            <a:off x="5616341" y="6162"/>
            <a:ext cx="3392905" cy="5247590"/>
          </a:xfrm>
          <a:prstGeom prst="rect">
            <a:avLst/>
          </a:prstGeom>
        </p:spPr>
        <p:txBody>
          <a:bodyPr wrap="square">
            <a:spAutoFit/>
          </a:bodyPr>
          <a:lstStyle/>
          <a:p>
            <a:r>
              <a:rPr lang="en-US" sz="500" dirty="0"/>
              <a:t>{</a:t>
            </a:r>
          </a:p>
          <a:p>
            <a:r>
              <a:rPr lang="en-US" sz="500" dirty="0"/>
              <a:t>    "class": "</a:t>
            </a:r>
            <a:r>
              <a:rPr lang="en-US" sz="500" dirty="0" err="1"/>
              <a:t>EntityDetailResponse</a:t>
            </a:r>
            <a:r>
              <a:rPr lang="en-US" sz="500" dirty="0"/>
              <a:t>",</a:t>
            </a:r>
          </a:p>
          <a:p>
            <a:r>
              <a:rPr lang="en-US" sz="500" dirty="0"/>
              <a:t>    "</a:t>
            </a:r>
            <a:r>
              <a:rPr lang="en-US" sz="500" dirty="0" err="1"/>
              <a:t>relatedHTTPCode</a:t>
            </a:r>
            <a:r>
              <a:rPr lang="en-US" sz="500" dirty="0"/>
              <a:t>": 200,</a:t>
            </a:r>
          </a:p>
          <a:p>
            <a:r>
              <a:rPr lang="en-US" sz="500" dirty="0"/>
              <a:t>    "entity": {</a:t>
            </a:r>
          </a:p>
          <a:p>
            <a:r>
              <a:rPr lang="en-US" sz="500" dirty="0"/>
              <a:t>        "class": "</a:t>
            </a:r>
            <a:r>
              <a:rPr lang="en-US" sz="500" dirty="0" err="1"/>
              <a:t>EntityDetail</a:t>
            </a:r>
            <a:r>
              <a:rPr lang="en-US" sz="500" dirty="0"/>
              <a:t>",</a:t>
            </a:r>
          </a:p>
          <a:p>
            <a:r>
              <a:rPr lang="en-US" sz="500" dirty="0"/>
              <a:t>        "type": {</a:t>
            </a:r>
          </a:p>
          <a:p>
            <a:r>
              <a:rPr lang="en-US" sz="500" dirty="0"/>
              <a:t>            "class": "</a:t>
            </a:r>
            <a:r>
              <a:rPr lang="en-US" sz="500" dirty="0" err="1"/>
              <a:t>InstanceType</a:t>
            </a:r>
            <a:r>
              <a:rPr lang="en-US" sz="500" dirty="0"/>
              <a:t>",</a:t>
            </a:r>
          </a:p>
          <a:p>
            <a:r>
              <a:rPr lang="en-US" sz="500" dirty="0"/>
              <a:t>            "</a:t>
            </a:r>
            <a:r>
              <a:rPr lang="en-US" sz="500" dirty="0" err="1"/>
              <a:t>typeDefCategory</a:t>
            </a:r>
            <a:r>
              <a:rPr lang="en-US" sz="500" dirty="0"/>
              <a:t>": "ENTITY_DEF",</a:t>
            </a:r>
          </a:p>
          <a:p>
            <a:r>
              <a:rPr lang="en-US" sz="500" dirty="0"/>
              <a:t>            "</a:t>
            </a:r>
            <a:r>
              <a:rPr lang="en-US" sz="500" dirty="0" err="1"/>
              <a:t>typeDefGUID</a:t>
            </a:r>
            <a:r>
              <a:rPr lang="en-US" sz="500" dirty="0"/>
              <a:t>": "578a3510-9ad3-45fe-8ada-e4e9572c37c8",</a:t>
            </a:r>
          </a:p>
          <a:p>
            <a:r>
              <a:rPr lang="en-US" sz="500" dirty="0"/>
              <a:t>            "</a:t>
            </a:r>
            <a:r>
              <a:rPr lang="en-US" sz="500" dirty="0" err="1"/>
              <a:t>typeDefName</a:t>
            </a:r>
            <a:r>
              <a:rPr lang="en-US" sz="500" dirty="0"/>
              <a:t>": "</a:t>
            </a:r>
            <a:r>
              <a:rPr lang="en-US" sz="500" dirty="0" err="1"/>
              <a:t>GovernanceOfficer</a:t>
            </a:r>
            <a:r>
              <a:rPr lang="en-US" sz="500" dirty="0"/>
              <a:t>",</a:t>
            </a:r>
          </a:p>
          <a:p>
            <a:r>
              <a:rPr lang="en-US" sz="500" dirty="0"/>
              <a:t>            "</a:t>
            </a:r>
            <a:r>
              <a:rPr lang="en-US" sz="500" dirty="0" err="1"/>
              <a:t>typeDefVersion</a:t>
            </a:r>
            <a:r>
              <a:rPr lang="en-US" sz="500" dirty="0"/>
              <a:t>": 1,</a:t>
            </a:r>
          </a:p>
          <a:p>
            <a:r>
              <a:rPr lang="en-US" sz="500" dirty="0"/>
              <a:t>            "</a:t>
            </a:r>
            <a:r>
              <a:rPr lang="en-US" sz="500" dirty="0" err="1"/>
              <a:t>typeDefDescription</a:t>
            </a:r>
            <a:r>
              <a:rPr lang="en-US" sz="500" dirty="0"/>
              <a:t>": "Person responsible for a governance domain.",</a:t>
            </a:r>
          </a:p>
          <a:p>
            <a:r>
              <a:rPr lang="en-US" sz="500" dirty="0"/>
              <a:t>            "</a:t>
            </a:r>
            <a:r>
              <a:rPr lang="en-US" sz="500" dirty="0" err="1"/>
              <a:t>typeDefSuperTypes</a:t>
            </a:r>
            <a:r>
              <a:rPr lang="en-US" sz="500" dirty="0"/>
              <a:t>": [</a:t>
            </a:r>
          </a:p>
          <a:p>
            <a:r>
              <a:rPr lang="en-US" sz="500" dirty="0"/>
              <a:t>                {</a:t>
            </a:r>
          </a:p>
          <a:p>
            <a:r>
              <a:rPr lang="en-US" sz="500" dirty="0"/>
              <a:t>                    "</a:t>
            </a:r>
            <a:r>
              <a:rPr lang="en-US" sz="500" dirty="0" err="1"/>
              <a:t>guid</a:t>
            </a:r>
            <a:r>
              <a:rPr lang="en-US" sz="500" dirty="0"/>
              <a:t>": "a32316b8-dc8c-48c5-b12b-71c1b2a080bf",</a:t>
            </a:r>
          </a:p>
          <a:p>
            <a:r>
              <a:rPr lang="en-US" sz="500" dirty="0"/>
              <a:t>                    "name": "Referenceable"</a:t>
            </a:r>
          </a:p>
          <a:p>
            <a:r>
              <a:rPr lang="en-US" sz="500" dirty="0"/>
              <a:t>                }</a:t>
            </a:r>
          </a:p>
          <a:p>
            <a:r>
              <a:rPr lang="en-US" sz="500" dirty="0"/>
              <a:t>            ],</a:t>
            </a:r>
          </a:p>
          <a:p>
            <a:r>
              <a:rPr lang="en-US" sz="500" dirty="0"/>
              <a:t>            "</a:t>
            </a:r>
            <a:r>
              <a:rPr lang="en-US" sz="500" dirty="0" err="1"/>
              <a:t>validInstanceProperties</a:t>
            </a:r>
            <a:r>
              <a:rPr lang="en-US" sz="500" dirty="0"/>
              <a:t>": [</a:t>
            </a:r>
          </a:p>
          <a:p>
            <a:r>
              <a:rPr lang="en-US" sz="500" dirty="0"/>
              <a:t>                "</a:t>
            </a:r>
            <a:r>
              <a:rPr lang="en-US" sz="500" dirty="0" err="1"/>
              <a:t>qualifiedName</a:t>
            </a:r>
            <a:r>
              <a:rPr lang="en-US" sz="500" dirty="0"/>
              <a:t>",</a:t>
            </a:r>
          </a:p>
          <a:p>
            <a:r>
              <a:rPr lang="en-US" sz="500" dirty="0"/>
              <a:t>                "</a:t>
            </a:r>
            <a:r>
              <a:rPr lang="en-US" sz="500" dirty="0" err="1"/>
              <a:t>additionalProperties</a:t>
            </a:r>
            <a:r>
              <a:rPr lang="en-US" sz="500" dirty="0"/>
              <a:t>",</a:t>
            </a:r>
          </a:p>
          <a:p>
            <a:r>
              <a:rPr lang="en-US" sz="500" dirty="0"/>
              <a:t>                "title",</a:t>
            </a:r>
          </a:p>
          <a:p>
            <a:r>
              <a:rPr lang="en-US" sz="500" dirty="0"/>
              <a:t>                "scope",</a:t>
            </a:r>
          </a:p>
          <a:p>
            <a:r>
              <a:rPr lang="en-US" sz="500" dirty="0"/>
              <a:t>                "domain"</a:t>
            </a:r>
          </a:p>
          <a:p>
            <a:r>
              <a:rPr lang="en-US" sz="500" dirty="0"/>
              <a:t>            ]</a:t>
            </a:r>
          </a:p>
          <a:p>
            <a:r>
              <a:rPr lang="en-US" sz="500" dirty="0"/>
              <a:t>        },</a:t>
            </a:r>
          </a:p>
          <a:p>
            <a:r>
              <a:rPr lang="en-US" sz="500" dirty="0"/>
              <a:t>        "</a:t>
            </a:r>
            <a:r>
              <a:rPr lang="en-US" sz="500" dirty="0" err="1"/>
              <a:t>createdBy</a:t>
            </a:r>
            <a:r>
              <a:rPr lang="en-US" sz="500" dirty="0"/>
              <a:t>": "</a:t>
            </a:r>
            <a:r>
              <a:rPr lang="en-US" sz="500" dirty="0" err="1"/>
              <a:t>julesk</a:t>
            </a:r>
            <a:r>
              <a:rPr lang="en-US" sz="500" dirty="0"/>
              <a:t>",</a:t>
            </a:r>
          </a:p>
          <a:p>
            <a:r>
              <a:rPr lang="en-US" sz="500" dirty="0"/>
              <a:t>        "</a:t>
            </a:r>
            <a:r>
              <a:rPr lang="en-US" sz="500" dirty="0" err="1"/>
              <a:t>createTime</a:t>
            </a:r>
            <a:r>
              <a:rPr lang="en-US" sz="500" dirty="0"/>
              <a:t>": "2018-09-11T13:01:20.139+0000",</a:t>
            </a:r>
          </a:p>
          <a:p>
            <a:r>
              <a:rPr lang="en-US" sz="500" dirty="0"/>
              <a:t>        "version": 1,</a:t>
            </a:r>
          </a:p>
          <a:p>
            <a:r>
              <a:rPr lang="en-US" sz="500" dirty="0"/>
              <a:t>        "</a:t>
            </a:r>
            <a:r>
              <a:rPr lang="en-US" sz="500" dirty="0" err="1"/>
              <a:t>instanceProvenanceType</a:t>
            </a:r>
            <a:r>
              <a:rPr lang="en-US" sz="500" dirty="0"/>
              <a:t>": "LOCAL_COHORT",</a:t>
            </a:r>
          </a:p>
          <a:p>
            <a:r>
              <a:rPr lang="en-US" sz="500" dirty="0"/>
              <a:t>        "</a:t>
            </a:r>
            <a:r>
              <a:rPr lang="en-US" sz="500" dirty="0" err="1"/>
              <a:t>metadataCollectionId</a:t>
            </a:r>
            <a:r>
              <a:rPr lang="en-US" sz="500" dirty="0"/>
              <a:t>": "87b06ffe-9db2-4ef5-ba6e-8127480cf30d",</a:t>
            </a:r>
          </a:p>
          <a:p>
            <a:r>
              <a:rPr lang="en-US" sz="500" dirty="0"/>
              <a:t>        "</a:t>
            </a:r>
            <a:r>
              <a:rPr lang="en-US" sz="500" dirty="0" err="1"/>
              <a:t>guid</a:t>
            </a:r>
            <a:r>
              <a:rPr lang="en-US" sz="500" dirty="0"/>
              <a:t>": "fd7d41e7-70f5-42ec-86d3-88683e599494",</a:t>
            </a:r>
          </a:p>
          <a:p>
            <a:r>
              <a:rPr lang="en-US" sz="500" dirty="0"/>
              <a:t>        "</a:t>
            </a:r>
            <a:r>
              <a:rPr lang="en-US" sz="500" dirty="0" err="1"/>
              <a:t>instanceURL</a:t>
            </a:r>
            <a:r>
              <a:rPr lang="en-US" sz="500" dirty="0"/>
              <a:t>": "http://localhost:8080/instances/entity/fd7d41e7-70f5-42ec-86d388683e599494",</a:t>
            </a:r>
          </a:p>
          <a:p>
            <a:r>
              <a:rPr lang="en-US" sz="500" dirty="0"/>
              <a:t>        "properties": {</a:t>
            </a:r>
          </a:p>
          <a:p>
            <a:r>
              <a:rPr lang="en-US" sz="500" dirty="0"/>
              <a:t>            "class": "</a:t>
            </a:r>
            <a:r>
              <a:rPr lang="en-US" sz="500" dirty="0" err="1"/>
              <a:t>InstanceProperties</a:t>
            </a:r>
            <a:r>
              <a:rPr lang="en-US" sz="500" dirty="0"/>
              <a:t>",</a:t>
            </a:r>
          </a:p>
          <a:p>
            <a:r>
              <a:rPr lang="en-US" sz="500" dirty="0"/>
              <a:t>            "</a:t>
            </a:r>
            <a:r>
              <a:rPr lang="en-US" sz="500" dirty="0" err="1"/>
              <a:t>instanceProperties</a:t>
            </a:r>
            <a:r>
              <a:rPr lang="en-US" sz="500" dirty="0"/>
              <a:t>": {</a:t>
            </a:r>
          </a:p>
          <a:p>
            <a:r>
              <a:rPr lang="en-US" sz="500" dirty="0"/>
              <a:t>                "title": {</a:t>
            </a:r>
          </a:p>
          <a:p>
            <a:r>
              <a:rPr lang="en-US" sz="500" dirty="0"/>
              <a:t>                    "class": "</a:t>
            </a:r>
            <a:r>
              <a:rPr lang="en-US" sz="500" dirty="0" err="1"/>
              <a:t>PrimitivePropertyValue</a:t>
            </a:r>
            <a:r>
              <a:rPr lang="en-US" sz="500" dirty="0"/>
              <a:t>",</a:t>
            </a:r>
          </a:p>
          <a:p>
            <a:r>
              <a:rPr lang="en-US" sz="500" dirty="0"/>
              <a:t>                    "</a:t>
            </a:r>
            <a:r>
              <a:rPr lang="en-US" sz="500" dirty="0" err="1"/>
              <a:t>instancePropertyCategory</a:t>
            </a:r>
            <a:r>
              <a:rPr lang="en-US" sz="500" dirty="0"/>
              <a:t>": "PRIMITIVE",</a:t>
            </a:r>
          </a:p>
          <a:p>
            <a:r>
              <a:rPr lang="en-US" sz="500" dirty="0"/>
              <a:t>                    "</a:t>
            </a:r>
            <a:r>
              <a:rPr lang="en-US" sz="500" dirty="0" err="1"/>
              <a:t>primitiveDefCategory</a:t>
            </a:r>
            <a:r>
              <a:rPr lang="en-US" sz="500" dirty="0"/>
              <a:t>": "OM_PRIMITIVE_TYPE_STRING",</a:t>
            </a:r>
          </a:p>
          <a:p>
            <a:r>
              <a:rPr lang="en-US" sz="500" dirty="0"/>
              <a:t>                    "</a:t>
            </a:r>
            <a:r>
              <a:rPr lang="en-US" sz="500" dirty="0" err="1"/>
              <a:t>primitiveValue</a:t>
            </a:r>
            <a:r>
              <a:rPr lang="en-US" sz="500" dirty="0"/>
              <a:t>": "Chief Data Officer (CDO)"</a:t>
            </a:r>
          </a:p>
          <a:p>
            <a:r>
              <a:rPr lang="en-US" sz="500" dirty="0"/>
              <a:t>                },</a:t>
            </a:r>
          </a:p>
          <a:p>
            <a:r>
              <a:rPr lang="en-US" sz="500" dirty="0"/>
              <a:t>                "</a:t>
            </a:r>
            <a:r>
              <a:rPr lang="en-US" sz="500" dirty="0" err="1"/>
              <a:t>qualifiedName</a:t>
            </a:r>
            <a:r>
              <a:rPr lang="en-US" sz="500" dirty="0"/>
              <a:t>": {</a:t>
            </a:r>
          </a:p>
          <a:p>
            <a:r>
              <a:rPr lang="en-US" sz="500" dirty="0"/>
              <a:t>                    "class": "</a:t>
            </a:r>
            <a:r>
              <a:rPr lang="en-US" sz="500" dirty="0" err="1"/>
              <a:t>PrimitivePropertyValue</a:t>
            </a:r>
            <a:r>
              <a:rPr lang="en-US" sz="500" dirty="0"/>
              <a:t>",</a:t>
            </a:r>
          </a:p>
          <a:p>
            <a:r>
              <a:rPr lang="en-US" sz="500" dirty="0"/>
              <a:t>                    "</a:t>
            </a:r>
            <a:r>
              <a:rPr lang="en-US" sz="500" dirty="0" err="1"/>
              <a:t>instancePropertyCategory</a:t>
            </a:r>
            <a:r>
              <a:rPr lang="en-US" sz="500" dirty="0"/>
              <a:t>": "PRIMITIVE",</a:t>
            </a:r>
          </a:p>
          <a:p>
            <a:r>
              <a:rPr lang="en-US" sz="500" dirty="0"/>
              <a:t>                    "</a:t>
            </a:r>
            <a:r>
              <a:rPr lang="en-US" sz="500" dirty="0" err="1"/>
              <a:t>primitiveDefCategory</a:t>
            </a:r>
            <a:r>
              <a:rPr lang="en-US" sz="500" dirty="0"/>
              <a:t>": "OM_PRIMITIVE_TYPE_STRING",</a:t>
            </a:r>
          </a:p>
          <a:p>
            <a:r>
              <a:rPr lang="en-US" sz="500" dirty="0"/>
              <a:t>                    "</a:t>
            </a:r>
            <a:r>
              <a:rPr lang="en-US" sz="500" dirty="0" err="1"/>
              <a:t>primitiveValue</a:t>
            </a:r>
            <a:r>
              <a:rPr lang="en-US" sz="500" dirty="0"/>
              <a:t>": "EXEC-CDO"</a:t>
            </a:r>
          </a:p>
          <a:p>
            <a:r>
              <a:rPr lang="en-US" sz="500" dirty="0"/>
              <a:t>                },</a:t>
            </a:r>
          </a:p>
          <a:p>
            <a:r>
              <a:rPr lang="en-US" sz="500" dirty="0"/>
              <a:t>                "domain": {</a:t>
            </a:r>
          </a:p>
          <a:p>
            <a:r>
              <a:rPr lang="en-US" sz="500" dirty="0"/>
              <a:t>                    "class": "</a:t>
            </a:r>
            <a:r>
              <a:rPr lang="en-US" sz="500" dirty="0" err="1"/>
              <a:t>EnumPropertyValue</a:t>
            </a:r>
            <a:r>
              <a:rPr lang="en-US" sz="500" dirty="0"/>
              <a:t>",</a:t>
            </a:r>
          </a:p>
          <a:p>
            <a:r>
              <a:rPr lang="en-US" sz="500" dirty="0"/>
              <a:t>                    "</a:t>
            </a:r>
            <a:r>
              <a:rPr lang="en-US" sz="500" dirty="0" err="1"/>
              <a:t>instancePropertyCategory</a:t>
            </a:r>
            <a:r>
              <a:rPr lang="en-US" sz="500" dirty="0"/>
              <a:t>": "ENUM",</a:t>
            </a:r>
          </a:p>
          <a:p>
            <a:r>
              <a:rPr lang="en-US" sz="500" dirty="0"/>
              <a:t>                    "ordinal": 1,</a:t>
            </a:r>
          </a:p>
          <a:p>
            <a:r>
              <a:rPr lang="en-US" sz="500" dirty="0"/>
              <a:t>                    "</a:t>
            </a:r>
            <a:r>
              <a:rPr lang="en-US" sz="500" dirty="0" err="1"/>
              <a:t>symbolicName</a:t>
            </a:r>
            <a:r>
              <a:rPr lang="en-US" sz="500" dirty="0"/>
              <a:t>": "Data",</a:t>
            </a:r>
          </a:p>
          <a:p>
            <a:r>
              <a:rPr lang="en-US" sz="500" dirty="0"/>
              <a:t>                    "description": "The data (information) governance domain."</a:t>
            </a:r>
          </a:p>
          <a:p>
            <a:r>
              <a:rPr lang="en-US" sz="500" dirty="0"/>
              <a:t>                }</a:t>
            </a:r>
          </a:p>
          <a:p>
            <a:r>
              <a:rPr lang="en-US" sz="500" dirty="0"/>
              <a:t>            },</a:t>
            </a:r>
          </a:p>
          <a:p>
            <a:r>
              <a:rPr lang="en-US" sz="500" dirty="0"/>
              <a:t>            "</a:t>
            </a:r>
            <a:r>
              <a:rPr lang="en-US" sz="500" dirty="0" err="1"/>
              <a:t>propertyNames</a:t>
            </a:r>
            <a:r>
              <a:rPr lang="en-US" sz="500" dirty="0"/>
              <a:t>": [</a:t>
            </a:r>
          </a:p>
          <a:p>
            <a:r>
              <a:rPr lang="en-US" sz="500" dirty="0"/>
              <a:t>                "</a:t>
            </a:r>
            <a:r>
              <a:rPr lang="en-US" sz="500" dirty="0" err="1"/>
              <a:t>qualifiedName</a:t>
            </a:r>
            <a:r>
              <a:rPr lang="en-US" sz="500" dirty="0"/>
              <a:t>",</a:t>
            </a:r>
          </a:p>
          <a:p>
            <a:r>
              <a:rPr lang="en-US" sz="500" dirty="0"/>
              <a:t>                "domain",</a:t>
            </a:r>
          </a:p>
          <a:p>
            <a:r>
              <a:rPr lang="en-US" sz="500" dirty="0"/>
              <a:t>                "title"</a:t>
            </a:r>
          </a:p>
          <a:p>
            <a:r>
              <a:rPr lang="en-US" sz="500" dirty="0"/>
              <a:t>            ],</a:t>
            </a:r>
          </a:p>
          <a:p>
            <a:r>
              <a:rPr lang="en-US" sz="500" dirty="0"/>
              <a:t>            "</a:t>
            </a:r>
            <a:r>
              <a:rPr lang="en-US" sz="500" dirty="0" err="1"/>
              <a:t>propertyCount</a:t>
            </a:r>
            <a:r>
              <a:rPr lang="en-US" sz="500" dirty="0"/>
              <a:t>": 3</a:t>
            </a:r>
          </a:p>
          <a:p>
            <a:r>
              <a:rPr lang="en-US" sz="500" dirty="0"/>
              <a:t>        },</a:t>
            </a:r>
          </a:p>
          <a:p>
            <a:r>
              <a:rPr lang="en-US" sz="500" dirty="0"/>
              <a:t>        "status": "ACTIVE"</a:t>
            </a:r>
          </a:p>
          <a:p>
            <a:r>
              <a:rPr lang="en-US" sz="500" dirty="0"/>
              <a:t>    }</a:t>
            </a:r>
          </a:p>
          <a:p>
            <a:r>
              <a:rPr lang="en-US" sz="500" dirty="0"/>
              <a:t>}</a:t>
            </a:r>
          </a:p>
        </p:txBody>
      </p:sp>
      <p:sp>
        <p:nvSpPr>
          <p:cNvPr id="5" name="Rectangle 4">
            <a:extLst>
              <a:ext uri="{FF2B5EF4-FFF2-40B4-BE49-F238E27FC236}">
                <a16:creationId xmlns:a16="http://schemas.microsoft.com/office/drawing/2014/main" id="{9DCB432E-EE7D-A447-A9B4-4FA4EA073D2D}"/>
              </a:ext>
            </a:extLst>
          </p:cNvPr>
          <p:cNvSpPr/>
          <p:nvPr/>
        </p:nvSpPr>
        <p:spPr>
          <a:xfrm>
            <a:off x="359200" y="1136764"/>
            <a:ext cx="3943293" cy="738664"/>
          </a:xfrm>
          <a:prstGeom prst="rect">
            <a:avLst/>
          </a:prstGeom>
        </p:spPr>
        <p:txBody>
          <a:bodyPr wrap="square">
            <a:spAutoFit/>
          </a:bodyPr>
          <a:lstStyle/>
          <a:p>
            <a:r>
              <a:rPr lang="en-GB" dirty="0">
                <a:solidFill>
                  <a:srgbClr val="505050"/>
                </a:solidFill>
                <a:latin typeface="OpenSans"/>
              </a:rPr>
              <a:t>http://localhost:8080/open-metadata/repository-services/users/</a:t>
            </a:r>
            <a:r>
              <a:rPr lang="en-GB" dirty="0" err="1">
                <a:solidFill>
                  <a:srgbClr val="505050"/>
                </a:solidFill>
                <a:latin typeface="OpenSans"/>
              </a:rPr>
              <a:t>julesk</a:t>
            </a:r>
            <a:r>
              <a:rPr lang="en-GB" dirty="0">
                <a:solidFill>
                  <a:srgbClr val="505050"/>
                </a:solidFill>
                <a:latin typeface="OpenSans"/>
              </a:rPr>
              <a:t>/instances/entity/fd7d41e7-70f5-42ec-86d3-88683e599494</a:t>
            </a:r>
            <a:endParaRPr lang="en-US" dirty="0"/>
          </a:p>
        </p:txBody>
      </p:sp>
      <p:sp>
        <p:nvSpPr>
          <p:cNvPr id="7" name="Left Brace 6">
            <a:extLst>
              <a:ext uri="{FF2B5EF4-FFF2-40B4-BE49-F238E27FC236}">
                <a16:creationId xmlns:a16="http://schemas.microsoft.com/office/drawing/2014/main" id="{3B435FEC-7D80-BE43-AD95-B4856282112C}"/>
              </a:ext>
            </a:extLst>
          </p:cNvPr>
          <p:cNvSpPr/>
          <p:nvPr/>
        </p:nvSpPr>
        <p:spPr>
          <a:xfrm>
            <a:off x="5534525" y="433136"/>
            <a:ext cx="211754" cy="158652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572C434E-B78E-A940-A6F2-C7B77FA59D2C}"/>
              </a:ext>
            </a:extLst>
          </p:cNvPr>
          <p:cNvSpPr txBox="1"/>
          <p:nvPr/>
        </p:nvSpPr>
        <p:spPr>
          <a:xfrm>
            <a:off x="4933685" y="1063707"/>
            <a:ext cx="582211" cy="307777"/>
          </a:xfrm>
          <a:prstGeom prst="rect">
            <a:avLst/>
          </a:prstGeom>
          <a:noFill/>
        </p:spPr>
        <p:txBody>
          <a:bodyPr wrap="none" rtlCol="0">
            <a:spAutoFit/>
          </a:bodyPr>
          <a:lstStyle/>
          <a:p>
            <a:r>
              <a:rPr lang="en-US" dirty="0"/>
              <a:t>Type</a:t>
            </a:r>
          </a:p>
        </p:txBody>
      </p:sp>
      <p:sp>
        <p:nvSpPr>
          <p:cNvPr id="9" name="Left Brace 8">
            <a:extLst>
              <a:ext uri="{FF2B5EF4-FFF2-40B4-BE49-F238E27FC236}">
                <a16:creationId xmlns:a16="http://schemas.microsoft.com/office/drawing/2014/main" id="{5D9A9828-33F5-4A48-8BC6-F766F8B63790}"/>
              </a:ext>
            </a:extLst>
          </p:cNvPr>
          <p:cNvSpPr/>
          <p:nvPr/>
        </p:nvSpPr>
        <p:spPr>
          <a:xfrm>
            <a:off x="5524297" y="2040556"/>
            <a:ext cx="221983" cy="510139"/>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549DCF8C-9745-7D4F-9AF3-D83E524E8A73}"/>
              </a:ext>
            </a:extLst>
          </p:cNvPr>
          <p:cNvSpPr/>
          <p:nvPr/>
        </p:nvSpPr>
        <p:spPr>
          <a:xfrm>
            <a:off x="5524296" y="2578748"/>
            <a:ext cx="221983" cy="220500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638D9DD-C741-CE4D-93A9-990405AC7BE7}"/>
              </a:ext>
            </a:extLst>
          </p:cNvPr>
          <p:cNvSpPr txBox="1"/>
          <p:nvPr/>
        </p:nvSpPr>
        <p:spPr>
          <a:xfrm>
            <a:off x="4775495" y="2121666"/>
            <a:ext cx="761747" cy="307777"/>
          </a:xfrm>
          <a:prstGeom prst="rect">
            <a:avLst/>
          </a:prstGeom>
          <a:noFill/>
        </p:spPr>
        <p:txBody>
          <a:bodyPr wrap="none" rtlCol="0">
            <a:spAutoFit/>
          </a:bodyPr>
          <a:lstStyle/>
          <a:p>
            <a:r>
              <a:rPr lang="en-US" dirty="0"/>
              <a:t>Control</a:t>
            </a:r>
          </a:p>
        </p:txBody>
      </p:sp>
      <p:sp>
        <p:nvSpPr>
          <p:cNvPr id="12" name="TextBox 11">
            <a:extLst>
              <a:ext uri="{FF2B5EF4-FFF2-40B4-BE49-F238E27FC236}">
                <a16:creationId xmlns:a16="http://schemas.microsoft.com/office/drawing/2014/main" id="{926E1E7F-FEEF-3B41-B307-479BDB0A6AEE}"/>
              </a:ext>
            </a:extLst>
          </p:cNvPr>
          <p:cNvSpPr txBox="1"/>
          <p:nvPr/>
        </p:nvSpPr>
        <p:spPr>
          <a:xfrm>
            <a:off x="4553801" y="3493265"/>
            <a:ext cx="1000595" cy="307777"/>
          </a:xfrm>
          <a:prstGeom prst="rect">
            <a:avLst/>
          </a:prstGeom>
          <a:noFill/>
        </p:spPr>
        <p:txBody>
          <a:bodyPr wrap="none" rtlCol="0">
            <a:spAutoFit/>
          </a:bodyPr>
          <a:lstStyle/>
          <a:p>
            <a:r>
              <a:rPr lang="en-US" dirty="0"/>
              <a:t>Properties</a:t>
            </a:r>
          </a:p>
        </p:txBody>
      </p:sp>
    </p:spTree>
    <p:extLst>
      <p:ext uri="{BB962C8B-B14F-4D97-AF65-F5344CB8AC3E}">
        <p14:creationId xmlns:p14="http://schemas.microsoft.com/office/powerpoint/2010/main" val="4193102803"/>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D1716-B19E-804A-BA4A-913BFC769004}"/>
              </a:ext>
            </a:extLst>
          </p:cNvPr>
          <p:cNvSpPr>
            <a:spLocks noGrp="1"/>
          </p:cNvSpPr>
          <p:nvPr>
            <p:ph type="title"/>
          </p:nvPr>
        </p:nvSpPr>
        <p:spPr/>
        <p:txBody>
          <a:bodyPr/>
          <a:lstStyle/>
          <a:p>
            <a:r>
              <a:rPr lang="en-US" dirty="0"/>
              <a:t>Through the governance program access service</a:t>
            </a:r>
          </a:p>
        </p:txBody>
      </p:sp>
      <p:sp>
        <p:nvSpPr>
          <p:cNvPr id="3" name="Slide Number Placeholder 2">
            <a:extLst>
              <a:ext uri="{FF2B5EF4-FFF2-40B4-BE49-F238E27FC236}">
                <a16:creationId xmlns:a16="http://schemas.microsoft.com/office/drawing/2014/main" id="{AA3A87C1-353F-8A49-9C52-325B921A2702}"/>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56</a:t>
            </a:fld>
            <a:endParaRPr lang="en-US" sz="1000"/>
          </a:p>
        </p:txBody>
      </p:sp>
      <p:sp>
        <p:nvSpPr>
          <p:cNvPr id="4" name="Rectangle 3">
            <a:extLst>
              <a:ext uri="{FF2B5EF4-FFF2-40B4-BE49-F238E27FC236}">
                <a16:creationId xmlns:a16="http://schemas.microsoft.com/office/drawing/2014/main" id="{AD24CB6A-B353-4B4F-B54A-ED2B8F0B5159}"/>
              </a:ext>
            </a:extLst>
          </p:cNvPr>
          <p:cNvSpPr/>
          <p:nvPr/>
        </p:nvSpPr>
        <p:spPr>
          <a:xfrm>
            <a:off x="4114799" y="780313"/>
            <a:ext cx="4572000" cy="4108817"/>
          </a:xfrm>
          <a:prstGeom prst="rect">
            <a:avLst/>
          </a:prstGeom>
        </p:spPr>
        <p:txBody>
          <a:bodyPr>
            <a:spAutoFit/>
          </a:bodyPr>
          <a:lstStyle/>
          <a:p>
            <a:r>
              <a:rPr lang="en-US" sz="900" dirty="0"/>
              <a:t>{</a:t>
            </a:r>
          </a:p>
          <a:p>
            <a:r>
              <a:rPr lang="en-US" sz="900" dirty="0"/>
              <a:t>    "class": "</a:t>
            </a:r>
            <a:r>
              <a:rPr lang="en-US" sz="900" dirty="0" err="1"/>
              <a:t>GovernanceOfficerResponse</a:t>
            </a:r>
            <a:r>
              <a:rPr lang="en-US" sz="900" dirty="0"/>
              <a:t>",</a:t>
            </a:r>
          </a:p>
          <a:p>
            <a:r>
              <a:rPr lang="en-US" sz="900" dirty="0"/>
              <a:t>    "</a:t>
            </a:r>
            <a:r>
              <a:rPr lang="en-US" sz="900" dirty="0" err="1"/>
              <a:t>relatedHTTPCode</a:t>
            </a:r>
            <a:r>
              <a:rPr lang="en-US" sz="900" dirty="0"/>
              <a:t>": 200,</a:t>
            </a:r>
          </a:p>
          <a:p>
            <a:r>
              <a:rPr lang="en-US" sz="900" dirty="0"/>
              <a:t>    "</a:t>
            </a:r>
            <a:r>
              <a:rPr lang="en-US" sz="900" dirty="0" err="1"/>
              <a:t>governanceOfficer</a:t>
            </a:r>
            <a:r>
              <a:rPr lang="en-US" sz="900" dirty="0"/>
              <a:t>": {</a:t>
            </a:r>
          </a:p>
          <a:p>
            <a:r>
              <a:rPr lang="en-US" sz="900" dirty="0"/>
              <a:t>        "class": "</a:t>
            </a:r>
            <a:r>
              <a:rPr lang="en-US" sz="900" dirty="0" err="1"/>
              <a:t>GovernanceOfficer</a:t>
            </a:r>
            <a:r>
              <a:rPr lang="en-US" sz="900" dirty="0"/>
              <a:t>",</a:t>
            </a:r>
          </a:p>
          <a:p>
            <a:r>
              <a:rPr lang="en-US" sz="900" dirty="0"/>
              <a:t>        "</a:t>
            </a:r>
            <a:r>
              <a:rPr lang="en-US" sz="900" dirty="0" err="1"/>
              <a:t>guid</a:t>
            </a:r>
            <a:r>
              <a:rPr lang="en-US" sz="900" dirty="0"/>
              <a:t>": "fd7d41e7-70f5-42ec-86d3-88683e599494",</a:t>
            </a:r>
          </a:p>
          <a:p>
            <a:r>
              <a:rPr lang="en-US" sz="900" dirty="0"/>
              <a:t>        "type": "</a:t>
            </a:r>
            <a:r>
              <a:rPr lang="en-US" sz="900" dirty="0" err="1"/>
              <a:t>GovernanceOfficer</a:t>
            </a:r>
            <a:r>
              <a:rPr lang="en-US" sz="900" dirty="0"/>
              <a:t>",</a:t>
            </a:r>
          </a:p>
          <a:p>
            <a:r>
              <a:rPr lang="en-US" sz="900" dirty="0"/>
              <a:t>        "title": "Chief Data Officer (CDO)",</a:t>
            </a:r>
          </a:p>
          <a:p>
            <a:r>
              <a:rPr lang="en-US" sz="900" dirty="0"/>
              <a:t>        "</a:t>
            </a:r>
            <a:r>
              <a:rPr lang="en-US" sz="900" dirty="0" err="1"/>
              <a:t>governanceDomain</a:t>
            </a:r>
            <a:r>
              <a:rPr lang="en-US" sz="900" dirty="0"/>
              <a:t>": "DATA",</a:t>
            </a:r>
          </a:p>
          <a:p>
            <a:r>
              <a:rPr lang="en-US" sz="900" dirty="0"/>
              <a:t>        "</a:t>
            </a:r>
            <a:r>
              <a:rPr lang="en-US" sz="900" dirty="0" err="1"/>
              <a:t>appointmentId</a:t>
            </a:r>
            <a:r>
              <a:rPr lang="en-US" sz="900" dirty="0"/>
              <a:t>": "EXEC-CDO",</a:t>
            </a:r>
          </a:p>
          <a:p>
            <a:r>
              <a:rPr lang="en-US" sz="900" dirty="0"/>
              <a:t>        "appointee": {</a:t>
            </a:r>
          </a:p>
          <a:p>
            <a:r>
              <a:rPr lang="en-US" sz="900" dirty="0"/>
              <a:t>            "</a:t>
            </a:r>
            <a:r>
              <a:rPr lang="en-US" sz="900" dirty="0" err="1"/>
              <a:t>guid</a:t>
            </a:r>
            <a:r>
              <a:rPr lang="en-US" sz="900" dirty="0"/>
              <a:t>": "0760ac98-69e2-4309-ab1d-53377b105d0a",</a:t>
            </a:r>
          </a:p>
          <a:p>
            <a:r>
              <a:rPr lang="en-US" sz="900" dirty="0"/>
              <a:t>            "type": "</a:t>
            </a:r>
            <a:r>
              <a:rPr lang="en-US" sz="900" dirty="0" err="1"/>
              <a:t>GovernancePost</a:t>
            </a:r>
            <a:r>
              <a:rPr lang="en-US" sz="900" dirty="0"/>
              <a:t>",</a:t>
            </a:r>
          </a:p>
          <a:p>
            <a:r>
              <a:rPr lang="en-US" sz="900" dirty="0"/>
              <a:t>            "profile": {</a:t>
            </a:r>
          </a:p>
          <a:p>
            <a:r>
              <a:rPr lang="en-US" sz="900" dirty="0"/>
              <a:t>                "</a:t>
            </a:r>
            <a:r>
              <a:rPr lang="en-US" sz="900" dirty="0" err="1"/>
              <a:t>guid</a:t>
            </a:r>
            <a:r>
              <a:rPr lang="en-US" sz="900" dirty="0"/>
              <a:t>": "053435b5-b19f-434d-bdd5-f6c909f55cb3",</a:t>
            </a:r>
          </a:p>
          <a:p>
            <a:r>
              <a:rPr lang="en-US" sz="900" dirty="0"/>
              <a:t>                "type": "Person",</a:t>
            </a:r>
          </a:p>
          <a:p>
            <a:r>
              <a:rPr lang="en-US" sz="900" dirty="0"/>
              <a:t>                "</a:t>
            </a:r>
            <a:r>
              <a:rPr lang="en-US" sz="900" dirty="0" err="1"/>
              <a:t>employeeNumber</a:t>
            </a:r>
            <a:r>
              <a:rPr lang="en-US" sz="900" dirty="0"/>
              <a:t>": "026",</a:t>
            </a:r>
          </a:p>
          <a:p>
            <a:r>
              <a:rPr lang="en-US" sz="900" dirty="0"/>
              <a:t>                "</a:t>
            </a:r>
            <a:r>
              <a:rPr lang="en-US" sz="900" dirty="0" err="1"/>
              <a:t>fullName</a:t>
            </a:r>
            <a:r>
              <a:rPr lang="en-US" sz="900" dirty="0"/>
              <a:t>": "Julian Keeper",</a:t>
            </a:r>
          </a:p>
          <a:p>
            <a:r>
              <a:rPr lang="en-US" sz="900" dirty="0"/>
              <a:t>                "</a:t>
            </a:r>
            <a:r>
              <a:rPr lang="en-US" sz="900" dirty="0" err="1"/>
              <a:t>knownName</a:t>
            </a:r>
            <a:r>
              <a:rPr lang="en-US" sz="900" dirty="0"/>
              <a:t>": "Jules Keeper",</a:t>
            </a:r>
          </a:p>
          <a:p>
            <a:r>
              <a:rPr lang="en-US" sz="900" dirty="0"/>
              <a:t>                "</a:t>
            </a:r>
            <a:r>
              <a:rPr lang="en-US" sz="900" dirty="0" err="1"/>
              <a:t>jobTitle</a:t>
            </a:r>
            <a:r>
              <a:rPr lang="en-US" sz="900" dirty="0"/>
              <a:t>": "Chief Data and Privacy Officer",</a:t>
            </a:r>
          </a:p>
          <a:p>
            <a:r>
              <a:rPr lang="en-US" sz="900" dirty="0"/>
              <a:t>                "</a:t>
            </a:r>
            <a:r>
              <a:rPr lang="en-US" sz="900" dirty="0" err="1"/>
              <a:t>jobRoleDescription</a:t>
            </a:r>
            <a:r>
              <a:rPr lang="en-US" sz="900" dirty="0"/>
              <a:t>": "Ensuring </a:t>
            </a:r>
            <a:r>
              <a:rPr lang="en-US" sz="900" dirty="0" err="1"/>
              <a:t>CocoP</a:t>
            </a:r>
            <a:r>
              <a:rPr lang="en-US" sz="900" dirty="0"/>
              <a:t> makes the best use of data.",</a:t>
            </a:r>
          </a:p>
          <a:p>
            <a:r>
              <a:rPr lang="en-US" sz="900" dirty="0"/>
              <a:t>                "</a:t>
            </a:r>
            <a:r>
              <a:rPr lang="en-US" sz="900" dirty="0" err="1"/>
              <a:t>additionalProperties</a:t>
            </a:r>
            <a:r>
              <a:rPr lang="en-US" sz="900" dirty="0"/>
              <a:t>": {</a:t>
            </a:r>
          </a:p>
          <a:p>
            <a:r>
              <a:rPr lang="en-US" sz="900" dirty="0"/>
              <a:t>                    "</a:t>
            </a:r>
            <a:r>
              <a:rPr lang="en-US" sz="900" dirty="0" err="1"/>
              <a:t>ContactType</a:t>
            </a:r>
            <a:r>
              <a:rPr lang="en-US" sz="900" dirty="0"/>
              <a:t>": "Employee",</a:t>
            </a:r>
          </a:p>
          <a:p>
            <a:r>
              <a:rPr lang="en-US" sz="900" dirty="0"/>
              <a:t>                    "</a:t>
            </a:r>
            <a:r>
              <a:rPr lang="en-US" sz="900" dirty="0" err="1"/>
              <a:t>WorkLocation</a:t>
            </a:r>
            <a:r>
              <a:rPr lang="en-US" sz="900" dirty="0"/>
              <a:t>": 2</a:t>
            </a:r>
          </a:p>
          <a:p>
            <a:r>
              <a:rPr lang="en-US" sz="900" dirty="0"/>
              <a:t>                }</a:t>
            </a:r>
          </a:p>
          <a:p>
            <a:r>
              <a:rPr lang="en-US" sz="900" dirty="0"/>
              <a:t>            }</a:t>
            </a:r>
          </a:p>
          <a:p>
            <a:r>
              <a:rPr lang="en-US" sz="900" dirty="0"/>
              <a:t>        }</a:t>
            </a:r>
          </a:p>
          <a:p>
            <a:r>
              <a:rPr lang="en-US" sz="900" dirty="0"/>
              <a:t>    }</a:t>
            </a:r>
          </a:p>
          <a:p>
            <a:r>
              <a:rPr lang="en-US" sz="900" dirty="0"/>
              <a:t>}</a:t>
            </a:r>
          </a:p>
        </p:txBody>
      </p:sp>
      <p:sp>
        <p:nvSpPr>
          <p:cNvPr id="5" name="Rectangle 4">
            <a:extLst>
              <a:ext uri="{FF2B5EF4-FFF2-40B4-BE49-F238E27FC236}">
                <a16:creationId xmlns:a16="http://schemas.microsoft.com/office/drawing/2014/main" id="{026F8771-0518-F14B-B418-3E0E03A316EB}"/>
              </a:ext>
            </a:extLst>
          </p:cNvPr>
          <p:cNvSpPr/>
          <p:nvPr/>
        </p:nvSpPr>
        <p:spPr>
          <a:xfrm>
            <a:off x="206943" y="1103295"/>
            <a:ext cx="4572000" cy="954107"/>
          </a:xfrm>
          <a:prstGeom prst="rect">
            <a:avLst/>
          </a:prstGeom>
        </p:spPr>
        <p:txBody>
          <a:bodyPr>
            <a:spAutoFit/>
          </a:bodyPr>
          <a:lstStyle/>
          <a:p>
            <a:r>
              <a:rPr lang="en-GB" dirty="0">
                <a:solidFill>
                  <a:srgbClr val="505050"/>
                </a:solidFill>
                <a:latin typeface="OpenSans"/>
              </a:rPr>
              <a:t>http://localhost:8080/open-metadata/access-services/governance-program/users/</a:t>
            </a:r>
            <a:r>
              <a:rPr lang="en-GB" dirty="0" err="1">
                <a:solidFill>
                  <a:srgbClr val="505050"/>
                </a:solidFill>
                <a:latin typeface="OpenSans"/>
              </a:rPr>
              <a:t>julesk</a:t>
            </a:r>
            <a:r>
              <a:rPr lang="en-GB" dirty="0">
                <a:solidFill>
                  <a:srgbClr val="505050"/>
                </a:solidFill>
                <a:latin typeface="OpenSans"/>
              </a:rPr>
              <a:t>/leadership/governance-officers/fd7d41e7-70f5-42ec-86d3-88683e599494</a:t>
            </a:r>
            <a:endParaRPr lang="en-US" dirty="0"/>
          </a:p>
        </p:txBody>
      </p:sp>
      <p:grpSp>
        <p:nvGrpSpPr>
          <p:cNvPr id="18" name="Group 17">
            <a:extLst>
              <a:ext uri="{FF2B5EF4-FFF2-40B4-BE49-F238E27FC236}">
                <a16:creationId xmlns:a16="http://schemas.microsoft.com/office/drawing/2014/main" id="{49E1E4CE-F386-D64C-9E52-5C2EA521605C}"/>
              </a:ext>
            </a:extLst>
          </p:cNvPr>
          <p:cNvGrpSpPr/>
          <p:nvPr/>
        </p:nvGrpSpPr>
        <p:grpSpPr>
          <a:xfrm>
            <a:off x="206944" y="2306848"/>
            <a:ext cx="3266172" cy="2052585"/>
            <a:chOff x="206944" y="2306848"/>
            <a:chExt cx="3266172" cy="2052585"/>
          </a:xfrm>
        </p:grpSpPr>
        <p:sp>
          <p:nvSpPr>
            <p:cNvPr id="6" name="Oval 5">
              <a:extLst>
                <a:ext uri="{FF2B5EF4-FFF2-40B4-BE49-F238E27FC236}">
                  <a16:creationId xmlns:a16="http://schemas.microsoft.com/office/drawing/2014/main" id="{80DD80DF-2330-D146-977C-E3AAEFF3D58A}"/>
                </a:ext>
              </a:extLst>
            </p:cNvPr>
            <p:cNvSpPr/>
            <p:nvPr/>
          </p:nvSpPr>
          <p:spPr>
            <a:xfrm>
              <a:off x="638333" y="2306848"/>
              <a:ext cx="1652480" cy="770021"/>
            </a:xfrm>
            <a:prstGeom prst="ellipse">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Governance Officer</a:t>
              </a:r>
            </a:p>
          </p:txBody>
        </p:sp>
        <p:sp>
          <p:nvSpPr>
            <p:cNvPr id="7" name="Oval 6">
              <a:extLst>
                <a:ext uri="{FF2B5EF4-FFF2-40B4-BE49-F238E27FC236}">
                  <a16:creationId xmlns:a16="http://schemas.microsoft.com/office/drawing/2014/main" id="{D8851AD3-0CD0-484C-8DF5-2D1C90170A64}"/>
                </a:ext>
              </a:extLst>
            </p:cNvPr>
            <p:cNvSpPr/>
            <p:nvPr/>
          </p:nvSpPr>
          <p:spPr>
            <a:xfrm>
              <a:off x="1820636" y="3589412"/>
              <a:ext cx="1652480" cy="770021"/>
            </a:xfrm>
            <a:prstGeom prst="ellipse">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Person</a:t>
              </a:r>
            </a:p>
          </p:txBody>
        </p:sp>
        <p:cxnSp>
          <p:nvCxnSpPr>
            <p:cNvPr id="9" name="Straight Connector 8">
              <a:extLst>
                <a:ext uri="{FF2B5EF4-FFF2-40B4-BE49-F238E27FC236}">
                  <a16:creationId xmlns:a16="http://schemas.microsoft.com/office/drawing/2014/main" id="{8E68F8D0-3C75-2446-A55B-DD745F893178}"/>
                </a:ext>
              </a:extLst>
            </p:cNvPr>
            <p:cNvCxnSpPr>
              <a:cxnSpLocks/>
              <a:stCxn id="6" idx="4"/>
              <a:endCxn id="7" idx="1"/>
            </p:cNvCxnSpPr>
            <p:nvPr/>
          </p:nvCxnSpPr>
          <p:spPr>
            <a:xfrm>
              <a:off x="1464573" y="3076869"/>
              <a:ext cx="598063" cy="62531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03C0C7F-1B74-4345-A3B8-544976D9CD84}"/>
                </a:ext>
              </a:extLst>
            </p:cNvPr>
            <p:cNvSpPr/>
            <p:nvPr/>
          </p:nvSpPr>
          <p:spPr>
            <a:xfrm>
              <a:off x="206944" y="3589412"/>
              <a:ext cx="1257630" cy="770021"/>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Governance Post</a:t>
              </a:r>
            </a:p>
          </p:txBody>
        </p:sp>
        <p:cxnSp>
          <p:nvCxnSpPr>
            <p:cNvPr id="14" name="Straight Connector 13">
              <a:extLst>
                <a:ext uri="{FF2B5EF4-FFF2-40B4-BE49-F238E27FC236}">
                  <a16:creationId xmlns:a16="http://schemas.microsoft.com/office/drawing/2014/main" id="{08A47738-3F61-B442-A355-8A889A920ED9}"/>
                </a:ext>
              </a:extLst>
            </p:cNvPr>
            <p:cNvCxnSpPr/>
            <p:nvPr/>
          </p:nvCxnSpPr>
          <p:spPr>
            <a:xfrm flipV="1">
              <a:off x="1464573" y="3436219"/>
              <a:ext cx="356063" cy="153193"/>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Left Arrow 14">
            <a:extLst>
              <a:ext uri="{FF2B5EF4-FFF2-40B4-BE49-F238E27FC236}">
                <a16:creationId xmlns:a16="http://schemas.microsoft.com/office/drawing/2014/main" id="{0EE59341-27A3-BD47-83EC-231AB39BA0BD}"/>
              </a:ext>
            </a:extLst>
          </p:cNvPr>
          <p:cNvSpPr/>
          <p:nvPr/>
        </p:nvSpPr>
        <p:spPr>
          <a:xfrm>
            <a:off x="7517331" y="1520792"/>
            <a:ext cx="1169468" cy="163629"/>
          </a:xfrm>
          <a:prstGeom prst="lef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6" name="Left Arrow 15">
            <a:extLst>
              <a:ext uri="{FF2B5EF4-FFF2-40B4-BE49-F238E27FC236}">
                <a16:creationId xmlns:a16="http://schemas.microsoft.com/office/drawing/2014/main" id="{535DC56B-CE18-344F-9860-BF71258586C4}"/>
              </a:ext>
            </a:extLst>
          </p:cNvPr>
          <p:cNvSpPr/>
          <p:nvPr/>
        </p:nvSpPr>
        <p:spPr>
          <a:xfrm>
            <a:off x="7517331" y="2351364"/>
            <a:ext cx="1169468" cy="163629"/>
          </a:xfrm>
          <a:prstGeom prst="lef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7" name="Left Arrow 16">
            <a:extLst>
              <a:ext uri="{FF2B5EF4-FFF2-40B4-BE49-F238E27FC236}">
                <a16:creationId xmlns:a16="http://schemas.microsoft.com/office/drawing/2014/main" id="{1FE8CF97-E740-9241-8636-628FBEE669E8}"/>
              </a:ext>
            </a:extLst>
          </p:cNvPr>
          <p:cNvSpPr/>
          <p:nvPr/>
        </p:nvSpPr>
        <p:spPr>
          <a:xfrm>
            <a:off x="7517331" y="2741608"/>
            <a:ext cx="1169468" cy="163629"/>
          </a:xfrm>
          <a:prstGeom prst="lef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872522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C7C507-7962-2040-803E-EE2B559B8537}"/>
              </a:ext>
            </a:extLst>
          </p:cNvPr>
          <p:cNvSpPr>
            <a:spLocks noGrp="1"/>
          </p:cNvSpPr>
          <p:nvPr>
            <p:ph type="title"/>
          </p:nvPr>
        </p:nvSpPr>
        <p:spPr/>
        <p:txBody>
          <a:bodyPr/>
          <a:lstStyle/>
          <a:p>
            <a:r>
              <a:rPr lang="en-US" dirty="0"/>
              <a:t>GitHub is the heart of the project</a:t>
            </a:r>
          </a:p>
        </p:txBody>
      </p:sp>
      <p:sp>
        <p:nvSpPr>
          <p:cNvPr id="6" name="Content Placeholder 5">
            <a:extLst>
              <a:ext uri="{FF2B5EF4-FFF2-40B4-BE49-F238E27FC236}">
                <a16:creationId xmlns:a16="http://schemas.microsoft.com/office/drawing/2014/main" id="{DE98E50A-8177-754A-8B85-7DFDC12FCEE9}"/>
              </a:ext>
            </a:extLst>
          </p:cNvPr>
          <p:cNvSpPr>
            <a:spLocks noGrp="1"/>
          </p:cNvSpPr>
          <p:nvPr>
            <p:ph idx="1"/>
          </p:nvPr>
        </p:nvSpPr>
        <p:spPr/>
        <p:txBody>
          <a:bodyPr/>
          <a:lstStyle/>
          <a:p>
            <a:r>
              <a:rPr lang="en-US" dirty="0"/>
              <a:t>Code repository</a:t>
            </a:r>
          </a:p>
          <a:p>
            <a:r>
              <a:rPr lang="en-US" dirty="0"/>
              <a:t>Issues</a:t>
            </a:r>
          </a:p>
          <a:p>
            <a:r>
              <a:rPr lang="en-US" dirty="0"/>
              <a:t>Code Changes</a:t>
            </a:r>
          </a:p>
          <a:p>
            <a:r>
              <a:rPr lang="en-US" dirty="0"/>
              <a:t>Build</a:t>
            </a:r>
          </a:p>
          <a:p>
            <a:r>
              <a:rPr lang="en-US" dirty="0"/>
              <a:t>Shop window</a:t>
            </a:r>
          </a:p>
          <a:p>
            <a:endParaRPr lang="en-US" dirty="0"/>
          </a:p>
        </p:txBody>
      </p:sp>
      <p:sp>
        <p:nvSpPr>
          <p:cNvPr id="4" name="Slide Number Placeholder 3">
            <a:extLst>
              <a:ext uri="{FF2B5EF4-FFF2-40B4-BE49-F238E27FC236}">
                <a16:creationId xmlns:a16="http://schemas.microsoft.com/office/drawing/2014/main" id="{69AD26EC-C8DD-8E4C-B7FB-9F655308E675}"/>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57</a:t>
            </a:fld>
            <a:endParaRPr lang="en-US" sz="1000"/>
          </a:p>
        </p:txBody>
      </p:sp>
      <p:pic>
        <p:nvPicPr>
          <p:cNvPr id="3" name="Picture 2" descr="A screenshot of a social media post&#10;&#10;Description automatically generated">
            <a:extLst>
              <a:ext uri="{FF2B5EF4-FFF2-40B4-BE49-F238E27FC236}">
                <a16:creationId xmlns:a16="http://schemas.microsoft.com/office/drawing/2014/main" id="{98680AD4-6423-8D45-A034-9E122EB6D5B2}"/>
              </a:ext>
            </a:extLst>
          </p:cNvPr>
          <p:cNvPicPr>
            <a:picLocks noChangeAspect="1"/>
          </p:cNvPicPr>
          <p:nvPr/>
        </p:nvPicPr>
        <p:blipFill>
          <a:blip r:embed="rId2"/>
          <a:stretch>
            <a:fillRect/>
          </a:stretch>
        </p:blipFill>
        <p:spPr>
          <a:xfrm>
            <a:off x="3289308" y="1053884"/>
            <a:ext cx="5541823" cy="3299201"/>
          </a:xfrm>
          <a:prstGeom prst="rect">
            <a:avLst/>
          </a:prstGeom>
        </p:spPr>
      </p:pic>
    </p:spTree>
    <p:extLst>
      <p:ext uri="{BB962C8B-B14F-4D97-AF65-F5344CB8AC3E}">
        <p14:creationId xmlns:p14="http://schemas.microsoft.com/office/powerpoint/2010/main" val="3530873651"/>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A6E1A-D67E-184E-B45C-161535006ADB}"/>
              </a:ext>
            </a:extLst>
          </p:cNvPr>
          <p:cNvSpPr>
            <a:spLocks noGrp="1"/>
          </p:cNvSpPr>
          <p:nvPr>
            <p:ph type="title"/>
          </p:nvPr>
        </p:nvSpPr>
        <p:spPr/>
        <p:txBody>
          <a:bodyPr/>
          <a:lstStyle/>
          <a:p>
            <a:r>
              <a:rPr lang="en-US" dirty="0"/>
              <a:t>Another way to understand the Egeria capability</a:t>
            </a:r>
          </a:p>
        </p:txBody>
      </p:sp>
      <p:sp>
        <p:nvSpPr>
          <p:cNvPr id="3" name="Slide Number Placeholder 2">
            <a:extLst>
              <a:ext uri="{FF2B5EF4-FFF2-40B4-BE49-F238E27FC236}">
                <a16:creationId xmlns:a16="http://schemas.microsoft.com/office/drawing/2014/main" id="{212C3F5F-4898-9D42-B031-4F29CBDE358E}"/>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58</a:t>
            </a:fld>
            <a:endParaRPr lang="en-US" sz="1000" dirty="0"/>
          </a:p>
        </p:txBody>
      </p:sp>
      <p:pic>
        <p:nvPicPr>
          <p:cNvPr id="6" name="Picture 5" descr="A picture containing table&#10;&#10;Description automatically generated">
            <a:extLst>
              <a:ext uri="{FF2B5EF4-FFF2-40B4-BE49-F238E27FC236}">
                <a16:creationId xmlns:a16="http://schemas.microsoft.com/office/drawing/2014/main" id="{AEEBC051-02FA-2B4E-9EB7-7498062AD01F}"/>
              </a:ext>
            </a:extLst>
          </p:cNvPr>
          <p:cNvPicPr>
            <a:picLocks noChangeAspect="1"/>
          </p:cNvPicPr>
          <p:nvPr/>
        </p:nvPicPr>
        <p:blipFill>
          <a:blip r:embed="rId2"/>
          <a:stretch>
            <a:fillRect/>
          </a:stretch>
        </p:blipFill>
        <p:spPr>
          <a:xfrm>
            <a:off x="180127" y="1162501"/>
            <a:ext cx="8376655" cy="2818498"/>
          </a:xfrm>
          <a:prstGeom prst="rect">
            <a:avLst/>
          </a:prstGeom>
        </p:spPr>
      </p:pic>
    </p:spTree>
    <p:extLst>
      <p:ext uri="{BB962C8B-B14F-4D97-AF65-F5344CB8AC3E}">
        <p14:creationId xmlns:p14="http://schemas.microsoft.com/office/powerpoint/2010/main" val="2036339257"/>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09E1C-9AB8-E74B-9F60-77328522A8E9}"/>
              </a:ext>
            </a:extLst>
          </p:cNvPr>
          <p:cNvSpPr>
            <a:spLocks noGrp="1"/>
          </p:cNvSpPr>
          <p:nvPr>
            <p:ph type="title"/>
          </p:nvPr>
        </p:nvSpPr>
        <p:spPr/>
        <p:txBody>
          <a:bodyPr/>
          <a:lstStyle/>
          <a:p>
            <a:r>
              <a:rPr lang="en-US" dirty="0"/>
              <a:t>Egeria project structure</a:t>
            </a:r>
          </a:p>
        </p:txBody>
      </p:sp>
      <p:sp>
        <p:nvSpPr>
          <p:cNvPr id="6" name="Content Placeholder 5">
            <a:extLst>
              <a:ext uri="{FF2B5EF4-FFF2-40B4-BE49-F238E27FC236}">
                <a16:creationId xmlns:a16="http://schemas.microsoft.com/office/drawing/2014/main" id="{FCB96761-04B9-164C-8F8F-39C4C807B524}"/>
              </a:ext>
            </a:extLst>
          </p:cNvPr>
          <p:cNvSpPr>
            <a:spLocks noGrp="1"/>
          </p:cNvSpPr>
          <p:nvPr>
            <p:ph idx="1"/>
          </p:nvPr>
        </p:nvSpPr>
        <p:spPr>
          <a:xfrm>
            <a:off x="152400" y="1027113"/>
            <a:ext cx="3061063" cy="3660775"/>
          </a:xfrm>
        </p:spPr>
        <p:txBody>
          <a:bodyPr>
            <a:normAutofit lnSpcReduction="10000"/>
          </a:bodyPr>
          <a:lstStyle/>
          <a:p>
            <a:r>
              <a:rPr lang="en-US" sz="1800" dirty="0"/>
              <a:t>Egeria has a modular structure designed for vendors to extend with their value add.</a:t>
            </a:r>
          </a:p>
          <a:p>
            <a:endParaRPr lang="en-US" sz="1800" dirty="0"/>
          </a:p>
          <a:p>
            <a:r>
              <a:rPr lang="en-US" sz="1800" dirty="0"/>
              <a:t>The integration platform and governance solutions exploit the value of the enterprise view provided by the OMAG Services.</a:t>
            </a:r>
          </a:p>
        </p:txBody>
      </p:sp>
      <p:pic>
        <p:nvPicPr>
          <p:cNvPr id="5" name="Picture 4" descr="A screenshot of a cell phone&#10;&#10;Description automatically generated">
            <a:extLst>
              <a:ext uri="{FF2B5EF4-FFF2-40B4-BE49-F238E27FC236}">
                <a16:creationId xmlns:a16="http://schemas.microsoft.com/office/drawing/2014/main" id="{50A135EF-7801-4940-9618-61064EE03830}"/>
              </a:ext>
            </a:extLst>
          </p:cNvPr>
          <p:cNvPicPr>
            <a:picLocks noChangeAspect="1"/>
          </p:cNvPicPr>
          <p:nvPr/>
        </p:nvPicPr>
        <p:blipFill>
          <a:blip r:embed="rId2"/>
          <a:stretch>
            <a:fillRect/>
          </a:stretch>
        </p:blipFill>
        <p:spPr>
          <a:xfrm>
            <a:off x="3819100" y="609600"/>
            <a:ext cx="4965700" cy="3924300"/>
          </a:xfrm>
          <a:prstGeom prst="rect">
            <a:avLst/>
          </a:prstGeom>
        </p:spPr>
      </p:pic>
    </p:spTree>
    <p:extLst>
      <p:ext uri="{BB962C8B-B14F-4D97-AF65-F5344CB8AC3E}">
        <p14:creationId xmlns:p14="http://schemas.microsoft.com/office/powerpoint/2010/main" val="3604515363"/>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BB32F5-F63E-F345-852F-A0F66A5C029B}"/>
              </a:ext>
            </a:extLst>
          </p:cNvPr>
          <p:cNvSpPr>
            <a:spLocks noGrp="1"/>
          </p:cNvSpPr>
          <p:nvPr>
            <p:ph type="title"/>
          </p:nvPr>
        </p:nvSpPr>
        <p:spPr/>
        <p:txBody>
          <a:bodyPr/>
          <a:lstStyle/>
          <a:p>
            <a:r>
              <a:rPr lang="en-US" dirty="0"/>
              <a:t>Autonomic</a:t>
            </a:r>
          </a:p>
        </p:txBody>
      </p:sp>
      <p:sp>
        <p:nvSpPr>
          <p:cNvPr id="4" name="Slide Number Placeholder 3">
            <a:extLst>
              <a:ext uri="{FF2B5EF4-FFF2-40B4-BE49-F238E27FC236}">
                <a16:creationId xmlns:a16="http://schemas.microsoft.com/office/drawing/2014/main" id="{53D1CD5D-44CB-6247-ADDE-1F67BA958736}"/>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a:t>
            </a:fld>
            <a:endParaRPr lang="en-US" sz="1000"/>
          </a:p>
        </p:txBody>
      </p:sp>
      <p:sp>
        <p:nvSpPr>
          <p:cNvPr id="6" name="Rectangle 5">
            <a:extLst>
              <a:ext uri="{FF2B5EF4-FFF2-40B4-BE49-F238E27FC236}">
                <a16:creationId xmlns:a16="http://schemas.microsoft.com/office/drawing/2014/main" id="{5CAC60F3-0BC6-8146-ACB1-0441CAFC5859}"/>
              </a:ext>
            </a:extLst>
          </p:cNvPr>
          <p:cNvSpPr/>
          <p:nvPr/>
        </p:nvSpPr>
        <p:spPr>
          <a:xfrm>
            <a:off x="1046284" y="3159639"/>
            <a:ext cx="4572000" cy="577081"/>
          </a:xfrm>
          <a:prstGeom prst="rect">
            <a:avLst/>
          </a:prstGeom>
        </p:spPr>
        <p:txBody>
          <a:bodyPr>
            <a:spAutoFit/>
          </a:bodyPr>
          <a:lstStyle/>
          <a:p>
            <a:pPr lvl="1"/>
            <a:r>
              <a:rPr lang="en-US" sz="1050" dirty="0">
                <a:solidFill>
                  <a:schemeClr val="accent5">
                    <a:lumMod val="20000"/>
                    <a:lumOff val="80000"/>
                  </a:schemeClr>
                </a:solidFill>
              </a:rPr>
              <a:t>Self-configuring</a:t>
            </a:r>
          </a:p>
          <a:p>
            <a:pPr lvl="1"/>
            <a:r>
              <a:rPr lang="en-US" sz="1050" dirty="0">
                <a:solidFill>
                  <a:schemeClr val="accent5">
                    <a:lumMod val="20000"/>
                    <a:lumOff val="80000"/>
                  </a:schemeClr>
                </a:solidFill>
              </a:rPr>
              <a:t>Self-validating</a:t>
            </a:r>
          </a:p>
          <a:p>
            <a:pPr lvl="1"/>
            <a:r>
              <a:rPr lang="en-US" sz="1050" dirty="0">
                <a:solidFill>
                  <a:schemeClr val="accent5">
                    <a:lumMod val="20000"/>
                    <a:lumOff val="80000"/>
                  </a:schemeClr>
                </a:solidFill>
              </a:rPr>
              <a:t>Self-optimizing</a:t>
            </a:r>
          </a:p>
        </p:txBody>
      </p:sp>
    </p:spTree>
    <p:extLst>
      <p:ext uri="{BB962C8B-B14F-4D97-AF65-F5344CB8AC3E}">
        <p14:creationId xmlns:p14="http://schemas.microsoft.com/office/powerpoint/2010/main" val="377860455"/>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BB32F5-F63E-F345-852F-A0F66A5C029B}"/>
              </a:ext>
            </a:extLst>
          </p:cNvPr>
          <p:cNvSpPr>
            <a:spLocks noGrp="1"/>
          </p:cNvSpPr>
          <p:nvPr>
            <p:ph type="title"/>
          </p:nvPr>
        </p:nvSpPr>
        <p:spPr/>
        <p:txBody>
          <a:bodyPr/>
          <a:lstStyle/>
          <a:p>
            <a:r>
              <a:rPr lang="en-US" dirty="0"/>
              <a:t>Innovative</a:t>
            </a:r>
          </a:p>
        </p:txBody>
      </p:sp>
      <p:sp>
        <p:nvSpPr>
          <p:cNvPr id="4" name="Slide Number Placeholder 3">
            <a:extLst>
              <a:ext uri="{FF2B5EF4-FFF2-40B4-BE49-F238E27FC236}">
                <a16:creationId xmlns:a16="http://schemas.microsoft.com/office/drawing/2014/main" id="{53D1CD5D-44CB-6247-ADDE-1F67BA958736}"/>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60</a:t>
            </a:fld>
            <a:endParaRPr lang="en-US" sz="1000"/>
          </a:p>
        </p:txBody>
      </p:sp>
      <p:sp>
        <p:nvSpPr>
          <p:cNvPr id="2" name="Rectangle 1">
            <a:extLst>
              <a:ext uri="{FF2B5EF4-FFF2-40B4-BE49-F238E27FC236}">
                <a16:creationId xmlns:a16="http://schemas.microsoft.com/office/drawing/2014/main" id="{1F728A64-29BD-0948-8EA0-225590A5A571}"/>
              </a:ext>
            </a:extLst>
          </p:cNvPr>
          <p:cNvSpPr/>
          <p:nvPr/>
        </p:nvSpPr>
        <p:spPr>
          <a:xfrm>
            <a:off x="523812" y="3159639"/>
            <a:ext cx="4572000" cy="577081"/>
          </a:xfrm>
          <a:prstGeom prst="rect">
            <a:avLst/>
          </a:prstGeom>
        </p:spPr>
        <p:txBody>
          <a:bodyPr>
            <a:spAutoFit/>
          </a:bodyPr>
          <a:lstStyle/>
          <a:p>
            <a:pPr lvl="1"/>
            <a:r>
              <a:rPr lang="en-US" sz="1050" dirty="0">
                <a:solidFill>
                  <a:schemeClr val="accent5">
                    <a:lumMod val="20000"/>
                    <a:lumOff val="80000"/>
                  </a:schemeClr>
                </a:solidFill>
              </a:rPr>
              <a:t>Governance Zones</a:t>
            </a:r>
          </a:p>
          <a:p>
            <a:pPr lvl="1"/>
            <a:r>
              <a:rPr lang="en-US" sz="1050" dirty="0">
                <a:solidFill>
                  <a:schemeClr val="accent5">
                    <a:lumMod val="20000"/>
                    <a:lumOff val="80000"/>
                  </a:schemeClr>
                </a:solidFill>
              </a:rPr>
              <a:t>Metadata-drive management of third party technology</a:t>
            </a:r>
          </a:p>
          <a:p>
            <a:pPr lvl="1"/>
            <a:r>
              <a:rPr lang="en-US" sz="1050" dirty="0">
                <a:solidFill>
                  <a:schemeClr val="accent5">
                    <a:lumMod val="20000"/>
                    <a:lumOff val="80000"/>
                  </a:schemeClr>
                </a:solidFill>
              </a:rPr>
              <a:t>Human interaction with metadata ecosystem</a:t>
            </a:r>
          </a:p>
        </p:txBody>
      </p:sp>
    </p:spTree>
    <p:extLst>
      <p:ext uri="{BB962C8B-B14F-4D97-AF65-F5344CB8AC3E}">
        <p14:creationId xmlns:p14="http://schemas.microsoft.com/office/powerpoint/2010/main" val="4075880033"/>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1B35E6-EED8-C84E-B756-CE217351396F}"/>
              </a:ext>
            </a:extLst>
          </p:cNvPr>
          <p:cNvSpPr>
            <a:spLocks noGrp="1"/>
          </p:cNvSpPr>
          <p:nvPr>
            <p:ph type="title"/>
          </p:nvPr>
        </p:nvSpPr>
        <p:spPr/>
        <p:txBody>
          <a:bodyPr/>
          <a:lstStyle/>
          <a:p>
            <a:r>
              <a:rPr lang="en-US" dirty="0"/>
              <a:t>Governance Zones</a:t>
            </a:r>
          </a:p>
        </p:txBody>
      </p:sp>
      <p:sp>
        <p:nvSpPr>
          <p:cNvPr id="3" name="Slide Number Placeholder 2">
            <a:extLst>
              <a:ext uri="{FF2B5EF4-FFF2-40B4-BE49-F238E27FC236}">
                <a16:creationId xmlns:a16="http://schemas.microsoft.com/office/drawing/2014/main" id="{62EFD776-2EC5-2E49-8C6E-0339E75119EA}"/>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61</a:t>
            </a:fld>
            <a:endParaRPr lang="en-US" sz="1000"/>
          </a:p>
        </p:txBody>
      </p:sp>
      <p:pic>
        <p:nvPicPr>
          <p:cNvPr id="6" name="Picture 5" descr="A screenshot of a cell phone&#10;&#10;Description automatically generated">
            <a:extLst>
              <a:ext uri="{FF2B5EF4-FFF2-40B4-BE49-F238E27FC236}">
                <a16:creationId xmlns:a16="http://schemas.microsoft.com/office/drawing/2014/main" id="{8A96D189-F525-8C4B-89C7-C425FC631580}"/>
              </a:ext>
            </a:extLst>
          </p:cNvPr>
          <p:cNvPicPr>
            <a:picLocks noChangeAspect="1"/>
          </p:cNvPicPr>
          <p:nvPr/>
        </p:nvPicPr>
        <p:blipFill>
          <a:blip r:embed="rId2"/>
          <a:stretch>
            <a:fillRect/>
          </a:stretch>
        </p:blipFill>
        <p:spPr>
          <a:xfrm>
            <a:off x="4130987" y="853849"/>
            <a:ext cx="4700144" cy="3634014"/>
          </a:xfrm>
          <a:prstGeom prst="rect">
            <a:avLst/>
          </a:prstGeom>
        </p:spPr>
      </p:pic>
    </p:spTree>
    <p:extLst>
      <p:ext uri="{BB962C8B-B14F-4D97-AF65-F5344CB8AC3E}">
        <p14:creationId xmlns:p14="http://schemas.microsoft.com/office/powerpoint/2010/main" val="3202931568"/>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81207-562B-D54F-9BD1-5CB20ABE8785}"/>
              </a:ext>
            </a:extLst>
          </p:cNvPr>
          <p:cNvSpPr>
            <a:spLocks noGrp="1"/>
          </p:cNvSpPr>
          <p:nvPr>
            <p:ph type="title"/>
          </p:nvPr>
        </p:nvSpPr>
        <p:spPr/>
        <p:txBody>
          <a:bodyPr/>
          <a:lstStyle/>
          <a:p>
            <a:r>
              <a:rPr lang="en-US" dirty="0"/>
              <a:t>Working with purpose</a:t>
            </a:r>
          </a:p>
        </p:txBody>
      </p:sp>
      <p:sp>
        <p:nvSpPr>
          <p:cNvPr id="4" name="Content Placeholder 3">
            <a:extLst>
              <a:ext uri="{FF2B5EF4-FFF2-40B4-BE49-F238E27FC236}">
                <a16:creationId xmlns:a16="http://schemas.microsoft.com/office/drawing/2014/main" id="{4D20A9E9-7A2F-C843-B240-5C3CDFB885AD}"/>
              </a:ext>
            </a:extLst>
          </p:cNvPr>
          <p:cNvSpPr>
            <a:spLocks noGrp="1"/>
          </p:cNvSpPr>
          <p:nvPr>
            <p:ph idx="1"/>
          </p:nvPr>
        </p:nvSpPr>
        <p:spPr>
          <a:xfrm>
            <a:off x="359199" y="965874"/>
            <a:ext cx="4209808" cy="3896953"/>
          </a:xfrm>
        </p:spPr>
        <p:txBody>
          <a:bodyPr>
            <a:normAutofit fontScale="85000" lnSpcReduction="10000"/>
          </a:bodyPr>
          <a:lstStyle/>
          <a:p>
            <a:r>
              <a:rPr lang="en-US" sz="1600" dirty="0"/>
              <a:t>Palisade allows the use of broader contextual information in the evaluation of a query.</a:t>
            </a:r>
          </a:p>
          <a:p>
            <a:r>
              <a:rPr lang="en-US" sz="1600" dirty="0"/>
              <a:t>This contextual information combines the user information with additional query time properties.</a:t>
            </a:r>
          </a:p>
          <a:p>
            <a:r>
              <a:rPr lang="en-US" sz="1600" dirty="0"/>
              <a:t>Query time properties include the origin and purpose of the query</a:t>
            </a:r>
          </a:p>
          <a:p>
            <a:r>
              <a:rPr lang="en-US" sz="1600" dirty="0"/>
              <a:t>With this approach the application of the access policy to the query considers the broader context of the request.</a:t>
            </a:r>
          </a:p>
          <a:p>
            <a:r>
              <a:rPr lang="en-US" sz="1600" dirty="0"/>
              <a:t>This means that different subsets of the data are automatically returned when Callie issues a query depending on the context she selects - without the need to duplicate data or configure explicit views.</a:t>
            </a:r>
          </a:p>
        </p:txBody>
      </p:sp>
      <p:sp>
        <p:nvSpPr>
          <p:cNvPr id="3" name="Slide Number Placeholder 2">
            <a:extLst>
              <a:ext uri="{FF2B5EF4-FFF2-40B4-BE49-F238E27FC236}">
                <a16:creationId xmlns:a16="http://schemas.microsoft.com/office/drawing/2014/main" id="{91F6E2CB-BB0E-3441-9EBA-5E676745D7A5}"/>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62</a:t>
            </a:fld>
            <a:endParaRPr lang="en-US" sz="1000"/>
          </a:p>
        </p:txBody>
      </p:sp>
      <p:pic>
        <p:nvPicPr>
          <p:cNvPr id="5" name="Picture 4" descr="A close up of a device&#10;&#10;Description automatically generated">
            <a:extLst>
              <a:ext uri="{FF2B5EF4-FFF2-40B4-BE49-F238E27FC236}">
                <a16:creationId xmlns:a16="http://schemas.microsoft.com/office/drawing/2014/main" id="{3EDE3891-E28B-AD44-9A7E-576F41FA2278}"/>
              </a:ext>
            </a:extLst>
          </p:cNvPr>
          <p:cNvPicPr>
            <a:picLocks noChangeAspect="1"/>
          </p:cNvPicPr>
          <p:nvPr/>
        </p:nvPicPr>
        <p:blipFill>
          <a:blip r:embed="rId2"/>
          <a:stretch>
            <a:fillRect/>
          </a:stretch>
        </p:blipFill>
        <p:spPr>
          <a:xfrm>
            <a:off x="4569007" y="1606074"/>
            <a:ext cx="3441700" cy="2336800"/>
          </a:xfrm>
          <a:prstGeom prst="rect">
            <a:avLst/>
          </a:prstGeom>
        </p:spPr>
      </p:pic>
      <p:pic>
        <p:nvPicPr>
          <p:cNvPr id="7" name="Graphic 6">
            <a:extLst>
              <a:ext uri="{FF2B5EF4-FFF2-40B4-BE49-F238E27FC236}">
                <a16:creationId xmlns:a16="http://schemas.microsoft.com/office/drawing/2014/main" id="{0438F071-B985-494C-A64C-0792D2206D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41795" y="2076131"/>
            <a:ext cx="592188" cy="695586"/>
          </a:xfrm>
          <a:prstGeom prst="rect">
            <a:avLst/>
          </a:prstGeom>
        </p:spPr>
      </p:pic>
      <p:pic>
        <p:nvPicPr>
          <p:cNvPr id="12" name="Picture 11" descr="A picture containing indoor, sitting, white, table&#10;&#10;Description automatically generated">
            <a:extLst>
              <a:ext uri="{FF2B5EF4-FFF2-40B4-BE49-F238E27FC236}">
                <a16:creationId xmlns:a16="http://schemas.microsoft.com/office/drawing/2014/main" id="{738DFDE3-9C03-0946-9B8E-8C523D3C4336}"/>
              </a:ext>
            </a:extLst>
          </p:cNvPr>
          <p:cNvPicPr>
            <a:picLocks noChangeAspect="1"/>
          </p:cNvPicPr>
          <p:nvPr/>
        </p:nvPicPr>
        <p:blipFill>
          <a:blip r:embed="rId5"/>
          <a:stretch>
            <a:fillRect/>
          </a:stretch>
        </p:blipFill>
        <p:spPr>
          <a:xfrm>
            <a:off x="8023644" y="1231279"/>
            <a:ext cx="575444" cy="749591"/>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CB93E15D-D07F-3144-84EB-3A4D26BB30D8}"/>
              </a:ext>
            </a:extLst>
          </p:cNvPr>
          <p:cNvPicPr>
            <a:picLocks noChangeAspect="1"/>
          </p:cNvPicPr>
          <p:nvPr/>
        </p:nvPicPr>
        <p:blipFill>
          <a:blip r:embed="rId6"/>
          <a:stretch>
            <a:fillRect/>
          </a:stretch>
        </p:blipFill>
        <p:spPr>
          <a:xfrm>
            <a:off x="7710048" y="2171392"/>
            <a:ext cx="1202635" cy="662414"/>
          </a:xfrm>
          <a:prstGeom prst="rect">
            <a:avLst/>
          </a:prstGeom>
          <a:ln w="28575">
            <a:solidFill>
              <a:srgbClr val="FF9933"/>
            </a:solidFill>
          </a:ln>
        </p:spPr>
      </p:pic>
      <p:cxnSp>
        <p:nvCxnSpPr>
          <p:cNvPr id="14" name="Straight Arrow Connector 8">
            <a:extLst>
              <a:ext uri="{FF2B5EF4-FFF2-40B4-BE49-F238E27FC236}">
                <a16:creationId xmlns:a16="http://schemas.microsoft.com/office/drawing/2014/main" id="{5E7828B7-7C1B-844B-8D69-178E889B5B55}"/>
              </a:ext>
            </a:extLst>
          </p:cNvPr>
          <p:cNvCxnSpPr>
            <a:cxnSpLocks/>
            <a:stCxn id="13" idx="1"/>
          </p:cNvCxnSpPr>
          <p:nvPr/>
        </p:nvCxnSpPr>
        <p:spPr>
          <a:xfrm rot="10800000">
            <a:off x="7117860" y="2499069"/>
            <a:ext cx="592188" cy="353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5837817-042A-614E-B61C-B93173197160}"/>
              </a:ext>
            </a:extLst>
          </p:cNvPr>
          <p:cNvCxnSpPr>
            <a:stCxn id="12" idx="2"/>
            <a:endCxn id="13" idx="0"/>
          </p:cNvCxnSpPr>
          <p:nvPr/>
        </p:nvCxnSpPr>
        <p:spPr>
          <a:xfrm>
            <a:off x="8311366" y="1980870"/>
            <a:ext cx="0" cy="190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3894940"/>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Coco Pharmaceuticals persona</a:t>
            </a:r>
          </a:p>
        </p:txBody>
      </p:sp>
      <p:pic>
        <p:nvPicPr>
          <p:cNvPr id="4" name="Picture 3"/>
          <p:cNvPicPr>
            <a:picLocks noChangeAspect="1"/>
          </p:cNvPicPr>
          <p:nvPr/>
        </p:nvPicPr>
        <p:blipFill>
          <a:blip r:embed="rId2"/>
          <a:stretch>
            <a:fillRect/>
          </a:stretch>
        </p:blipFill>
        <p:spPr>
          <a:xfrm>
            <a:off x="809559" y="1104628"/>
            <a:ext cx="1295500" cy="1295500"/>
          </a:xfrm>
          <a:prstGeom prst="rect">
            <a:avLst/>
          </a:prstGeom>
        </p:spPr>
      </p:pic>
      <p:pic>
        <p:nvPicPr>
          <p:cNvPr id="5" name="Picture 4"/>
          <p:cNvPicPr>
            <a:picLocks noChangeAspect="1"/>
          </p:cNvPicPr>
          <p:nvPr/>
        </p:nvPicPr>
        <p:blipFill>
          <a:blip r:embed="rId3"/>
          <a:stretch>
            <a:fillRect/>
          </a:stretch>
        </p:blipFill>
        <p:spPr>
          <a:xfrm>
            <a:off x="2807803" y="1104628"/>
            <a:ext cx="1295500" cy="1415252"/>
          </a:xfrm>
          <a:prstGeom prst="rect">
            <a:avLst/>
          </a:prstGeom>
        </p:spPr>
      </p:pic>
      <p:pic>
        <p:nvPicPr>
          <p:cNvPr id="6" name="Picture 5"/>
          <p:cNvPicPr>
            <a:picLocks noChangeAspect="1"/>
          </p:cNvPicPr>
          <p:nvPr/>
        </p:nvPicPr>
        <p:blipFill>
          <a:blip r:embed="rId4"/>
          <a:stretch>
            <a:fillRect/>
          </a:stretch>
        </p:blipFill>
        <p:spPr>
          <a:xfrm>
            <a:off x="587820" y="2710004"/>
            <a:ext cx="1491458" cy="1513231"/>
          </a:xfrm>
          <a:prstGeom prst="rect">
            <a:avLst/>
          </a:prstGeom>
        </p:spPr>
      </p:pic>
      <p:pic>
        <p:nvPicPr>
          <p:cNvPr id="7" name="Picture 6"/>
          <p:cNvPicPr>
            <a:picLocks noChangeAspect="1"/>
          </p:cNvPicPr>
          <p:nvPr/>
        </p:nvPicPr>
        <p:blipFill>
          <a:blip r:embed="rId5"/>
          <a:stretch>
            <a:fillRect/>
          </a:stretch>
        </p:blipFill>
        <p:spPr>
          <a:xfrm>
            <a:off x="4806047" y="1104628"/>
            <a:ext cx="1393479" cy="1545891"/>
          </a:xfrm>
          <a:prstGeom prst="rect">
            <a:avLst/>
          </a:prstGeom>
        </p:spPr>
      </p:pic>
      <p:pic>
        <p:nvPicPr>
          <p:cNvPr id="8" name="Picture 7"/>
          <p:cNvPicPr>
            <a:picLocks noChangeAspect="1"/>
          </p:cNvPicPr>
          <p:nvPr/>
        </p:nvPicPr>
        <p:blipFill>
          <a:blip r:embed="rId6"/>
          <a:stretch>
            <a:fillRect/>
          </a:stretch>
        </p:blipFill>
        <p:spPr>
          <a:xfrm>
            <a:off x="2556835" y="2802019"/>
            <a:ext cx="1654756" cy="1437025"/>
          </a:xfrm>
          <a:prstGeom prst="rect">
            <a:avLst/>
          </a:prstGeom>
        </p:spPr>
      </p:pic>
      <p:pic>
        <p:nvPicPr>
          <p:cNvPr id="9" name="Picture 8"/>
          <p:cNvPicPr>
            <a:picLocks noChangeAspect="1"/>
          </p:cNvPicPr>
          <p:nvPr/>
        </p:nvPicPr>
        <p:blipFill>
          <a:blip r:embed="rId7"/>
          <a:stretch>
            <a:fillRect/>
          </a:stretch>
        </p:blipFill>
        <p:spPr>
          <a:xfrm>
            <a:off x="4624372" y="2857228"/>
            <a:ext cx="1781490" cy="1415252"/>
          </a:xfrm>
          <a:prstGeom prst="rect">
            <a:avLst/>
          </a:prstGeom>
        </p:spPr>
      </p:pic>
      <p:pic>
        <p:nvPicPr>
          <p:cNvPr id="10" name="Picture 9"/>
          <p:cNvPicPr>
            <a:picLocks noChangeAspect="1"/>
          </p:cNvPicPr>
          <p:nvPr/>
        </p:nvPicPr>
        <p:blipFill>
          <a:blip r:embed="rId8"/>
          <a:stretch>
            <a:fillRect/>
          </a:stretch>
        </p:blipFill>
        <p:spPr>
          <a:xfrm>
            <a:off x="6902270" y="1104628"/>
            <a:ext cx="1121315" cy="1567664"/>
          </a:xfrm>
          <a:prstGeom prst="rect">
            <a:avLst/>
          </a:prstGeom>
        </p:spPr>
      </p:pic>
      <p:pic>
        <p:nvPicPr>
          <p:cNvPr id="11" name="Picture 10"/>
          <p:cNvPicPr>
            <a:picLocks noChangeAspect="1"/>
          </p:cNvPicPr>
          <p:nvPr/>
        </p:nvPicPr>
        <p:blipFill>
          <a:blip r:embed="rId9"/>
          <a:stretch>
            <a:fillRect/>
          </a:stretch>
        </p:blipFill>
        <p:spPr>
          <a:xfrm>
            <a:off x="7046614" y="2820422"/>
            <a:ext cx="1143088" cy="1632983"/>
          </a:xfrm>
          <a:prstGeom prst="rect">
            <a:avLst/>
          </a:prstGeom>
        </p:spPr>
      </p:pic>
      <p:sp>
        <p:nvSpPr>
          <p:cNvPr id="12" name="Rectangle 11"/>
          <p:cNvSpPr/>
          <p:nvPr/>
        </p:nvSpPr>
        <p:spPr>
          <a:xfrm>
            <a:off x="587820" y="4496280"/>
            <a:ext cx="8556180" cy="369332"/>
          </a:xfrm>
          <a:prstGeom prst="rect">
            <a:avLst/>
          </a:prstGeom>
        </p:spPr>
        <p:txBody>
          <a:bodyPr wrap="square">
            <a:spAutoFit/>
          </a:bodyPr>
          <a:lstStyle/>
          <a:p>
            <a:pPr marL="457200" lvl="1">
              <a:buClr>
                <a:schemeClr val="accent1"/>
              </a:buClr>
            </a:pPr>
            <a:r>
              <a:rPr lang="en-GB" sz="1800" dirty="0">
                <a:hlinkClick r:id="rId10"/>
              </a:rPr>
              <a:t>https://odpi.github.io/data-governance/coco-pharmaceuticals/personas/</a:t>
            </a:r>
            <a:endParaRPr lang="en-GB" sz="1800" dirty="0"/>
          </a:p>
        </p:txBody>
      </p:sp>
      <p:sp>
        <p:nvSpPr>
          <p:cNvPr id="13" name="Slide Number Placeholder 2">
            <a:extLst>
              <a:ext uri="{FF2B5EF4-FFF2-40B4-BE49-F238E27FC236}">
                <a16:creationId xmlns:a16="http://schemas.microsoft.com/office/drawing/2014/main" id="{A5C27AF8-2275-634E-A0CC-89C7F6D9815A}"/>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63</a:t>
            </a:fld>
            <a:endParaRPr lang="en-US" sz="1000"/>
          </a:p>
        </p:txBody>
      </p:sp>
    </p:spTree>
    <p:extLst>
      <p:ext uri="{BB962C8B-B14F-4D97-AF65-F5344CB8AC3E}">
        <p14:creationId xmlns:p14="http://schemas.microsoft.com/office/powerpoint/2010/main" val="1128233182"/>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2F013-75CB-F14B-A527-B5FF93A4710D}"/>
              </a:ext>
            </a:extLst>
          </p:cNvPr>
          <p:cNvSpPr>
            <a:spLocks noGrp="1"/>
          </p:cNvSpPr>
          <p:nvPr>
            <p:ph type="title"/>
          </p:nvPr>
        </p:nvSpPr>
        <p:spPr/>
        <p:txBody>
          <a:bodyPr>
            <a:normAutofit/>
          </a:bodyPr>
          <a:lstStyle/>
          <a:p>
            <a:r>
              <a:rPr lang="en-US" dirty="0"/>
              <a:t>Using design thinking</a:t>
            </a:r>
          </a:p>
        </p:txBody>
      </p:sp>
      <p:sp>
        <p:nvSpPr>
          <p:cNvPr id="4" name="Text Placeholder 3">
            <a:extLst>
              <a:ext uri="{FF2B5EF4-FFF2-40B4-BE49-F238E27FC236}">
                <a16:creationId xmlns:a16="http://schemas.microsoft.com/office/drawing/2014/main" id="{7CF7D13F-984D-9F46-9CA6-0E16D730A1C4}"/>
              </a:ext>
            </a:extLst>
          </p:cNvPr>
          <p:cNvSpPr>
            <a:spLocks noGrp="1"/>
          </p:cNvSpPr>
          <p:nvPr>
            <p:ph idx="1"/>
          </p:nvPr>
        </p:nvSpPr>
        <p:spPr/>
        <p:txBody>
          <a:bodyPr/>
          <a:lstStyle/>
          <a:p>
            <a:r>
              <a:rPr lang="en-US" sz="2000" dirty="0"/>
              <a:t>Open Metadata Types</a:t>
            </a:r>
          </a:p>
          <a:p>
            <a:r>
              <a:rPr lang="en-US" sz="2000" dirty="0"/>
              <a:t>Access Service Identification</a:t>
            </a:r>
          </a:p>
          <a:p>
            <a:r>
              <a:rPr lang="en-US" sz="2000" dirty="0"/>
              <a:t>Samples and API design</a:t>
            </a:r>
          </a:p>
          <a:p>
            <a:r>
              <a:rPr lang="en-US" sz="2000" dirty="0"/>
              <a:t>Best Practices</a:t>
            </a:r>
          </a:p>
          <a:p>
            <a:endParaRPr lang="en-US" sz="2000" dirty="0"/>
          </a:p>
        </p:txBody>
      </p:sp>
      <p:sp>
        <p:nvSpPr>
          <p:cNvPr id="3" name="Slide Number Placeholder 2">
            <a:extLst>
              <a:ext uri="{FF2B5EF4-FFF2-40B4-BE49-F238E27FC236}">
                <a16:creationId xmlns:a16="http://schemas.microsoft.com/office/drawing/2014/main" id="{4F2F9B35-9031-B941-8270-F1BD0F8564F5}"/>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64</a:t>
            </a:fld>
            <a:endParaRPr lang="en-US" sz="1000" b="0" i="0" u="none" strike="noStrike" cap="none" dirty="0">
              <a:solidFill>
                <a:srgbClr val="434343"/>
              </a:solidFill>
              <a:latin typeface="Arial"/>
              <a:ea typeface="Arial"/>
              <a:cs typeface="Arial"/>
              <a:sym typeface="Arial"/>
            </a:endParaRPr>
          </a:p>
        </p:txBody>
      </p:sp>
      <p:pic>
        <p:nvPicPr>
          <p:cNvPr id="6" name="Picture 5">
            <a:extLst>
              <a:ext uri="{FF2B5EF4-FFF2-40B4-BE49-F238E27FC236}">
                <a16:creationId xmlns:a16="http://schemas.microsoft.com/office/drawing/2014/main" id="{675E750C-9D0D-234F-ACF3-F8200A89FFE1}"/>
              </a:ext>
            </a:extLst>
          </p:cNvPr>
          <p:cNvPicPr>
            <a:picLocks noChangeAspect="1"/>
          </p:cNvPicPr>
          <p:nvPr/>
        </p:nvPicPr>
        <p:blipFill>
          <a:blip r:embed="rId2"/>
          <a:stretch>
            <a:fillRect/>
          </a:stretch>
        </p:blipFill>
        <p:spPr>
          <a:xfrm>
            <a:off x="5336398" y="0"/>
            <a:ext cx="3807602" cy="5143500"/>
          </a:xfrm>
          <a:prstGeom prst="rect">
            <a:avLst/>
          </a:prstGeom>
        </p:spPr>
      </p:pic>
    </p:spTree>
    <p:extLst>
      <p:ext uri="{BB962C8B-B14F-4D97-AF65-F5344CB8AC3E}">
        <p14:creationId xmlns:p14="http://schemas.microsoft.com/office/powerpoint/2010/main" val="3341083413"/>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839AC-407B-D74D-A774-F0BA6F863A74}"/>
              </a:ext>
            </a:extLst>
          </p:cNvPr>
          <p:cNvSpPr>
            <a:spLocks noGrp="1"/>
          </p:cNvSpPr>
          <p:nvPr>
            <p:ph type="title"/>
          </p:nvPr>
        </p:nvSpPr>
        <p:spPr/>
        <p:txBody>
          <a:bodyPr/>
          <a:lstStyle/>
          <a:p>
            <a:r>
              <a:rPr lang="en-US" dirty="0"/>
              <a:t>Repository explorer</a:t>
            </a:r>
          </a:p>
        </p:txBody>
      </p:sp>
      <p:sp>
        <p:nvSpPr>
          <p:cNvPr id="4" name="Slide Number Placeholder 3">
            <a:extLst>
              <a:ext uri="{FF2B5EF4-FFF2-40B4-BE49-F238E27FC236}">
                <a16:creationId xmlns:a16="http://schemas.microsoft.com/office/drawing/2014/main" id="{D6E4B203-021C-474B-9DC1-64A5B3123BB2}"/>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65</a:t>
            </a:fld>
            <a:endParaRPr lang="en-US" sz="1000"/>
          </a:p>
        </p:txBody>
      </p:sp>
      <p:pic>
        <p:nvPicPr>
          <p:cNvPr id="6" name="Picture 5" descr="A screenshot of a social media post&#10;&#10;Description automatically generated">
            <a:extLst>
              <a:ext uri="{FF2B5EF4-FFF2-40B4-BE49-F238E27FC236}">
                <a16:creationId xmlns:a16="http://schemas.microsoft.com/office/drawing/2014/main" id="{B4B3F6F7-1384-4C41-AF61-16FF4D4E9BED}"/>
              </a:ext>
            </a:extLst>
          </p:cNvPr>
          <p:cNvPicPr>
            <a:picLocks noChangeAspect="1"/>
          </p:cNvPicPr>
          <p:nvPr/>
        </p:nvPicPr>
        <p:blipFill>
          <a:blip r:embed="rId2"/>
          <a:stretch>
            <a:fillRect/>
          </a:stretch>
        </p:blipFill>
        <p:spPr>
          <a:xfrm>
            <a:off x="3755571" y="708645"/>
            <a:ext cx="4303455" cy="3466026"/>
          </a:xfrm>
          <a:prstGeom prst="rect">
            <a:avLst/>
          </a:prstGeom>
          <a:ln w="57150">
            <a:solidFill>
              <a:srgbClr val="6DCCDE"/>
            </a:solidFill>
          </a:ln>
        </p:spPr>
      </p:pic>
      <p:pic>
        <p:nvPicPr>
          <p:cNvPr id="8" name="Picture 7" descr="A screenshot of a social media post&#10;&#10;Description automatically generated">
            <a:extLst>
              <a:ext uri="{FF2B5EF4-FFF2-40B4-BE49-F238E27FC236}">
                <a16:creationId xmlns:a16="http://schemas.microsoft.com/office/drawing/2014/main" id="{25AF64D0-B573-E547-8968-9BF71B3BD082}"/>
              </a:ext>
            </a:extLst>
          </p:cNvPr>
          <p:cNvPicPr>
            <a:picLocks noChangeAspect="1"/>
          </p:cNvPicPr>
          <p:nvPr/>
        </p:nvPicPr>
        <p:blipFill>
          <a:blip r:embed="rId3"/>
          <a:stretch>
            <a:fillRect/>
          </a:stretch>
        </p:blipFill>
        <p:spPr>
          <a:xfrm>
            <a:off x="407102" y="1970313"/>
            <a:ext cx="4188647" cy="2356757"/>
          </a:xfrm>
          <a:prstGeom prst="rect">
            <a:avLst/>
          </a:prstGeom>
          <a:ln>
            <a:solidFill>
              <a:srgbClr val="6DCCDE"/>
            </a:solidFill>
          </a:ln>
        </p:spPr>
      </p:pic>
    </p:spTree>
    <p:extLst>
      <p:ext uri="{BB962C8B-B14F-4D97-AF65-F5344CB8AC3E}">
        <p14:creationId xmlns:p14="http://schemas.microsoft.com/office/powerpoint/2010/main" val="2101049134"/>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BB32F5-F63E-F345-852F-A0F66A5C029B}"/>
              </a:ext>
            </a:extLst>
          </p:cNvPr>
          <p:cNvSpPr>
            <a:spLocks noGrp="1"/>
          </p:cNvSpPr>
          <p:nvPr>
            <p:ph type="title"/>
          </p:nvPr>
        </p:nvSpPr>
        <p:spPr/>
        <p:txBody>
          <a:bodyPr/>
          <a:lstStyle/>
          <a:p>
            <a:r>
              <a:rPr lang="en-US" dirty="0"/>
              <a:t>Educational</a:t>
            </a:r>
          </a:p>
        </p:txBody>
      </p:sp>
      <p:sp>
        <p:nvSpPr>
          <p:cNvPr id="4" name="Slide Number Placeholder 3">
            <a:extLst>
              <a:ext uri="{FF2B5EF4-FFF2-40B4-BE49-F238E27FC236}">
                <a16:creationId xmlns:a16="http://schemas.microsoft.com/office/drawing/2014/main" id="{53D1CD5D-44CB-6247-ADDE-1F67BA958736}"/>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66</a:t>
            </a:fld>
            <a:endParaRPr lang="en-US" sz="1000"/>
          </a:p>
        </p:txBody>
      </p:sp>
      <p:sp>
        <p:nvSpPr>
          <p:cNvPr id="2" name="Rectangle 1">
            <a:extLst>
              <a:ext uri="{FF2B5EF4-FFF2-40B4-BE49-F238E27FC236}">
                <a16:creationId xmlns:a16="http://schemas.microsoft.com/office/drawing/2014/main" id="{67B4FB8D-CF22-FE45-BFB2-0D827A22F40E}"/>
              </a:ext>
            </a:extLst>
          </p:cNvPr>
          <p:cNvSpPr/>
          <p:nvPr/>
        </p:nvSpPr>
        <p:spPr>
          <a:xfrm>
            <a:off x="759981" y="3105277"/>
            <a:ext cx="4572000" cy="577081"/>
          </a:xfrm>
          <a:prstGeom prst="rect">
            <a:avLst/>
          </a:prstGeom>
        </p:spPr>
        <p:txBody>
          <a:bodyPr>
            <a:spAutoFit/>
          </a:bodyPr>
          <a:lstStyle/>
          <a:p>
            <a:pPr lvl="1"/>
            <a:r>
              <a:rPr lang="en-US" sz="1050" dirty="0">
                <a:solidFill>
                  <a:schemeClr val="accent5">
                    <a:lumMod val="20000"/>
                    <a:lumOff val="80000"/>
                  </a:schemeClr>
                </a:solidFill>
              </a:rPr>
              <a:t>Best-practices</a:t>
            </a:r>
          </a:p>
          <a:p>
            <a:pPr lvl="1"/>
            <a:r>
              <a:rPr lang="en-US" sz="1050" dirty="0">
                <a:solidFill>
                  <a:schemeClr val="accent5">
                    <a:lumMod val="20000"/>
                    <a:lumOff val="80000"/>
                  </a:schemeClr>
                </a:solidFill>
              </a:rPr>
              <a:t>Standards based</a:t>
            </a:r>
          </a:p>
          <a:p>
            <a:pPr lvl="1"/>
            <a:r>
              <a:rPr lang="en-US" sz="1050" dirty="0">
                <a:solidFill>
                  <a:schemeClr val="accent5">
                    <a:lumMod val="20000"/>
                    <a:lumOff val="80000"/>
                  </a:schemeClr>
                </a:solidFill>
              </a:rPr>
              <a:t>Content-rich</a:t>
            </a:r>
            <a:endParaRPr lang="en-US" dirty="0"/>
          </a:p>
        </p:txBody>
      </p:sp>
    </p:spTree>
    <p:extLst>
      <p:ext uri="{BB962C8B-B14F-4D97-AF65-F5344CB8AC3E}">
        <p14:creationId xmlns:p14="http://schemas.microsoft.com/office/powerpoint/2010/main" val="3135497023"/>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E957CE-0BFD-E845-9F96-FE56C843E9FC}"/>
              </a:ext>
            </a:extLst>
          </p:cNvPr>
          <p:cNvSpPr>
            <a:spLocks noGrp="1"/>
          </p:cNvSpPr>
          <p:nvPr>
            <p:ph type="title"/>
          </p:nvPr>
        </p:nvSpPr>
        <p:spPr>
          <a:xfrm>
            <a:off x="359200" y="144708"/>
            <a:ext cx="4474777" cy="859023"/>
          </a:xfrm>
        </p:spPr>
        <p:txBody>
          <a:bodyPr anchor="ctr">
            <a:normAutofit/>
          </a:bodyPr>
          <a:lstStyle/>
          <a:p>
            <a:r>
              <a:rPr lang="en-US" dirty="0"/>
              <a:t>Types of information</a:t>
            </a:r>
          </a:p>
        </p:txBody>
      </p:sp>
      <p:sp>
        <p:nvSpPr>
          <p:cNvPr id="3" name="Slide Number Placeholder 2">
            <a:extLst>
              <a:ext uri="{FF2B5EF4-FFF2-40B4-BE49-F238E27FC236}">
                <a16:creationId xmlns:a16="http://schemas.microsoft.com/office/drawing/2014/main" id="{B92EAEB5-4C01-784F-8672-4A37444BEDE9}"/>
              </a:ext>
            </a:extLst>
          </p:cNvPr>
          <p:cNvSpPr>
            <a:spLocks noGrp="1"/>
          </p:cNvSpPr>
          <p:nvPr>
            <p:ph type="sldNum" idx="12"/>
          </p:nvPr>
        </p:nvSpPr>
        <p:spPr>
          <a:xfrm>
            <a:off x="8556782" y="4956626"/>
            <a:ext cx="548699" cy="180170"/>
          </a:xfrm>
        </p:spPr>
        <p:txBody>
          <a:bodyPr anchor="ctr">
            <a:normAutofit fontScale="25000" lnSpcReduction="20000"/>
          </a:bodyPr>
          <a:lstStyle/>
          <a:p>
            <a:pPr>
              <a:lnSpc>
                <a:spcPct val="90000"/>
              </a:lnSpc>
              <a:spcAft>
                <a:spcPts val="600"/>
              </a:spcAft>
              <a:buClr>
                <a:srgbClr val="434343"/>
              </a:buClr>
              <a:buSzPct val="25000"/>
              <a:buFont typeface="Arial"/>
              <a:buNone/>
            </a:pPr>
            <a:fld id="{00000000-1234-1234-1234-123412341234}" type="slidenum">
              <a:rPr lang="en-US" sz="300" smtClean="0"/>
              <a:pPr>
                <a:lnSpc>
                  <a:spcPct val="90000"/>
                </a:lnSpc>
                <a:spcAft>
                  <a:spcPts val="600"/>
                </a:spcAft>
                <a:buClr>
                  <a:srgbClr val="434343"/>
                </a:buClr>
                <a:buSzPct val="25000"/>
                <a:buFont typeface="Arial"/>
                <a:buNone/>
              </a:pPr>
              <a:t>67</a:t>
            </a:fld>
            <a:endParaRPr lang="en-US" sz="300"/>
          </a:p>
        </p:txBody>
      </p:sp>
      <p:graphicFrame>
        <p:nvGraphicFramePr>
          <p:cNvPr id="7" name="Content Placeholder 4">
            <a:extLst>
              <a:ext uri="{FF2B5EF4-FFF2-40B4-BE49-F238E27FC236}">
                <a16:creationId xmlns:a16="http://schemas.microsoft.com/office/drawing/2014/main" id="{38CC9B8A-BDD8-469C-8711-F7F80EAA0A82}"/>
              </a:ext>
            </a:extLst>
          </p:cNvPr>
          <p:cNvGraphicFramePr>
            <a:graphicFrameLocks noGrp="1"/>
          </p:cNvGraphicFramePr>
          <p:nvPr>
            <p:ph idx="1"/>
            <p:extLst>
              <p:ext uri="{D42A27DB-BD31-4B8C-83A1-F6EECF244321}">
                <p14:modId xmlns:p14="http://schemas.microsoft.com/office/powerpoint/2010/main" val="668703773"/>
              </p:ext>
            </p:extLst>
          </p:nvPr>
        </p:nvGraphicFramePr>
        <p:xfrm>
          <a:off x="359200" y="1088135"/>
          <a:ext cx="8541385" cy="35601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0470391"/>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15B5C-16D9-4D43-9312-AB146E89713D}"/>
              </a:ext>
            </a:extLst>
          </p:cNvPr>
          <p:cNvSpPr>
            <a:spLocks noGrp="1"/>
          </p:cNvSpPr>
          <p:nvPr>
            <p:ph type="title"/>
          </p:nvPr>
        </p:nvSpPr>
        <p:spPr/>
        <p:txBody>
          <a:bodyPr/>
          <a:lstStyle/>
          <a:p>
            <a:r>
              <a:rPr lang="en-US" dirty="0"/>
              <a:t>Open Metadata Labs</a:t>
            </a:r>
          </a:p>
        </p:txBody>
      </p:sp>
      <p:sp>
        <p:nvSpPr>
          <p:cNvPr id="4" name="Slide Number Placeholder 3">
            <a:extLst>
              <a:ext uri="{FF2B5EF4-FFF2-40B4-BE49-F238E27FC236}">
                <a16:creationId xmlns:a16="http://schemas.microsoft.com/office/drawing/2014/main" id="{1D3C7356-B9D5-C642-8BCC-C110AC9EFCAF}"/>
              </a:ext>
            </a:extLst>
          </p:cNvPr>
          <p:cNvSpPr>
            <a:spLocks noGrp="1"/>
          </p:cNvSpPr>
          <p:nvPr>
            <p:ph type="sldNum" idx="12"/>
          </p:nvPr>
        </p:nvSpPr>
        <p:spPr>
          <a:noFill/>
          <a:ln>
            <a:noFill/>
          </a:ln>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68</a:t>
            </a:fld>
            <a:endParaRPr lang="en-US" sz="1000"/>
          </a:p>
        </p:txBody>
      </p:sp>
      <p:pic>
        <p:nvPicPr>
          <p:cNvPr id="6" name="Picture 5" descr="A screenshot of a cell phone&#10;&#10;Description automatically generated">
            <a:extLst>
              <a:ext uri="{FF2B5EF4-FFF2-40B4-BE49-F238E27FC236}">
                <a16:creationId xmlns:a16="http://schemas.microsoft.com/office/drawing/2014/main" id="{846D0C68-C5A8-A242-A28D-AA276E1FF19B}"/>
              </a:ext>
            </a:extLst>
          </p:cNvPr>
          <p:cNvPicPr>
            <a:picLocks noChangeAspect="1"/>
          </p:cNvPicPr>
          <p:nvPr/>
        </p:nvPicPr>
        <p:blipFill>
          <a:blip r:embed="rId2"/>
          <a:stretch>
            <a:fillRect/>
          </a:stretch>
        </p:blipFill>
        <p:spPr>
          <a:xfrm>
            <a:off x="152723" y="923389"/>
            <a:ext cx="6508955" cy="3375379"/>
          </a:xfrm>
          <a:prstGeom prst="rect">
            <a:avLst/>
          </a:prstGeom>
          <a:ln w="28575">
            <a:solidFill>
              <a:srgbClr val="6DCCDE"/>
            </a:solidFill>
          </a:ln>
        </p:spPr>
      </p:pic>
      <p:pic>
        <p:nvPicPr>
          <p:cNvPr id="8" name="Picture 7" descr="A screenshot of a cell phone&#10;&#10;Description automatically generated">
            <a:extLst>
              <a:ext uri="{FF2B5EF4-FFF2-40B4-BE49-F238E27FC236}">
                <a16:creationId xmlns:a16="http://schemas.microsoft.com/office/drawing/2014/main" id="{19E09567-B101-494A-BADE-80663AF1A11D}"/>
              </a:ext>
            </a:extLst>
          </p:cNvPr>
          <p:cNvPicPr>
            <a:picLocks noChangeAspect="1"/>
          </p:cNvPicPr>
          <p:nvPr/>
        </p:nvPicPr>
        <p:blipFill>
          <a:blip r:embed="rId3"/>
          <a:stretch>
            <a:fillRect/>
          </a:stretch>
        </p:blipFill>
        <p:spPr>
          <a:xfrm>
            <a:off x="1209368" y="1110259"/>
            <a:ext cx="6715432" cy="3439115"/>
          </a:xfrm>
          <a:prstGeom prst="rect">
            <a:avLst/>
          </a:prstGeom>
          <a:ln w="28575">
            <a:solidFill>
              <a:srgbClr val="6DCCDE"/>
            </a:solidFill>
          </a:ln>
        </p:spPr>
      </p:pic>
      <p:pic>
        <p:nvPicPr>
          <p:cNvPr id="12" name="Picture 11" descr="A screenshot of a social media post&#10;&#10;Description automatically generated">
            <a:extLst>
              <a:ext uri="{FF2B5EF4-FFF2-40B4-BE49-F238E27FC236}">
                <a16:creationId xmlns:a16="http://schemas.microsoft.com/office/drawing/2014/main" id="{040E34F8-E4F0-4346-B331-399876BCC3DB}"/>
              </a:ext>
            </a:extLst>
          </p:cNvPr>
          <p:cNvPicPr>
            <a:picLocks noChangeAspect="1"/>
          </p:cNvPicPr>
          <p:nvPr/>
        </p:nvPicPr>
        <p:blipFill>
          <a:blip r:embed="rId4"/>
          <a:stretch>
            <a:fillRect/>
          </a:stretch>
        </p:blipFill>
        <p:spPr>
          <a:xfrm>
            <a:off x="2174511" y="1291363"/>
            <a:ext cx="6806934" cy="3514421"/>
          </a:xfrm>
          <a:prstGeom prst="rect">
            <a:avLst/>
          </a:prstGeom>
          <a:ln w="28575">
            <a:solidFill>
              <a:srgbClr val="6DCCDE"/>
            </a:solidFill>
          </a:ln>
        </p:spPr>
      </p:pic>
    </p:spTree>
    <p:extLst>
      <p:ext uri="{BB962C8B-B14F-4D97-AF65-F5344CB8AC3E}">
        <p14:creationId xmlns:p14="http://schemas.microsoft.com/office/powerpoint/2010/main" val="3613115963"/>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AAA23C-9C9C-084A-B6B6-248DDC942645}"/>
              </a:ext>
            </a:extLst>
          </p:cNvPr>
          <p:cNvSpPr>
            <a:spLocks noGrp="1"/>
          </p:cNvSpPr>
          <p:nvPr>
            <p:ph type="title"/>
          </p:nvPr>
        </p:nvSpPr>
        <p:spPr/>
        <p:txBody>
          <a:bodyPr/>
          <a:lstStyle/>
          <a:p>
            <a:r>
              <a:rPr lang="en-US" dirty="0"/>
              <a:t>Building Egeria maturity</a:t>
            </a:r>
          </a:p>
        </p:txBody>
      </p:sp>
      <p:sp>
        <p:nvSpPr>
          <p:cNvPr id="4" name="Slide Number Placeholder 3">
            <a:extLst>
              <a:ext uri="{FF2B5EF4-FFF2-40B4-BE49-F238E27FC236}">
                <a16:creationId xmlns:a16="http://schemas.microsoft.com/office/drawing/2014/main" id="{755ED776-7DCE-594F-B7BB-9CF1C4E4F77E}"/>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69</a:t>
            </a:fld>
            <a:endParaRPr lang="en-US" sz="1000"/>
          </a:p>
        </p:txBody>
      </p:sp>
      <p:pic>
        <p:nvPicPr>
          <p:cNvPr id="7" name="Picture 6">
            <a:extLst>
              <a:ext uri="{FF2B5EF4-FFF2-40B4-BE49-F238E27FC236}">
                <a16:creationId xmlns:a16="http://schemas.microsoft.com/office/drawing/2014/main" id="{0EBAE288-014B-5445-889A-7D860EB3B291}"/>
              </a:ext>
            </a:extLst>
          </p:cNvPr>
          <p:cNvPicPr>
            <a:picLocks noChangeAspect="1"/>
          </p:cNvPicPr>
          <p:nvPr/>
        </p:nvPicPr>
        <p:blipFill>
          <a:blip r:embed="rId2"/>
          <a:stretch>
            <a:fillRect/>
          </a:stretch>
        </p:blipFill>
        <p:spPr>
          <a:xfrm>
            <a:off x="3979731" y="269723"/>
            <a:ext cx="4851400" cy="4584700"/>
          </a:xfrm>
          <a:prstGeom prst="rect">
            <a:avLst/>
          </a:prstGeom>
        </p:spPr>
      </p:pic>
    </p:spTree>
    <p:extLst>
      <p:ext uri="{BB962C8B-B14F-4D97-AF65-F5344CB8AC3E}">
        <p14:creationId xmlns:p14="http://schemas.microsoft.com/office/powerpoint/2010/main" val="150833631"/>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ODPi Egeria enables exchange of metadata between tools from different vendors</a:t>
            </a:r>
          </a:p>
        </p:txBody>
      </p:sp>
      <p:sp>
        <p:nvSpPr>
          <p:cNvPr id="4" name="Can 3"/>
          <p:cNvSpPr/>
          <p:nvPr/>
        </p:nvSpPr>
        <p:spPr>
          <a:xfrm>
            <a:off x="4594792" y="4063110"/>
            <a:ext cx="555625" cy="3571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 name="Can 4"/>
          <p:cNvSpPr/>
          <p:nvPr/>
        </p:nvSpPr>
        <p:spPr>
          <a:xfrm>
            <a:off x="5145633" y="405517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 name="Can 5"/>
          <p:cNvSpPr/>
          <p:nvPr/>
        </p:nvSpPr>
        <p:spPr>
          <a:xfrm>
            <a:off x="5593308" y="426789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7" name="Straight Arrow Connector 199"/>
          <p:cNvCxnSpPr>
            <a:endCxn id="6" idx="1"/>
          </p:cNvCxnSpPr>
          <p:nvPr/>
        </p:nvCxnSpPr>
        <p:spPr bwMode="auto">
          <a:xfrm rot="16200000" flipH="1">
            <a:off x="4413002" y="2928833"/>
            <a:ext cx="1581150" cy="10969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 name="Straight Arrow Connector 196"/>
          <p:cNvCxnSpPr>
            <a:stCxn id="61" idx="2"/>
            <a:endCxn id="5" idx="1"/>
          </p:cNvCxnSpPr>
          <p:nvPr/>
        </p:nvCxnSpPr>
        <p:spPr bwMode="auto">
          <a:xfrm rot="16200000" flipH="1">
            <a:off x="4143137" y="2851025"/>
            <a:ext cx="1381125" cy="10271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9" name="Can 8"/>
          <p:cNvSpPr/>
          <p:nvPr/>
        </p:nvSpPr>
        <p:spPr>
          <a:xfrm>
            <a:off x="5231358" y="4482181"/>
            <a:ext cx="436562" cy="258762"/>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0" name="Straight Arrow Connector 199"/>
          <p:cNvCxnSpPr>
            <a:stCxn id="61" idx="2"/>
            <a:endCxn id="9" idx="1"/>
          </p:cNvCxnSpPr>
          <p:nvPr/>
        </p:nvCxnSpPr>
        <p:spPr bwMode="auto">
          <a:xfrm rot="16200000" flipH="1">
            <a:off x="3980409" y="3013744"/>
            <a:ext cx="1808163" cy="11287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1" name="Group 137"/>
          <p:cNvGrpSpPr>
            <a:grpSpLocks/>
          </p:cNvGrpSpPr>
          <p:nvPr/>
        </p:nvGrpSpPr>
        <p:grpSpPr bwMode="auto">
          <a:xfrm>
            <a:off x="6987134" y="1797718"/>
            <a:ext cx="1228725" cy="863600"/>
            <a:chOff x="5523670" y="3674781"/>
            <a:chExt cx="1229360" cy="863600"/>
          </a:xfrm>
        </p:grpSpPr>
        <p:sp>
          <p:nvSpPr>
            <p:cNvPr id="12" name="Rectangle 11"/>
            <p:cNvSpPr/>
            <p:nvPr/>
          </p:nvSpPr>
          <p:spPr>
            <a:xfrm>
              <a:off x="5523670" y="3674781"/>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 name="Rectangle 12"/>
            <p:cNvSpPr/>
            <p:nvPr/>
          </p:nvSpPr>
          <p:spPr>
            <a:xfrm>
              <a:off x="5577673" y="3719231"/>
              <a:ext cx="1121354" cy="774700"/>
            </a:xfrm>
            <a:prstGeom prst="rect">
              <a:avLst/>
            </a:prstGeom>
            <a:solidFill>
              <a:srgbClr val="FFFFFF"/>
            </a:solidFill>
            <a:ln w="12700" cmpd="sng">
              <a:solidFill>
                <a:srgbClr val="99CC99"/>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 name="Rectangle 13"/>
            <p:cNvSpPr/>
            <p:nvPr/>
          </p:nvSpPr>
          <p:spPr>
            <a:xfrm>
              <a:off x="5569731" y="3887506"/>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 name="Rectangle 14"/>
            <p:cNvSpPr/>
            <p:nvPr/>
          </p:nvSpPr>
          <p:spPr>
            <a:xfrm>
              <a:off x="5569731" y="4051019"/>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 name="Rectangle 15"/>
            <p:cNvSpPr/>
            <p:nvPr/>
          </p:nvSpPr>
          <p:spPr>
            <a:xfrm>
              <a:off x="5569731" y="4214531"/>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 name="Rectangle 16"/>
            <p:cNvSpPr/>
            <p:nvPr/>
          </p:nvSpPr>
          <p:spPr>
            <a:xfrm>
              <a:off x="5569731" y="4378044"/>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 name="Straight Connector 17"/>
            <p:cNvCxnSpPr/>
            <p:nvPr/>
          </p:nvCxnSpPr>
          <p:spPr bwMode="auto">
            <a:xfrm>
              <a:off x="6146292"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9" name="Straight Connector 18"/>
            <p:cNvCxnSpPr/>
            <p:nvPr/>
          </p:nvCxnSpPr>
          <p:spPr bwMode="auto">
            <a:xfrm>
              <a:off x="629559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0" name="Straight Connector 19"/>
            <p:cNvCxnSpPr/>
            <p:nvPr/>
          </p:nvCxnSpPr>
          <p:spPr bwMode="auto">
            <a:xfrm>
              <a:off x="644648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1" name="Straight Connector 20"/>
            <p:cNvCxnSpPr/>
            <p:nvPr/>
          </p:nvCxnSpPr>
          <p:spPr bwMode="auto">
            <a:xfrm>
              <a:off x="659578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2" name="Straight Connector 21"/>
            <p:cNvCxnSpPr/>
            <p:nvPr/>
          </p:nvCxnSpPr>
          <p:spPr bwMode="auto">
            <a:xfrm>
              <a:off x="569679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3" name="Straight Connector 22"/>
            <p:cNvCxnSpPr/>
            <p:nvPr/>
          </p:nvCxnSpPr>
          <p:spPr bwMode="auto">
            <a:xfrm>
              <a:off x="584609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4" name="Straight Connector 23"/>
            <p:cNvCxnSpPr/>
            <p:nvPr/>
          </p:nvCxnSpPr>
          <p:spPr bwMode="auto">
            <a:xfrm>
              <a:off x="599698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5" name="Rectangle 24"/>
            <p:cNvSpPr/>
            <p:nvPr/>
          </p:nvSpPr>
          <p:spPr>
            <a:xfrm>
              <a:off x="5569731" y="3723994"/>
              <a:ext cx="1137237" cy="80962"/>
            </a:xfrm>
            <a:prstGeom prst="rect">
              <a:avLst/>
            </a:prstGeom>
            <a:solidFill>
              <a:schemeClr val="accent3">
                <a:lumMod val="7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26" name="Group 6"/>
          <p:cNvGrpSpPr>
            <a:grpSpLocks/>
          </p:cNvGrpSpPr>
          <p:nvPr/>
        </p:nvGrpSpPr>
        <p:grpSpPr bwMode="auto">
          <a:xfrm>
            <a:off x="5645712" y="1794544"/>
            <a:ext cx="1230313" cy="863600"/>
            <a:chOff x="5530107" y="3733058"/>
            <a:chExt cx="1229360" cy="863600"/>
          </a:xfrm>
        </p:grpSpPr>
        <p:sp>
          <p:nvSpPr>
            <p:cNvPr id="27" name="Rectangle 26"/>
            <p:cNvSpPr/>
            <p:nvPr/>
          </p:nvSpPr>
          <p:spPr>
            <a:xfrm>
              <a:off x="5530107" y="3733058"/>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8" name="Rectangle 27"/>
            <p:cNvSpPr/>
            <p:nvPr/>
          </p:nvSpPr>
          <p:spPr>
            <a:xfrm>
              <a:off x="5580868" y="3774333"/>
              <a:ext cx="1137356"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9" name="Rectangle 28"/>
            <p:cNvSpPr/>
            <p:nvPr/>
          </p:nvSpPr>
          <p:spPr>
            <a:xfrm>
              <a:off x="5590385" y="3885458"/>
              <a:ext cx="274425"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0" name="Rectangle 29"/>
            <p:cNvSpPr/>
            <p:nvPr/>
          </p:nvSpPr>
          <p:spPr>
            <a:xfrm>
              <a:off x="5896536" y="3885458"/>
              <a:ext cx="815343" cy="65563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1" name="Rectangle 30"/>
            <p:cNvSpPr/>
            <p:nvPr/>
          </p:nvSpPr>
          <p:spPr>
            <a:xfrm>
              <a:off x="5650664" y="39378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2" name="Rectangle 31"/>
            <p:cNvSpPr/>
            <p:nvPr/>
          </p:nvSpPr>
          <p:spPr>
            <a:xfrm>
              <a:off x="5952055" y="3942608"/>
              <a:ext cx="656716" cy="12541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3" name="Rectangle 32"/>
            <p:cNvSpPr/>
            <p:nvPr/>
          </p:nvSpPr>
          <p:spPr>
            <a:xfrm>
              <a:off x="6018678" y="4315671"/>
              <a:ext cx="344221" cy="1476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4" name="Rectangle 33"/>
            <p:cNvSpPr/>
            <p:nvPr/>
          </p:nvSpPr>
          <p:spPr>
            <a:xfrm>
              <a:off x="5959987" y="3956896"/>
              <a:ext cx="191938" cy="4984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5" name="Rectangle 34"/>
            <p:cNvSpPr/>
            <p:nvPr/>
          </p:nvSpPr>
          <p:spPr>
            <a:xfrm>
              <a:off x="6193168" y="4134696"/>
              <a:ext cx="407672" cy="1238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6" name="Rectangle 35"/>
            <p:cNvSpPr/>
            <p:nvPr/>
          </p:nvSpPr>
          <p:spPr>
            <a:xfrm>
              <a:off x="5650664" y="4061671"/>
              <a:ext cx="155454" cy="682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7" name="Rectangle 36"/>
            <p:cNvSpPr/>
            <p:nvPr/>
          </p:nvSpPr>
          <p:spPr>
            <a:xfrm>
              <a:off x="5650664" y="418390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8" name="Rectangle 37"/>
            <p:cNvSpPr/>
            <p:nvPr/>
          </p:nvSpPr>
          <p:spPr>
            <a:xfrm>
              <a:off x="6207445" y="43950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9" name="Rectangle 38"/>
            <p:cNvSpPr/>
            <p:nvPr/>
          </p:nvSpPr>
          <p:spPr>
            <a:xfrm>
              <a:off x="5650664" y="4307733"/>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0" name="Rectangle 39"/>
            <p:cNvSpPr/>
            <p:nvPr/>
          </p:nvSpPr>
          <p:spPr>
            <a:xfrm>
              <a:off x="6434281" y="4399808"/>
              <a:ext cx="155454" cy="682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1" name="Rectangle 40"/>
            <p:cNvSpPr/>
            <p:nvPr/>
          </p:nvSpPr>
          <p:spPr>
            <a:xfrm>
              <a:off x="6426350" y="430455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cxnSp>
        <p:nvCxnSpPr>
          <p:cNvPr id="42" name="Straight Arrow Connector 199"/>
          <p:cNvCxnSpPr>
            <a:endCxn id="4" idx="1"/>
          </p:cNvCxnSpPr>
          <p:nvPr/>
        </p:nvCxnSpPr>
        <p:spPr bwMode="auto">
          <a:xfrm rot="16200000" flipH="1">
            <a:off x="3754210" y="2944715"/>
            <a:ext cx="1406525" cy="8302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3" name="Can 42"/>
          <p:cNvSpPr/>
          <p:nvPr/>
        </p:nvSpPr>
        <p:spPr>
          <a:xfrm>
            <a:off x="1176890" y="409962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4" name="Can 43"/>
          <p:cNvSpPr/>
          <p:nvPr/>
        </p:nvSpPr>
        <p:spPr>
          <a:xfrm>
            <a:off x="1624558" y="431234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5" name="Straight Arrow Connector 199"/>
          <p:cNvCxnSpPr>
            <a:stCxn id="149" idx="2"/>
            <a:endCxn id="44" idx="1"/>
          </p:cNvCxnSpPr>
          <p:nvPr/>
        </p:nvCxnSpPr>
        <p:spPr bwMode="auto">
          <a:xfrm rot="16200000" flipH="1">
            <a:off x="920524" y="3449524"/>
            <a:ext cx="1689100" cy="365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6" name="Straight Arrow Connector 196"/>
          <p:cNvCxnSpPr>
            <a:stCxn id="148" idx="2"/>
            <a:endCxn id="43" idx="1"/>
          </p:cNvCxnSpPr>
          <p:nvPr/>
        </p:nvCxnSpPr>
        <p:spPr bwMode="auto">
          <a:xfrm rot="5400000">
            <a:off x="680814" y="3322541"/>
            <a:ext cx="1474787" cy="7937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7" name="Can 46"/>
          <p:cNvSpPr/>
          <p:nvPr/>
        </p:nvSpPr>
        <p:spPr>
          <a:xfrm>
            <a:off x="781607" y="4312318"/>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8" name="Straight Arrow Connector 199"/>
          <p:cNvCxnSpPr>
            <a:stCxn id="147" idx="2"/>
            <a:endCxn id="51" idx="1"/>
          </p:cNvCxnSpPr>
          <p:nvPr/>
        </p:nvCxnSpPr>
        <p:spPr bwMode="auto">
          <a:xfrm rot="16200000" flipH="1">
            <a:off x="1125744" y="2685528"/>
            <a:ext cx="1719263" cy="159464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9" name="Straight Arrow Connector 196"/>
          <p:cNvCxnSpPr>
            <a:stCxn id="144" idx="2"/>
            <a:endCxn id="47" idx="1"/>
          </p:cNvCxnSpPr>
          <p:nvPr/>
        </p:nvCxnSpPr>
        <p:spPr bwMode="auto">
          <a:xfrm rot="16200000" flipH="1">
            <a:off x="139477" y="3392374"/>
            <a:ext cx="1689100" cy="1508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0" name="Can 49"/>
          <p:cNvSpPr/>
          <p:nvPr/>
        </p:nvSpPr>
        <p:spPr>
          <a:xfrm>
            <a:off x="2175442" y="4128197"/>
            <a:ext cx="403225"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1" name="Can 50"/>
          <p:cNvSpPr/>
          <p:nvPr/>
        </p:nvSpPr>
        <p:spPr>
          <a:xfrm>
            <a:off x="2624683" y="4342481"/>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2" name="Straight Arrow Connector 199"/>
          <p:cNvCxnSpPr>
            <a:endCxn id="51" idx="1"/>
          </p:cNvCxnSpPr>
          <p:nvPr/>
        </p:nvCxnSpPr>
        <p:spPr bwMode="auto">
          <a:xfrm rot="16200000" flipH="1">
            <a:off x="1869043" y="3429669"/>
            <a:ext cx="1217613" cy="6080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3" name="Straight Arrow Connector 196"/>
          <p:cNvCxnSpPr>
            <a:stCxn id="205" idx="3"/>
            <a:endCxn id="50" idx="1"/>
          </p:cNvCxnSpPr>
          <p:nvPr/>
        </p:nvCxnSpPr>
        <p:spPr bwMode="auto">
          <a:xfrm rot="16200000" flipH="1">
            <a:off x="1909041" y="3660201"/>
            <a:ext cx="558076" cy="37791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4" name="Can 53"/>
          <p:cNvSpPr/>
          <p:nvPr/>
        </p:nvSpPr>
        <p:spPr>
          <a:xfrm>
            <a:off x="3994753" y="4366294"/>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5" name="Straight Arrow Connector 196"/>
          <p:cNvCxnSpPr>
            <a:stCxn id="61" idx="2"/>
            <a:endCxn id="54" idx="1"/>
          </p:cNvCxnSpPr>
          <p:nvPr/>
        </p:nvCxnSpPr>
        <p:spPr bwMode="auto">
          <a:xfrm rot="5400000">
            <a:off x="3450241" y="3496348"/>
            <a:ext cx="1692275" cy="4762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6" name="Can 55"/>
          <p:cNvSpPr/>
          <p:nvPr/>
        </p:nvSpPr>
        <p:spPr>
          <a:xfrm>
            <a:off x="3088239" y="4182172"/>
            <a:ext cx="401637"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7" name="Can 56"/>
          <p:cNvSpPr/>
          <p:nvPr/>
        </p:nvSpPr>
        <p:spPr>
          <a:xfrm>
            <a:off x="3535908" y="4396457"/>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8" name="Straight Arrow Connector 199"/>
          <p:cNvCxnSpPr>
            <a:endCxn id="57" idx="1"/>
          </p:cNvCxnSpPr>
          <p:nvPr/>
        </p:nvCxnSpPr>
        <p:spPr bwMode="auto">
          <a:xfrm rot="5400000">
            <a:off x="3144647" y="3171711"/>
            <a:ext cx="1774825" cy="674687"/>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9" name="Straight Arrow Connector 196"/>
          <p:cNvCxnSpPr>
            <a:stCxn id="61" idx="2"/>
            <a:endCxn id="51" idx="1"/>
          </p:cNvCxnSpPr>
          <p:nvPr/>
        </p:nvCxnSpPr>
        <p:spPr bwMode="auto">
          <a:xfrm rot="5400000">
            <a:off x="2717178" y="2739502"/>
            <a:ext cx="1668463" cy="1537494"/>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1" name="Rectangle 60"/>
          <p:cNvSpPr/>
          <p:nvPr/>
        </p:nvSpPr>
        <p:spPr>
          <a:xfrm>
            <a:off x="3697833" y="1799308"/>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2" name="Rectangle 61"/>
          <p:cNvSpPr/>
          <p:nvPr/>
        </p:nvSpPr>
        <p:spPr>
          <a:xfrm>
            <a:off x="4074070" y="1919956"/>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3" name="Rectangle 62"/>
          <p:cNvSpPr/>
          <p:nvPr/>
        </p:nvSpPr>
        <p:spPr bwMode="auto">
          <a:xfrm>
            <a:off x="3713766" y="1834239"/>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4" name="Rectangle 63"/>
          <p:cNvSpPr/>
          <p:nvPr/>
        </p:nvSpPr>
        <p:spPr>
          <a:xfrm>
            <a:off x="3734345" y="2477170"/>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5" name="Round Diagonal Corner Rectangle 64"/>
          <p:cNvSpPr/>
          <p:nvPr/>
        </p:nvSpPr>
        <p:spPr>
          <a:xfrm>
            <a:off x="4356650" y="2050131"/>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66" name="Cross 65"/>
          <p:cNvSpPr/>
          <p:nvPr/>
        </p:nvSpPr>
        <p:spPr>
          <a:xfrm>
            <a:off x="4356650" y="2199356"/>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67" name="Group 4"/>
          <p:cNvGrpSpPr>
            <a:grpSpLocks/>
          </p:cNvGrpSpPr>
          <p:nvPr/>
        </p:nvGrpSpPr>
        <p:grpSpPr bwMode="auto">
          <a:xfrm>
            <a:off x="4188428" y="2278760"/>
            <a:ext cx="42863" cy="79375"/>
            <a:chOff x="603250" y="4737100"/>
            <a:chExt cx="355600" cy="654050"/>
          </a:xfrm>
        </p:grpSpPr>
        <p:sp>
          <p:nvSpPr>
            <p:cNvPr id="68" name="Delay 67"/>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69" name="Oval 68"/>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70" name="Group 4"/>
          <p:cNvGrpSpPr>
            <a:grpSpLocks/>
          </p:cNvGrpSpPr>
          <p:nvPr/>
        </p:nvGrpSpPr>
        <p:grpSpPr bwMode="auto">
          <a:xfrm>
            <a:off x="4221708" y="2024732"/>
            <a:ext cx="44450" cy="85725"/>
            <a:chOff x="603250" y="4737100"/>
            <a:chExt cx="355600" cy="654050"/>
          </a:xfrm>
        </p:grpSpPr>
        <p:sp>
          <p:nvSpPr>
            <p:cNvPr id="71" name="Delay 70"/>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72" name="Oval 71"/>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73" name="Straight Connector 72"/>
          <p:cNvCxnSpPr>
            <a:stCxn id="71" idx="2"/>
            <a:endCxn id="65" idx="2"/>
          </p:cNvCxnSpPr>
          <p:nvPr/>
        </p:nvCxnSpPr>
        <p:spPr bwMode="auto">
          <a:xfrm>
            <a:off x="4266216" y="2078729"/>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74" name="Straight Connector 73"/>
          <p:cNvCxnSpPr>
            <a:stCxn id="66" idx="0"/>
            <a:endCxn id="65" idx="1"/>
          </p:cNvCxnSpPr>
          <p:nvPr/>
        </p:nvCxnSpPr>
        <p:spPr bwMode="auto">
          <a:xfrm flipH="1" flipV="1">
            <a:off x="4386808" y="2113631"/>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75" name="Straight Connector 74"/>
          <p:cNvCxnSpPr>
            <a:stCxn id="66" idx="2"/>
            <a:endCxn id="68" idx="2"/>
          </p:cNvCxnSpPr>
          <p:nvPr/>
        </p:nvCxnSpPr>
        <p:spPr bwMode="auto">
          <a:xfrm flipH="1">
            <a:off x="4231291" y="2256535"/>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76" name="Rectangle 75"/>
          <p:cNvSpPr/>
          <p:nvPr/>
        </p:nvSpPr>
        <p:spPr>
          <a:xfrm>
            <a:off x="3735933" y="2421607"/>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7" name="Rectangle 76"/>
          <p:cNvSpPr/>
          <p:nvPr/>
        </p:nvSpPr>
        <p:spPr>
          <a:xfrm>
            <a:off x="4602715" y="1923131"/>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8" name="Rectangle 77"/>
          <p:cNvSpPr/>
          <p:nvPr/>
        </p:nvSpPr>
        <p:spPr>
          <a:xfrm>
            <a:off x="4074128" y="1918368"/>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9" name="Rectangle 78"/>
          <p:cNvSpPr/>
          <p:nvPr/>
        </p:nvSpPr>
        <p:spPr>
          <a:xfrm>
            <a:off x="4604296" y="1961231"/>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0" name="Rectangle 79"/>
          <p:cNvSpPr/>
          <p:nvPr/>
        </p:nvSpPr>
        <p:spPr>
          <a:xfrm>
            <a:off x="4623345" y="1999331"/>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1" name="Rectangle 80"/>
          <p:cNvSpPr/>
          <p:nvPr/>
        </p:nvSpPr>
        <p:spPr>
          <a:xfrm>
            <a:off x="3734350" y="1927894"/>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82" name="Group 193"/>
          <p:cNvGrpSpPr>
            <a:grpSpLocks/>
          </p:cNvGrpSpPr>
          <p:nvPr/>
        </p:nvGrpSpPr>
        <p:grpSpPr bwMode="auto">
          <a:xfrm>
            <a:off x="3748633" y="1951716"/>
            <a:ext cx="252412" cy="369887"/>
            <a:chOff x="552317" y="2476596"/>
            <a:chExt cx="701871" cy="1650326"/>
          </a:xfrm>
        </p:grpSpPr>
        <p:grpSp>
          <p:nvGrpSpPr>
            <p:cNvPr id="83" name="Group 218"/>
            <p:cNvGrpSpPr>
              <a:grpSpLocks/>
            </p:cNvGrpSpPr>
            <p:nvPr/>
          </p:nvGrpSpPr>
          <p:grpSpPr bwMode="auto">
            <a:xfrm>
              <a:off x="552317" y="2476596"/>
              <a:ext cx="692981" cy="531812"/>
              <a:chOff x="1933176" y="4572069"/>
              <a:chExt cx="813220" cy="531812"/>
            </a:xfrm>
          </p:grpSpPr>
          <p:sp>
            <p:nvSpPr>
              <p:cNvPr id="94" name="Rectangle 93"/>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5" name="Rectangle 94"/>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6" name="Rectangle 95"/>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7" name="Rectangle 96"/>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4" name="Group 218"/>
            <p:cNvGrpSpPr>
              <a:grpSpLocks/>
            </p:cNvGrpSpPr>
            <p:nvPr/>
          </p:nvGrpSpPr>
          <p:grpSpPr bwMode="auto">
            <a:xfrm>
              <a:off x="559469" y="3064221"/>
              <a:ext cx="690274" cy="404812"/>
              <a:chOff x="1936353" y="4699069"/>
              <a:chExt cx="810043" cy="404812"/>
            </a:xfrm>
          </p:grpSpPr>
          <p:sp>
            <p:nvSpPr>
              <p:cNvPr id="91" name="Rectangle 90"/>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2" name="Rectangle 91"/>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3" name="Rectangle 92"/>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5" name="Group 218"/>
            <p:cNvGrpSpPr>
              <a:grpSpLocks/>
            </p:cNvGrpSpPr>
            <p:nvPr/>
          </p:nvGrpSpPr>
          <p:grpSpPr bwMode="auto">
            <a:xfrm>
              <a:off x="578418" y="3561833"/>
              <a:ext cx="671326" cy="252412"/>
              <a:chOff x="1958589" y="4851469"/>
              <a:chExt cx="787807" cy="252412"/>
            </a:xfrm>
          </p:grpSpPr>
          <p:sp>
            <p:nvSpPr>
              <p:cNvPr id="89" name="Rectangle 88"/>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0" name="Rectangle 89"/>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6" name="Group 218"/>
            <p:cNvGrpSpPr>
              <a:grpSpLocks/>
            </p:cNvGrpSpPr>
            <p:nvPr/>
          </p:nvGrpSpPr>
          <p:grpSpPr bwMode="auto">
            <a:xfrm>
              <a:off x="582862" y="3874510"/>
              <a:ext cx="671326" cy="252412"/>
              <a:chOff x="1958589" y="4851469"/>
              <a:chExt cx="787807" cy="252412"/>
            </a:xfrm>
          </p:grpSpPr>
          <p:sp>
            <p:nvSpPr>
              <p:cNvPr id="87" name="Rectangle 86"/>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8" name="Rectangle 87"/>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98" name="Rectangle 97"/>
          <p:cNvSpPr/>
          <p:nvPr/>
        </p:nvSpPr>
        <p:spPr bwMode="auto">
          <a:xfrm>
            <a:off x="4664620" y="2005683"/>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99" name="Straight Connector 98"/>
          <p:cNvCxnSpPr/>
          <p:nvPr/>
        </p:nvCxnSpPr>
        <p:spPr bwMode="auto">
          <a:xfrm>
            <a:off x="4802733" y="196919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0" name="Straight Connector 99"/>
          <p:cNvCxnSpPr/>
          <p:nvPr/>
        </p:nvCxnSpPr>
        <p:spPr bwMode="auto">
          <a:xfrm flipH="1">
            <a:off x="4623345" y="217395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1" name="Straight Connector 100"/>
          <p:cNvCxnSpPr/>
          <p:nvPr/>
        </p:nvCxnSpPr>
        <p:spPr bwMode="auto">
          <a:xfrm flipH="1">
            <a:off x="4623345" y="220888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2" name="Straight Connector 101"/>
          <p:cNvCxnSpPr/>
          <p:nvPr/>
        </p:nvCxnSpPr>
        <p:spPr bwMode="auto">
          <a:xfrm flipH="1">
            <a:off x="4623345" y="224221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3" name="Straight Connector 102"/>
          <p:cNvCxnSpPr/>
          <p:nvPr/>
        </p:nvCxnSpPr>
        <p:spPr bwMode="auto">
          <a:xfrm flipH="1">
            <a:off x="4623345" y="227714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4" name="Straight Connector 103"/>
          <p:cNvCxnSpPr/>
          <p:nvPr/>
        </p:nvCxnSpPr>
        <p:spPr bwMode="auto">
          <a:xfrm flipH="1">
            <a:off x="4623345" y="231048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5" name="Straight Connector 104"/>
          <p:cNvCxnSpPr/>
          <p:nvPr/>
        </p:nvCxnSpPr>
        <p:spPr bwMode="auto">
          <a:xfrm flipH="1">
            <a:off x="4623345" y="234540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6" name="Straight Connector 105"/>
          <p:cNvCxnSpPr/>
          <p:nvPr/>
        </p:nvCxnSpPr>
        <p:spPr bwMode="auto">
          <a:xfrm flipH="1">
            <a:off x="4621758" y="203743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7" name="Straight Connector 106"/>
          <p:cNvCxnSpPr/>
          <p:nvPr/>
        </p:nvCxnSpPr>
        <p:spPr bwMode="auto">
          <a:xfrm flipH="1">
            <a:off x="4621758" y="207076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8" name="Straight Connector 107"/>
          <p:cNvCxnSpPr/>
          <p:nvPr/>
        </p:nvCxnSpPr>
        <p:spPr bwMode="auto">
          <a:xfrm flipH="1">
            <a:off x="4621758" y="210569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9" name="Straight Connector 108"/>
          <p:cNvCxnSpPr/>
          <p:nvPr/>
        </p:nvCxnSpPr>
        <p:spPr bwMode="auto">
          <a:xfrm flipH="1">
            <a:off x="4621758" y="213903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10" name="Straight Connector 109"/>
          <p:cNvCxnSpPr/>
          <p:nvPr/>
        </p:nvCxnSpPr>
        <p:spPr bwMode="auto">
          <a:xfrm>
            <a:off x="4650333" y="196919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11" name="Group 97"/>
          <p:cNvGrpSpPr>
            <a:grpSpLocks/>
          </p:cNvGrpSpPr>
          <p:nvPr/>
        </p:nvGrpSpPr>
        <p:grpSpPr bwMode="auto">
          <a:xfrm>
            <a:off x="4626546" y="1999333"/>
            <a:ext cx="23813" cy="25400"/>
            <a:chOff x="8112931" y="3217866"/>
            <a:chExt cx="110967" cy="110967"/>
          </a:xfrm>
        </p:grpSpPr>
        <p:sp>
          <p:nvSpPr>
            <p:cNvPr id="112" name="Oval 111"/>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3" name="Oval 112"/>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4" name="Group 98"/>
          <p:cNvGrpSpPr>
            <a:grpSpLocks/>
          </p:cNvGrpSpPr>
          <p:nvPr/>
        </p:nvGrpSpPr>
        <p:grpSpPr bwMode="auto">
          <a:xfrm>
            <a:off x="4626546" y="2008857"/>
            <a:ext cx="23813" cy="23812"/>
            <a:chOff x="8112931" y="3217866"/>
            <a:chExt cx="110967" cy="110967"/>
          </a:xfrm>
        </p:grpSpPr>
        <p:sp>
          <p:nvSpPr>
            <p:cNvPr id="115" name="Oval 114"/>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Oval 115"/>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7" name="Group 101"/>
          <p:cNvGrpSpPr>
            <a:grpSpLocks/>
          </p:cNvGrpSpPr>
          <p:nvPr/>
        </p:nvGrpSpPr>
        <p:grpSpPr bwMode="auto">
          <a:xfrm>
            <a:off x="4626546" y="2042194"/>
            <a:ext cx="23813" cy="25400"/>
            <a:chOff x="8112931" y="3217866"/>
            <a:chExt cx="110967" cy="110967"/>
          </a:xfrm>
        </p:grpSpPr>
        <p:sp>
          <p:nvSpPr>
            <p:cNvPr id="118" name="Oval 117"/>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9" name="Oval 118"/>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20" name="Group 104"/>
          <p:cNvGrpSpPr>
            <a:grpSpLocks/>
          </p:cNvGrpSpPr>
          <p:nvPr/>
        </p:nvGrpSpPr>
        <p:grpSpPr bwMode="auto">
          <a:xfrm>
            <a:off x="4626546" y="2077140"/>
            <a:ext cx="23813" cy="23813"/>
            <a:chOff x="8112931" y="3217866"/>
            <a:chExt cx="110967" cy="110967"/>
          </a:xfrm>
        </p:grpSpPr>
        <p:sp>
          <p:nvSpPr>
            <p:cNvPr id="121" name="Oval 120"/>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2" name="Oval 121"/>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123" name="Rectangle 122"/>
          <p:cNvSpPr/>
          <p:nvPr/>
        </p:nvSpPr>
        <p:spPr bwMode="auto">
          <a:xfrm>
            <a:off x="3761341" y="2488281"/>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4" name="Rectangle 123"/>
          <p:cNvSpPr/>
          <p:nvPr/>
        </p:nvSpPr>
        <p:spPr bwMode="auto">
          <a:xfrm>
            <a:off x="3929608" y="2486722"/>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5" name="Rectangle 124"/>
          <p:cNvSpPr/>
          <p:nvPr/>
        </p:nvSpPr>
        <p:spPr bwMode="auto">
          <a:xfrm>
            <a:off x="4342358" y="2488310"/>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6" name="Rectangle 125"/>
          <p:cNvSpPr/>
          <p:nvPr/>
        </p:nvSpPr>
        <p:spPr bwMode="auto">
          <a:xfrm>
            <a:off x="4705895" y="2485107"/>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7" name="Rounded Rectangle 126"/>
          <p:cNvSpPr/>
          <p:nvPr/>
        </p:nvSpPr>
        <p:spPr>
          <a:xfrm>
            <a:off x="4796033" y="2427206"/>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128" name="Straight Connector 127"/>
          <p:cNvCxnSpPr/>
          <p:nvPr/>
        </p:nvCxnSpPr>
        <p:spPr bwMode="auto">
          <a:xfrm flipH="1">
            <a:off x="3734345" y="251209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9" name="Straight Connector 128"/>
          <p:cNvCxnSpPr/>
          <p:nvPr/>
        </p:nvCxnSpPr>
        <p:spPr bwMode="auto">
          <a:xfrm flipH="1">
            <a:off x="3734345" y="254701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0" name="Straight Connector 129"/>
          <p:cNvCxnSpPr/>
          <p:nvPr/>
        </p:nvCxnSpPr>
        <p:spPr bwMode="auto">
          <a:xfrm flipH="1">
            <a:off x="3734345" y="2580356"/>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1" name="Straight Connector 130"/>
          <p:cNvCxnSpPr/>
          <p:nvPr/>
        </p:nvCxnSpPr>
        <p:spPr bwMode="auto">
          <a:xfrm flipH="1">
            <a:off x="3734345" y="2615281"/>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2" name="Straight Connector 131"/>
          <p:cNvCxnSpPr>
            <a:stCxn id="64" idx="0"/>
            <a:endCxn id="64" idx="2"/>
          </p:cNvCxnSpPr>
          <p:nvPr/>
        </p:nvCxnSpPr>
        <p:spPr bwMode="auto">
          <a:xfrm>
            <a:off x="4324895" y="2477170"/>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3" name="Straight Connector 132"/>
          <p:cNvCxnSpPr/>
          <p:nvPr/>
        </p:nvCxnSpPr>
        <p:spPr bwMode="auto">
          <a:xfrm>
            <a:off x="4685258" y="2474022"/>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4" name="Straight Connector 133"/>
          <p:cNvCxnSpPr/>
          <p:nvPr/>
        </p:nvCxnSpPr>
        <p:spPr bwMode="auto">
          <a:xfrm>
            <a:off x="3916908" y="2478785"/>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35" name="Rectangle 134"/>
          <p:cNvSpPr/>
          <p:nvPr/>
        </p:nvSpPr>
        <p:spPr bwMode="auto">
          <a:xfrm>
            <a:off x="4620179" y="1970756"/>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6" name="Rectangle 135"/>
          <p:cNvSpPr/>
          <p:nvPr/>
        </p:nvSpPr>
        <p:spPr>
          <a:xfrm>
            <a:off x="3735977" y="1918368"/>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137" name="Can 136"/>
          <p:cNvSpPr/>
          <p:nvPr/>
        </p:nvSpPr>
        <p:spPr>
          <a:xfrm>
            <a:off x="5980658" y="4085306"/>
            <a:ext cx="538162" cy="6000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8" name="Can 137"/>
          <p:cNvSpPr/>
          <p:nvPr/>
        </p:nvSpPr>
        <p:spPr>
          <a:xfrm>
            <a:off x="6428339" y="4299647"/>
            <a:ext cx="422275" cy="434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39" name="Straight Arrow Connector 199"/>
          <p:cNvCxnSpPr>
            <a:stCxn id="27" idx="2"/>
            <a:endCxn id="138" idx="1"/>
          </p:cNvCxnSpPr>
          <p:nvPr/>
        </p:nvCxnSpPr>
        <p:spPr bwMode="auto">
          <a:xfrm rot="16200000" flipH="1">
            <a:off x="5629448" y="3289577"/>
            <a:ext cx="1641475" cy="378619"/>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40" name="Straight Arrow Connector 196"/>
          <p:cNvCxnSpPr>
            <a:stCxn id="126" idx="2"/>
            <a:endCxn id="137" idx="1"/>
          </p:cNvCxnSpPr>
          <p:nvPr/>
        </p:nvCxnSpPr>
        <p:spPr bwMode="auto">
          <a:xfrm rot="16200000" flipH="1">
            <a:off x="4782120" y="2616868"/>
            <a:ext cx="1481138" cy="1455738"/>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41" name="Group 27668"/>
          <p:cNvGrpSpPr>
            <a:grpSpLocks/>
          </p:cNvGrpSpPr>
          <p:nvPr/>
        </p:nvGrpSpPr>
        <p:grpSpPr bwMode="auto">
          <a:xfrm>
            <a:off x="710177" y="1810420"/>
            <a:ext cx="1228725" cy="863600"/>
            <a:chOff x="640045" y="3157538"/>
            <a:chExt cx="1228725" cy="863600"/>
          </a:xfrm>
        </p:grpSpPr>
        <p:sp>
          <p:nvSpPr>
            <p:cNvPr id="142" name="Rectangle 141"/>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3" name="Rectangle 142"/>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4" name="Rectangle 143"/>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5" name="Rectangle 144"/>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6" name="Rectangle 145"/>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7" name="Rectangle 146"/>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8" name="Rectangle 147"/>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9" name="Rectangle 148"/>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0" name="Rectangle 149"/>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1" name="Rectangle 150"/>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2" name="Rectangle 151"/>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3" name="Rectangle 152"/>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4" name="Rectangle 153"/>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5" name="Rectangle 154"/>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56" name="Group 294"/>
            <p:cNvGrpSpPr>
              <a:grpSpLocks/>
            </p:cNvGrpSpPr>
            <p:nvPr/>
          </p:nvGrpSpPr>
          <p:grpSpPr bwMode="auto">
            <a:xfrm>
              <a:off x="997419" y="3522291"/>
              <a:ext cx="496710" cy="257828"/>
              <a:chOff x="339996" y="3313113"/>
              <a:chExt cx="1120775" cy="655637"/>
            </a:xfrm>
          </p:grpSpPr>
          <p:sp>
            <p:nvSpPr>
              <p:cNvPr id="157" name="Rectangle 156"/>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58" name="Straight Connector 157"/>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59" name="Straight Connector 158"/>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60" name="Rectangle 159"/>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1" name="Rectangle 160"/>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2" name="Rectangle 161"/>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3" name="Rectangle 162"/>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164" name="Group 27669"/>
          <p:cNvGrpSpPr>
            <a:grpSpLocks/>
          </p:cNvGrpSpPr>
          <p:nvPr/>
        </p:nvGrpSpPr>
        <p:grpSpPr bwMode="auto">
          <a:xfrm>
            <a:off x="2008776" y="1813594"/>
            <a:ext cx="1228725" cy="863600"/>
            <a:chOff x="1938138" y="3160713"/>
            <a:chExt cx="1228725" cy="863600"/>
          </a:xfrm>
        </p:grpSpPr>
        <p:sp>
          <p:nvSpPr>
            <p:cNvPr id="165" name="Rectangle 164"/>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6" name="Rectangle 165"/>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7" name="Rectangle 166"/>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8" name="Rectangle 167"/>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9" name="Rectangle 168"/>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0" name="Rectangle 169"/>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1" name="Rectangle 170"/>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2" name="Rectangle 171"/>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3" name="Rectangle 172"/>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4" name="Rectangle 173"/>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5" name="Rectangle 174"/>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6" name="Rectangle 175"/>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7" name="Rectangle 176"/>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8" name="Rectangle 177"/>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79" name="Group 309"/>
            <p:cNvGrpSpPr>
              <a:grpSpLocks/>
            </p:cNvGrpSpPr>
            <p:nvPr/>
          </p:nvGrpSpPr>
          <p:grpSpPr bwMode="auto">
            <a:xfrm>
              <a:off x="2285349" y="3540221"/>
              <a:ext cx="496710" cy="257828"/>
              <a:chOff x="339996" y="3313113"/>
              <a:chExt cx="1120775" cy="655637"/>
            </a:xfrm>
          </p:grpSpPr>
          <p:sp>
            <p:nvSpPr>
              <p:cNvPr id="187" name="Rectangle 186"/>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8" name="Straight Connector 187"/>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89" name="Straight Connector 188"/>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90" name="Rectangle 189"/>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1" name="Rectangle 190"/>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2" name="Rectangle 191"/>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3" name="Rectangle 192"/>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80" name="Group 317"/>
            <p:cNvGrpSpPr>
              <a:grpSpLocks/>
            </p:cNvGrpSpPr>
            <p:nvPr/>
          </p:nvGrpSpPr>
          <p:grpSpPr bwMode="auto">
            <a:xfrm>
              <a:off x="2178131" y="3451412"/>
              <a:ext cx="705511" cy="403412"/>
              <a:chOff x="2984959" y="3302000"/>
              <a:chExt cx="1120775" cy="660400"/>
            </a:xfrm>
          </p:grpSpPr>
          <p:sp>
            <p:nvSpPr>
              <p:cNvPr id="181" name="Rectangle 180"/>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2" name="Rectangle 181"/>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3" name="Rectangle 182"/>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4" name="Rectangle 183"/>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5" name="Rectangle 184"/>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6" name="Rectangle 185"/>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203" name="Can 202"/>
          <p:cNvSpPr/>
          <p:nvPr/>
        </p:nvSpPr>
        <p:spPr>
          <a:xfrm>
            <a:off x="7047071" y="4196523"/>
            <a:ext cx="770021" cy="499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17" name="Straight Arrow Connector 199"/>
          <p:cNvCxnSpPr>
            <a:stCxn id="12" idx="2"/>
            <a:endCxn id="203" idx="0"/>
          </p:cNvCxnSpPr>
          <p:nvPr/>
        </p:nvCxnSpPr>
        <p:spPr bwMode="auto">
          <a:xfrm rot="5400000">
            <a:off x="6686703" y="3406724"/>
            <a:ext cx="1660170" cy="169417"/>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23" name="Straight Arrow Connector 196"/>
          <p:cNvCxnSpPr>
            <a:stCxn id="165" idx="2"/>
            <a:endCxn id="56" idx="0"/>
          </p:cNvCxnSpPr>
          <p:nvPr/>
        </p:nvCxnSpPr>
        <p:spPr bwMode="auto">
          <a:xfrm rot="16200000" flipH="1">
            <a:off x="2153412" y="3146894"/>
            <a:ext cx="1605359" cy="665956"/>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07" name="Rounded Rectangle 20"/>
          <p:cNvSpPr>
            <a:spLocks noChangeArrowheads="1"/>
          </p:cNvSpPr>
          <p:nvPr/>
        </p:nvSpPr>
        <p:spPr bwMode="auto">
          <a:xfrm>
            <a:off x="656893" y="2997410"/>
            <a:ext cx="7830214" cy="639762"/>
          </a:xfrm>
          <a:prstGeom prst="roundRect">
            <a:avLst>
              <a:gd name="adj" fmla="val 16667"/>
            </a:avLst>
          </a:prstGeom>
          <a:solidFill>
            <a:srgbClr val="6DCCDE"/>
          </a:solidFill>
          <a:ln w="38100">
            <a:solidFill>
              <a:srgbClr val="10253F"/>
            </a:solidFill>
            <a:round/>
            <a:headEnd/>
            <a:tailEnd/>
          </a:ln>
          <a:effectLst>
            <a:outerShdw dist="23000" dir="5400000" rotWithShape="0">
              <a:srgbClr val="000000">
                <a:alpha val="34998"/>
              </a:srgbClr>
            </a:outerShdw>
          </a:effectLst>
        </p:spPr>
        <p:txBody>
          <a:bodyPr anchor="ctr"/>
          <a:lstStyle/>
          <a:p>
            <a:pPr algn="r" eaLnBrk="0" hangingPunct="0"/>
            <a:r>
              <a:rPr lang="en-GB" sz="1800" dirty="0">
                <a:solidFill>
                  <a:srgbClr val="1F497D"/>
                </a:solidFill>
                <a:latin typeface="Calibri" charset="0"/>
              </a:rPr>
              <a:t>Open and</a:t>
            </a:r>
          </a:p>
          <a:p>
            <a:pPr algn="r" eaLnBrk="0" hangingPunct="0"/>
            <a:r>
              <a:rPr lang="en-GB" sz="1800" dirty="0">
                <a:solidFill>
                  <a:srgbClr val="1F497D"/>
                </a:solidFill>
                <a:latin typeface="Calibri" charset="0"/>
              </a:rPr>
              <a:t>Unified Metadata</a:t>
            </a:r>
          </a:p>
        </p:txBody>
      </p:sp>
      <p:grpSp>
        <p:nvGrpSpPr>
          <p:cNvPr id="204" name="Group 203"/>
          <p:cNvGrpSpPr/>
          <p:nvPr/>
        </p:nvGrpSpPr>
        <p:grpSpPr>
          <a:xfrm>
            <a:off x="1691297" y="3076555"/>
            <a:ext cx="615642" cy="493538"/>
            <a:chOff x="5454524" y="2009903"/>
            <a:chExt cx="1160032" cy="929955"/>
          </a:xfrm>
        </p:grpSpPr>
        <p:sp>
          <p:nvSpPr>
            <p:cNvPr id="205" name="Can 204"/>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6" name="Multidocument 205"/>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213" name="Group 212"/>
          <p:cNvGrpSpPr/>
          <p:nvPr/>
        </p:nvGrpSpPr>
        <p:grpSpPr>
          <a:xfrm>
            <a:off x="4133760" y="3068965"/>
            <a:ext cx="615642" cy="493538"/>
            <a:chOff x="5454524" y="2009903"/>
            <a:chExt cx="1160032" cy="929955"/>
          </a:xfrm>
        </p:grpSpPr>
        <p:sp>
          <p:nvSpPr>
            <p:cNvPr id="214" name="Can 213"/>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15" name="Multidocument 214"/>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220" name="Group 219"/>
          <p:cNvGrpSpPr/>
          <p:nvPr/>
        </p:nvGrpSpPr>
        <p:grpSpPr>
          <a:xfrm>
            <a:off x="5976206" y="3081370"/>
            <a:ext cx="615642" cy="493538"/>
            <a:chOff x="5454524" y="2009903"/>
            <a:chExt cx="1160032" cy="929955"/>
          </a:xfrm>
        </p:grpSpPr>
        <p:sp>
          <p:nvSpPr>
            <p:cNvPr id="221" name="Can 220"/>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2" name="Multidocument 221"/>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3" name="Left-Right Arrow 2"/>
          <p:cNvSpPr/>
          <p:nvPr/>
        </p:nvSpPr>
        <p:spPr>
          <a:xfrm>
            <a:off x="4827007" y="3236540"/>
            <a:ext cx="1120031" cy="179991"/>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8" name="Left-Right Arrow 207"/>
          <p:cNvSpPr/>
          <p:nvPr/>
        </p:nvSpPr>
        <p:spPr>
          <a:xfrm>
            <a:off x="2339342" y="3238948"/>
            <a:ext cx="1717651" cy="177584"/>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9" name="Slide Number Placeholder 3">
            <a:extLst>
              <a:ext uri="{FF2B5EF4-FFF2-40B4-BE49-F238E27FC236}">
                <a16:creationId xmlns:a16="http://schemas.microsoft.com/office/drawing/2014/main" id="{AF8D59C2-6237-0E48-89FB-4D8B72538464}"/>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7</a:t>
            </a:fld>
            <a:endParaRPr lang="en-US" sz="1000"/>
          </a:p>
        </p:txBody>
      </p:sp>
      <p:sp>
        <p:nvSpPr>
          <p:cNvPr id="210" name="TextBox 209">
            <a:extLst>
              <a:ext uri="{FF2B5EF4-FFF2-40B4-BE49-F238E27FC236}">
                <a16:creationId xmlns:a16="http://schemas.microsoft.com/office/drawing/2014/main" id="{0E698F42-CDB4-6947-BB90-2CB9123C1B6A}"/>
              </a:ext>
            </a:extLst>
          </p:cNvPr>
          <p:cNvSpPr txBox="1"/>
          <p:nvPr/>
        </p:nvSpPr>
        <p:spPr>
          <a:xfrm>
            <a:off x="1320749" y="1388329"/>
            <a:ext cx="1308371" cy="307777"/>
          </a:xfrm>
          <a:prstGeom prst="rect">
            <a:avLst/>
          </a:prstGeom>
          <a:noFill/>
        </p:spPr>
        <p:txBody>
          <a:bodyPr wrap="none" rtlCol="0">
            <a:spAutoFit/>
          </a:bodyPr>
          <a:lstStyle/>
          <a:p>
            <a:r>
              <a:rPr lang="en-US" b="1" dirty="0"/>
              <a:t>Development</a:t>
            </a:r>
          </a:p>
        </p:txBody>
      </p:sp>
      <p:sp>
        <p:nvSpPr>
          <p:cNvPr id="211" name="TextBox 210">
            <a:extLst>
              <a:ext uri="{FF2B5EF4-FFF2-40B4-BE49-F238E27FC236}">
                <a16:creationId xmlns:a16="http://schemas.microsoft.com/office/drawing/2014/main" id="{76C30E88-A63A-0845-AF82-A836B313E5D7}"/>
              </a:ext>
            </a:extLst>
          </p:cNvPr>
          <p:cNvSpPr txBox="1"/>
          <p:nvPr/>
        </p:nvSpPr>
        <p:spPr>
          <a:xfrm>
            <a:off x="3820885" y="1388329"/>
            <a:ext cx="861133" cy="307777"/>
          </a:xfrm>
          <a:prstGeom prst="rect">
            <a:avLst/>
          </a:prstGeom>
          <a:noFill/>
        </p:spPr>
        <p:txBody>
          <a:bodyPr wrap="none" rtlCol="0">
            <a:spAutoFit/>
          </a:bodyPr>
          <a:lstStyle/>
          <a:p>
            <a:r>
              <a:rPr lang="en-US" b="1" dirty="0"/>
              <a:t>DevOps</a:t>
            </a:r>
          </a:p>
        </p:txBody>
      </p:sp>
      <p:sp>
        <p:nvSpPr>
          <p:cNvPr id="212" name="TextBox 211">
            <a:extLst>
              <a:ext uri="{FF2B5EF4-FFF2-40B4-BE49-F238E27FC236}">
                <a16:creationId xmlns:a16="http://schemas.microsoft.com/office/drawing/2014/main" id="{64197B8E-42EC-4542-9CA9-A92381FC1434}"/>
              </a:ext>
            </a:extLst>
          </p:cNvPr>
          <p:cNvSpPr txBox="1"/>
          <p:nvPr/>
        </p:nvSpPr>
        <p:spPr>
          <a:xfrm>
            <a:off x="6402543" y="1388329"/>
            <a:ext cx="1298753" cy="307777"/>
          </a:xfrm>
          <a:prstGeom prst="rect">
            <a:avLst/>
          </a:prstGeom>
          <a:noFill/>
        </p:spPr>
        <p:txBody>
          <a:bodyPr wrap="none" rtlCol="0">
            <a:spAutoFit/>
          </a:bodyPr>
          <a:lstStyle/>
          <a:p>
            <a:r>
              <a:rPr lang="en-US" b="1" dirty="0"/>
              <a:t>Data Science</a:t>
            </a:r>
          </a:p>
        </p:txBody>
      </p:sp>
    </p:spTree>
    <p:extLst>
      <p:ext uri="{BB962C8B-B14F-4D97-AF65-F5344CB8AC3E}">
        <p14:creationId xmlns:p14="http://schemas.microsoft.com/office/powerpoint/2010/main" val="2652699469"/>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7" name="Group 2"/>
          <p:cNvGrpSpPr>
            <a:grpSpLocks/>
          </p:cNvGrpSpPr>
          <p:nvPr/>
        </p:nvGrpSpPr>
        <p:grpSpPr bwMode="auto">
          <a:xfrm>
            <a:off x="838210" y="1078706"/>
            <a:ext cx="7561263" cy="3053800"/>
            <a:chOff x="573" y="1189"/>
            <a:chExt cx="4718" cy="2201"/>
          </a:xfrm>
        </p:grpSpPr>
        <p:sp>
          <p:nvSpPr>
            <p:cNvPr id="19458" name="AutoShape 3"/>
            <p:cNvSpPr>
              <a:spLocks noChangeAspect="1" noChangeArrowheads="1" noTextEdit="1"/>
            </p:cNvSpPr>
            <p:nvPr/>
          </p:nvSpPr>
          <p:spPr bwMode="auto">
            <a:xfrm>
              <a:off x="573" y="1189"/>
              <a:ext cx="4718" cy="1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9459" name="Freeform 4"/>
            <p:cNvSpPr>
              <a:spLocks/>
            </p:cNvSpPr>
            <p:nvPr/>
          </p:nvSpPr>
          <p:spPr bwMode="auto">
            <a:xfrm>
              <a:off x="3409" y="1712"/>
              <a:ext cx="777" cy="965"/>
            </a:xfrm>
            <a:custGeom>
              <a:avLst/>
              <a:gdLst>
                <a:gd name="T0" fmla="*/ 1 w 1554"/>
                <a:gd name="T1" fmla="*/ 0 h 2894"/>
                <a:gd name="T2" fmla="*/ 1 w 1554"/>
                <a:gd name="T3" fmla="*/ 0 h 2894"/>
                <a:gd name="T4" fmla="*/ 1 w 1554"/>
                <a:gd name="T5" fmla="*/ 0 h 2894"/>
                <a:gd name="T6" fmla="*/ 1 w 1554"/>
                <a:gd name="T7" fmla="*/ 0 h 2894"/>
                <a:gd name="T8" fmla="*/ 1 w 1554"/>
                <a:gd name="T9" fmla="*/ 0 h 2894"/>
                <a:gd name="T10" fmla="*/ 1 w 1554"/>
                <a:gd name="T11" fmla="*/ 0 h 2894"/>
                <a:gd name="T12" fmla="*/ 1 w 1554"/>
                <a:gd name="T13" fmla="*/ 0 h 2894"/>
                <a:gd name="T14" fmla="*/ 1 w 1554"/>
                <a:gd name="T15" fmla="*/ 0 h 2894"/>
                <a:gd name="T16" fmla="*/ 1 w 1554"/>
                <a:gd name="T17" fmla="*/ 0 h 2894"/>
                <a:gd name="T18" fmla="*/ 1 w 1554"/>
                <a:gd name="T19" fmla="*/ 0 h 2894"/>
                <a:gd name="T20" fmla="*/ 1 w 1554"/>
                <a:gd name="T21" fmla="*/ 0 h 2894"/>
                <a:gd name="T22" fmla="*/ 1 w 1554"/>
                <a:gd name="T23" fmla="*/ 0 h 2894"/>
                <a:gd name="T24" fmla="*/ 1 w 1554"/>
                <a:gd name="T25" fmla="*/ 0 h 2894"/>
                <a:gd name="T26" fmla="*/ 1 w 1554"/>
                <a:gd name="T27" fmla="*/ 0 h 2894"/>
                <a:gd name="T28" fmla="*/ 1 w 1554"/>
                <a:gd name="T29" fmla="*/ 0 h 2894"/>
                <a:gd name="T30" fmla="*/ 1 w 1554"/>
                <a:gd name="T31" fmla="*/ 0 h 2894"/>
                <a:gd name="T32" fmla="*/ 1 w 1554"/>
                <a:gd name="T33" fmla="*/ 0 h 2894"/>
                <a:gd name="T34" fmla="*/ 1 w 1554"/>
                <a:gd name="T35" fmla="*/ 0 h 2894"/>
                <a:gd name="T36" fmla="*/ 1 w 1554"/>
                <a:gd name="T37" fmla="*/ 0 h 2894"/>
                <a:gd name="T38" fmla="*/ 1 w 1554"/>
                <a:gd name="T39" fmla="*/ 0 h 2894"/>
                <a:gd name="T40" fmla="*/ 1 w 1554"/>
                <a:gd name="T41" fmla="*/ 0 h 2894"/>
                <a:gd name="T42" fmla="*/ 1 w 1554"/>
                <a:gd name="T43" fmla="*/ 0 h 2894"/>
                <a:gd name="T44" fmla="*/ 1 w 1554"/>
                <a:gd name="T45" fmla="*/ 0 h 2894"/>
                <a:gd name="T46" fmla="*/ 1 w 1554"/>
                <a:gd name="T47" fmla="*/ 0 h 2894"/>
                <a:gd name="T48" fmla="*/ 1 w 1554"/>
                <a:gd name="T49" fmla="*/ 0 h 2894"/>
                <a:gd name="T50" fmla="*/ 1 w 1554"/>
                <a:gd name="T51" fmla="*/ 0 h 2894"/>
                <a:gd name="T52" fmla="*/ 1 w 1554"/>
                <a:gd name="T53" fmla="*/ 0 h 2894"/>
                <a:gd name="T54" fmla="*/ 1 w 1554"/>
                <a:gd name="T55" fmla="*/ 0 h 2894"/>
                <a:gd name="T56" fmla="*/ 1 w 1554"/>
                <a:gd name="T57" fmla="*/ 0 h 2894"/>
                <a:gd name="T58" fmla="*/ 1 w 1554"/>
                <a:gd name="T59" fmla="*/ 0 h 2894"/>
                <a:gd name="T60" fmla="*/ 1 w 1554"/>
                <a:gd name="T61" fmla="*/ 0 h 2894"/>
                <a:gd name="T62" fmla="*/ 1 w 1554"/>
                <a:gd name="T63" fmla="*/ 0 h 2894"/>
                <a:gd name="T64" fmla="*/ 1 w 1554"/>
                <a:gd name="T65" fmla="*/ 0 h 2894"/>
                <a:gd name="T66" fmla="*/ 0 w 1554"/>
                <a:gd name="T67" fmla="*/ 0 h 2894"/>
                <a:gd name="T68" fmla="*/ 1 w 1554"/>
                <a:gd name="T69" fmla="*/ 0 h 2894"/>
                <a:gd name="T70" fmla="*/ 1 w 1554"/>
                <a:gd name="T71" fmla="*/ 0 h 28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4"/>
                <a:gd name="T109" fmla="*/ 0 h 2894"/>
                <a:gd name="T110" fmla="*/ 1554 w 1554"/>
                <a:gd name="T111" fmla="*/ 2894 h 28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4" h="2894">
                  <a:moveTo>
                    <a:pt x="1486" y="2887"/>
                  </a:moveTo>
                  <a:lnTo>
                    <a:pt x="1515" y="2876"/>
                  </a:lnTo>
                  <a:lnTo>
                    <a:pt x="1535" y="2838"/>
                  </a:lnTo>
                  <a:lnTo>
                    <a:pt x="1554" y="2707"/>
                  </a:lnTo>
                  <a:lnTo>
                    <a:pt x="1554" y="2665"/>
                  </a:lnTo>
                  <a:lnTo>
                    <a:pt x="1553" y="2618"/>
                  </a:lnTo>
                  <a:lnTo>
                    <a:pt x="1547" y="2519"/>
                  </a:lnTo>
                  <a:lnTo>
                    <a:pt x="1517" y="2295"/>
                  </a:lnTo>
                  <a:lnTo>
                    <a:pt x="1424" y="1841"/>
                  </a:lnTo>
                  <a:lnTo>
                    <a:pt x="1323" y="1529"/>
                  </a:lnTo>
                  <a:lnTo>
                    <a:pt x="1284" y="1492"/>
                  </a:lnTo>
                  <a:lnTo>
                    <a:pt x="1237" y="1467"/>
                  </a:lnTo>
                  <a:lnTo>
                    <a:pt x="1028" y="1373"/>
                  </a:lnTo>
                  <a:lnTo>
                    <a:pt x="976" y="1323"/>
                  </a:lnTo>
                  <a:lnTo>
                    <a:pt x="939" y="1245"/>
                  </a:lnTo>
                  <a:lnTo>
                    <a:pt x="923" y="1193"/>
                  </a:lnTo>
                  <a:lnTo>
                    <a:pt x="924" y="1170"/>
                  </a:lnTo>
                  <a:lnTo>
                    <a:pt x="933" y="1137"/>
                  </a:lnTo>
                  <a:lnTo>
                    <a:pt x="1020" y="953"/>
                  </a:lnTo>
                  <a:lnTo>
                    <a:pt x="1055" y="848"/>
                  </a:lnTo>
                  <a:lnTo>
                    <a:pt x="1071" y="786"/>
                  </a:lnTo>
                  <a:lnTo>
                    <a:pt x="1077" y="739"/>
                  </a:lnTo>
                  <a:lnTo>
                    <a:pt x="1077" y="702"/>
                  </a:lnTo>
                  <a:lnTo>
                    <a:pt x="1077" y="677"/>
                  </a:lnTo>
                  <a:lnTo>
                    <a:pt x="1076" y="647"/>
                  </a:lnTo>
                  <a:lnTo>
                    <a:pt x="1067" y="507"/>
                  </a:lnTo>
                  <a:lnTo>
                    <a:pt x="1035" y="280"/>
                  </a:lnTo>
                  <a:lnTo>
                    <a:pt x="941" y="128"/>
                  </a:lnTo>
                  <a:lnTo>
                    <a:pt x="830" y="4"/>
                  </a:lnTo>
                  <a:lnTo>
                    <a:pt x="814" y="0"/>
                  </a:lnTo>
                  <a:lnTo>
                    <a:pt x="792" y="0"/>
                  </a:lnTo>
                  <a:lnTo>
                    <a:pt x="749" y="16"/>
                  </a:lnTo>
                  <a:lnTo>
                    <a:pt x="723" y="39"/>
                  </a:lnTo>
                  <a:lnTo>
                    <a:pt x="720" y="48"/>
                  </a:lnTo>
                  <a:lnTo>
                    <a:pt x="729" y="58"/>
                  </a:lnTo>
                  <a:lnTo>
                    <a:pt x="700" y="23"/>
                  </a:lnTo>
                  <a:lnTo>
                    <a:pt x="664" y="6"/>
                  </a:lnTo>
                  <a:lnTo>
                    <a:pt x="646" y="3"/>
                  </a:lnTo>
                  <a:lnTo>
                    <a:pt x="630" y="13"/>
                  </a:lnTo>
                  <a:lnTo>
                    <a:pt x="543" y="110"/>
                  </a:lnTo>
                  <a:lnTo>
                    <a:pt x="462" y="224"/>
                  </a:lnTo>
                  <a:lnTo>
                    <a:pt x="452" y="417"/>
                  </a:lnTo>
                  <a:lnTo>
                    <a:pt x="452" y="540"/>
                  </a:lnTo>
                  <a:lnTo>
                    <a:pt x="448" y="621"/>
                  </a:lnTo>
                  <a:lnTo>
                    <a:pt x="432" y="660"/>
                  </a:lnTo>
                  <a:lnTo>
                    <a:pt x="418" y="703"/>
                  </a:lnTo>
                  <a:lnTo>
                    <a:pt x="418" y="728"/>
                  </a:lnTo>
                  <a:lnTo>
                    <a:pt x="416" y="750"/>
                  </a:lnTo>
                  <a:lnTo>
                    <a:pt x="416" y="773"/>
                  </a:lnTo>
                  <a:lnTo>
                    <a:pt x="416" y="806"/>
                  </a:lnTo>
                  <a:lnTo>
                    <a:pt x="452" y="875"/>
                  </a:lnTo>
                  <a:lnTo>
                    <a:pt x="489" y="946"/>
                  </a:lnTo>
                  <a:lnTo>
                    <a:pt x="538" y="1069"/>
                  </a:lnTo>
                  <a:lnTo>
                    <a:pt x="553" y="1132"/>
                  </a:lnTo>
                  <a:lnTo>
                    <a:pt x="550" y="1163"/>
                  </a:lnTo>
                  <a:lnTo>
                    <a:pt x="552" y="1187"/>
                  </a:lnTo>
                  <a:lnTo>
                    <a:pt x="553" y="1225"/>
                  </a:lnTo>
                  <a:lnTo>
                    <a:pt x="547" y="1259"/>
                  </a:lnTo>
                  <a:lnTo>
                    <a:pt x="530" y="1285"/>
                  </a:lnTo>
                  <a:lnTo>
                    <a:pt x="478" y="1330"/>
                  </a:lnTo>
                  <a:lnTo>
                    <a:pt x="423" y="1372"/>
                  </a:lnTo>
                  <a:lnTo>
                    <a:pt x="327" y="1375"/>
                  </a:lnTo>
                  <a:lnTo>
                    <a:pt x="211" y="1398"/>
                  </a:lnTo>
                  <a:lnTo>
                    <a:pt x="90" y="1490"/>
                  </a:lnTo>
                  <a:lnTo>
                    <a:pt x="56" y="1622"/>
                  </a:lnTo>
                  <a:lnTo>
                    <a:pt x="33" y="1763"/>
                  </a:lnTo>
                  <a:lnTo>
                    <a:pt x="4" y="2369"/>
                  </a:lnTo>
                  <a:lnTo>
                    <a:pt x="0" y="2852"/>
                  </a:lnTo>
                  <a:lnTo>
                    <a:pt x="471" y="2886"/>
                  </a:lnTo>
                  <a:lnTo>
                    <a:pt x="948" y="2894"/>
                  </a:lnTo>
                  <a:lnTo>
                    <a:pt x="1213" y="2894"/>
                  </a:lnTo>
                  <a:lnTo>
                    <a:pt x="1486" y="2887"/>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0" name="Freeform 5"/>
            <p:cNvSpPr>
              <a:spLocks/>
            </p:cNvSpPr>
            <p:nvPr/>
          </p:nvSpPr>
          <p:spPr bwMode="auto">
            <a:xfrm>
              <a:off x="4205" y="1742"/>
              <a:ext cx="789" cy="940"/>
            </a:xfrm>
            <a:custGeom>
              <a:avLst/>
              <a:gdLst>
                <a:gd name="T0" fmla="*/ 1 w 1577"/>
                <a:gd name="T1" fmla="*/ 0 h 2821"/>
                <a:gd name="T2" fmla="*/ 0 w 1577"/>
                <a:gd name="T3" fmla="*/ 0 h 2821"/>
                <a:gd name="T4" fmla="*/ 1 w 1577"/>
                <a:gd name="T5" fmla="*/ 0 h 2821"/>
                <a:gd name="T6" fmla="*/ 1 w 1577"/>
                <a:gd name="T7" fmla="*/ 0 h 2821"/>
                <a:gd name="T8" fmla="*/ 1 w 1577"/>
                <a:gd name="T9" fmla="*/ 0 h 2821"/>
                <a:gd name="T10" fmla="*/ 1 w 1577"/>
                <a:gd name="T11" fmla="*/ 0 h 2821"/>
                <a:gd name="T12" fmla="*/ 1 w 1577"/>
                <a:gd name="T13" fmla="*/ 0 h 2821"/>
                <a:gd name="T14" fmla="*/ 1 w 1577"/>
                <a:gd name="T15" fmla="*/ 0 h 2821"/>
                <a:gd name="T16" fmla="*/ 1 w 1577"/>
                <a:gd name="T17" fmla="*/ 0 h 2821"/>
                <a:gd name="T18" fmla="*/ 1 w 1577"/>
                <a:gd name="T19" fmla="*/ 0 h 2821"/>
                <a:gd name="T20" fmla="*/ 1 w 1577"/>
                <a:gd name="T21" fmla="*/ 0 h 2821"/>
                <a:gd name="T22" fmla="*/ 1 w 1577"/>
                <a:gd name="T23" fmla="*/ 0 h 2821"/>
                <a:gd name="T24" fmla="*/ 1 w 1577"/>
                <a:gd name="T25" fmla="*/ 0 h 2821"/>
                <a:gd name="T26" fmla="*/ 1 w 1577"/>
                <a:gd name="T27" fmla="*/ 0 h 2821"/>
                <a:gd name="T28" fmla="*/ 1 w 1577"/>
                <a:gd name="T29" fmla="*/ 0 h 2821"/>
                <a:gd name="T30" fmla="*/ 1 w 1577"/>
                <a:gd name="T31" fmla="*/ 0 h 2821"/>
                <a:gd name="T32" fmla="*/ 1 w 1577"/>
                <a:gd name="T33" fmla="*/ 0 h 2821"/>
                <a:gd name="T34" fmla="*/ 1 w 1577"/>
                <a:gd name="T35" fmla="*/ 0 h 2821"/>
                <a:gd name="T36" fmla="*/ 1 w 1577"/>
                <a:gd name="T37" fmla="*/ 0 h 2821"/>
                <a:gd name="T38" fmla="*/ 1 w 1577"/>
                <a:gd name="T39" fmla="*/ 0 h 2821"/>
                <a:gd name="T40" fmla="*/ 1 w 1577"/>
                <a:gd name="T41" fmla="*/ 0 h 2821"/>
                <a:gd name="T42" fmla="*/ 1 w 1577"/>
                <a:gd name="T43" fmla="*/ 0 h 2821"/>
                <a:gd name="T44" fmla="*/ 1 w 1577"/>
                <a:gd name="T45" fmla="*/ 0 h 2821"/>
                <a:gd name="T46" fmla="*/ 1 w 1577"/>
                <a:gd name="T47" fmla="*/ 0 h 2821"/>
                <a:gd name="T48" fmla="*/ 1 w 1577"/>
                <a:gd name="T49" fmla="*/ 0 h 2821"/>
                <a:gd name="T50" fmla="*/ 1 w 1577"/>
                <a:gd name="T51" fmla="*/ 0 h 2821"/>
                <a:gd name="T52" fmla="*/ 1 w 1577"/>
                <a:gd name="T53" fmla="*/ 0 h 2821"/>
                <a:gd name="T54" fmla="*/ 1 w 1577"/>
                <a:gd name="T55" fmla="*/ 0 h 2821"/>
                <a:gd name="T56" fmla="*/ 1 w 1577"/>
                <a:gd name="T57" fmla="*/ 0 h 2821"/>
                <a:gd name="T58" fmla="*/ 1 w 1577"/>
                <a:gd name="T59" fmla="*/ 0 h 2821"/>
                <a:gd name="T60" fmla="*/ 1 w 1577"/>
                <a:gd name="T61" fmla="*/ 0 h 2821"/>
                <a:gd name="T62" fmla="*/ 1 w 1577"/>
                <a:gd name="T63" fmla="*/ 0 h 2821"/>
                <a:gd name="T64" fmla="*/ 1 w 1577"/>
                <a:gd name="T65" fmla="*/ 0 h 2821"/>
                <a:gd name="T66" fmla="*/ 1 w 1577"/>
                <a:gd name="T67" fmla="*/ 0 h 28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77"/>
                <a:gd name="T103" fmla="*/ 0 h 2821"/>
                <a:gd name="T104" fmla="*/ 1577 w 1577"/>
                <a:gd name="T105" fmla="*/ 2821 h 282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77" h="2821">
                  <a:moveTo>
                    <a:pt x="31" y="2790"/>
                  </a:moveTo>
                  <a:lnTo>
                    <a:pt x="17" y="2757"/>
                  </a:lnTo>
                  <a:lnTo>
                    <a:pt x="7" y="2669"/>
                  </a:lnTo>
                  <a:lnTo>
                    <a:pt x="0" y="2396"/>
                  </a:lnTo>
                  <a:lnTo>
                    <a:pt x="14" y="1941"/>
                  </a:lnTo>
                  <a:lnTo>
                    <a:pt x="31" y="1831"/>
                  </a:lnTo>
                  <a:lnTo>
                    <a:pt x="60" y="1732"/>
                  </a:lnTo>
                  <a:lnTo>
                    <a:pt x="188" y="1521"/>
                  </a:lnTo>
                  <a:lnTo>
                    <a:pt x="260" y="1485"/>
                  </a:lnTo>
                  <a:lnTo>
                    <a:pt x="300" y="1463"/>
                  </a:lnTo>
                  <a:lnTo>
                    <a:pt x="319" y="1434"/>
                  </a:lnTo>
                  <a:lnTo>
                    <a:pt x="310" y="1405"/>
                  </a:lnTo>
                  <a:lnTo>
                    <a:pt x="291" y="1371"/>
                  </a:lnTo>
                  <a:lnTo>
                    <a:pt x="261" y="1306"/>
                  </a:lnTo>
                  <a:lnTo>
                    <a:pt x="261" y="1278"/>
                  </a:lnTo>
                  <a:lnTo>
                    <a:pt x="267" y="1246"/>
                  </a:lnTo>
                  <a:lnTo>
                    <a:pt x="288" y="1174"/>
                  </a:lnTo>
                  <a:lnTo>
                    <a:pt x="327" y="1041"/>
                  </a:lnTo>
                  <a:lnTo>
                    <a:pt x="331" y="894"/>
                  </a:lnTo>
                  <a:lnTo>
                    <a:pt x="331" y="855"/>
                  </a:lnTo>
                  <a:lnTo>
                    <a:pt x="331" y="835"/>
                  </a:lnTo>
                  <a:lnTo>
                    <a:pt x="330" y="813"/>
                  </a:lnTo>
                  <a:lnTo>
                    <a:pt x="327" y="745"/>
                  </a:lnTo>
                  <a:lnTo>
                    <a:pt x="305" y="612"/>
                  </a:lnTo>
                  <a:lnTo>
                    <a:pt x="294" y="542"/>
                  </a:lnTo>
                  <a:lnTo>
                    <a:pt x="291" y="510"/>
                  </a:lnTo>
                  <a:lnTo>
                    <a:pt x="290" y="482"/>
                  </a:lnTo>
                  <a:lnTo>
                    <a:pt x="319" y="329"/>
                  </a:lnTo>
                  <a:lnTo>
                    <a:pt x="372" y="185"/>
                  </a:lnTo>
                  <a:lnTo>
                    <a:pt x="455" y="74"/>
                  </a:lnTo>
                  <a:lnTo>
                    <a:pt x="508" y="25"/>
                  </a:lnTo>
                  <a:lnTo>
                    <a:pt x="556" y="0"/>
                  </a:lnTo>
                  <a:lnTo>
                    <a:pt x="584" y="10"/>
                  </a:lnTo>
                  <a:lnTo>
                    <a:pt x="614" y="29"/>
                  </a:lnTo>
                  <a:lnTo>
                    <a:pt x="696" y="75"/>
                  </a:lnTo>
                  <a:lnTo>
                    <a:pt x="725" y="64"/>
                  </a:lnTo>
                  <a:lnTo>
                    <a:pt x="756" y="55"/>
                  </a:lnTo>
                  <a:lnTo>
                    <a:pt x="801" y="87"/>
                  </a:lnTo>
                  <a:lnTo>
                    <a:pt x="852" y="144"/>
                  </a:lnTo>
                  <a:lnTo>
                    <a:pt x="931" y="274"/>
                  </a:lnTo>
                  <a:lnTo>
                    <a:pt x="979" y="420"/>
                  </a:lnTo>
                  <a:lnTo>
                    <a:pt x="1015" y="581"/>
                  </a:lnTo>
                  <a:lnTo>
                    <a:pt x="1058" y="900"/>
                  </a:lnTo>
                  <a:lnTo>
                    <a:pt x="1065" y="1150"/>
                  </a:lnTo>
                  <a:lnTo>
                    <a:pt x="1070" y="1236"/>
                  </a:lnTo>
                  <a:lnTo>
                    <a:pt x="1072" y="1284"/>
                  </a:lnTo>
                  <a:lnTo>
                    <a:pt x="1072" y="1306"/>
                  </a:lnTo>
                  <a:lnTo>
                    <a:pt x="1071" y="1326"/>
                  </a:lnTo>
                  <a:lnTo>
                    <a:pt x="1064" y="1358"/>
                  </a:lnTo>
                  <a:lnTo>
                    <a:pt x="1058" y="1392"/>
                  </a:lnTo>
                  <a:lnTo>
                    <a:pt x="1073" y="1423"/>
                  </a:lnTo>
                  <a:lnTo>
                    <a:pt x="1103" y="1454"/>
                  </a:lnTo>
                  <a:lnTo>
                    <a:pt x="1163" y="1501"/>
                  </a:lnTo>
                  <a:lnTo>
                    <a:pt x="1307" y="1616"/>
                  </a:lnTo>
                  <a:lnTo>
                    <a:pt x="1563" y="2106"/>
                  </a:lnTo>
                  <a:lnTo>
                    <a:pt x="1571" y="2210"/>
                  </a:lnTo>
                  <a:lnTo>
                    <a:pt x="1564" y="2226"/>
                  </a:lnTo>
                  <a:lnTo>
                    <a:pt x="1563" y="2256"/>
                  </a:lnTo>
                  <a:lnTo>
                    <a:pt x="1563" y="2281"/>
                  </a:lnTo>
                  <a:lnTo>
                    <a:pt x="1563" y="2315"/>
                  </a:lnTo>
                  <a:lnTo>
                    <a:pt x="1574" y="2617"/>
                  </a:lnTo>
                  <a:lnTo>
                    <a:pt x="1577" y="2751"/>
                  </a:lnTo>
                  <a:lnTo>
                    <a:pt x="1577" y="2775"/>
                  </a:lnTo>
                  <a:lnTo>
                    <a:pt x="1576" y="2793"/>
                  </a:lnTo>
                  <a:lnTo>
                    <a:pt x="1570" y="2809"/>
                  </a:lnTo>
                  <a:lnTo>
                    <a:pt x="763" y="2821"/>
                  </a:lnTo>
                  <a:lnTo>
                    <a:pt x="366" y="2816"/>
                  </a:lnTo>
                  <a:lnTo>
                    <a:pt x="31" y="2790"/>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1" name="Freeform 6"/>
            <p:cNvSpPr>
              <a:spLocks/>
            </p:cNvSpPr>
            <p:nvPr/>
          </p:nvSpPr>
          <p:spPr bwMode="auto">
            <a:xfrm>
              <a:off x="3800" y="1869"/>
              <a:ext cx="946" cy="925"/>
            </a:xfrm>
            <a:custGeom>
              <a:avLst/>
              <a:gdLst>
                <a:gd name="T0" fmla="*/ 0 w 1891"/>
                <a:gd name="T1" fmla="*/ 0 h 2775"/>
                <a:gd name="T2" fmla="*/ 1 w 1891"/>
                <a:gd name="T3" fmla="*/ 0 h 2775"/>
                <a:gd name="T4" fmla="*/ 1 w 1891"/>
                <a:gd name="T5" fmla="*/ 0 h 2775"/>
                <a:gd name="T6" fmla="*/ 1 w 1891"/>
                <a:gd name="T7" fmla="*/ 0 h 2775"/>
                <a:gd name="T8" fmla="*/ 1 w 1891"/>
                <a:gd name="T9" fmla="*/ 0 h 2775"/>
                <a:gd name="T10" fmla="*/ 1 w 1891"/>
                <a:gd name="T11" fmla="*/ 0 h 2775"/>
                <a:gd name="T12" fmla="*/ 1 w 1891"/>
                <a:gd name="T13" fmla="*/ 0 h 2775"/>
                <a:gd name="T14" fmla="*/ 1 w 1891"/>
                <a:gd name="T15" fmla="*/ 0 h 2775"/>
                <a:gd name="T16" fmla="*/ 1 w 1891"/>
                <a:gd name="T17" fmla="*/ 0 h 2775"/>
                <a:gd name="T18" fmla="*/ 1 w 1891"/>
                <a:gd name="T19" fmla="*/ 0 h 2775"/>
                <a:gd name="T20" fmla="*/ 1 w 1891"/>
                <a:gd name="T21" fmla="*/ 0 h 2775"/>
                <a:gd name="T22" fmla="*/ 1 w 1891"/>
                <a:gd name="T23" fmla="*/ 0 h 2775"/>
                <a:gd name="T24" fmla="*/ 1 w 1891"/>
                <a:gd name="T25" fmla="*/ 0 h 2775"/>
                <a:gd name="T26" fmla="*/ 1 w 1891"/>
                <a:gd name="T27" fmla="*/ 0 h 2775"/>
                <a:gd name="T28" fmla="*/ 1 w 1891"/>
                <a:gd name="T29" fmla="*/ 0 h 2775"/>
                <a:gd name="T30" fmla="*/ 1 w 1891"/>
                <a:gd name="T31" fmla="*/ 0 h 2775"/>
                <a:gd name="T32" fmla="*/ 1 w 1891"/>
                <a:gd name="T33" fmla="*/ 0 h 2775"/>
                <a:gd name="T34" fmla="*/ 1 w 1891"/>
                <a:gd name="T35" fmla="*/ 0 h 2775"/>
                <a:gd name="T36" fmla="*/ 1 w 1891"/>
                <a:gd name="T37" fmla="*/ 0 h 2775"/>
                <a:gd name="T38" fmla="*/ 1 w 1891"/>
                <a:gd name="T39" fmla="*/ 0 h 2775"/>
                <a:gd name="T40" fmla="*/ 1 w 1891"/>
                <a:gd name="T41" fmla="*/ 0 h 2775"/>
                <a:gd name="T42" fmla="*/ 1 w 1891"/>
                <a:gd name="T43" fmla="*/ 0 h 2775"/>
                <a:gd name="T44" fmla="*/ 1 w 1891"/>
                <a:gd name="T45" fmla="*/ 0 h 2775"/>
                <a:gd name="T46" fmla="*/ 1 w 1891"/>
                <a:gd name="T47" fmla="*/ 0 h 2775"/>
                <a:gd name="T48" fmla="*/ 1 w 1891"/>
                <a:gd name="T49" fmla="*/ 0 h 2775"/>
                <a:gd name="T50" fmla="*/ 1 w 1891"/>
                <a:gd name="T51" fmla="*/ 0 h 2775"/>
                <a:gd name="T52" fmla="*/ 1 w 1891"/>
                <a:gd name="T53" fmla="*/ 0 h 2775"/>
                <a:gd name="T54" fmla="*/ 1 w 1891"/>
                <a:gd name="T55" fmla="*/ 0 h 2775"/>
                <a:gd name="T56" fmla="*/ 1 w 1891"/>
                <a:gd name="T57" fmla="*/ 0 h 2775"/>
                <a:gd name="T58" fmla="*/ 1 w 1891"/>
                <a:gd name="T59" fmla="*/ 0 h 2775"/>
                <a:gd name="T60" fmla="*/ 1 w 1891"/>
                <a:gd name="T61" fmla="*/ 0 h 2775"/>
                <a:gd name="T62" fmla="*/ 1 w 1891"/>
                <a:gd name="T63" fmla="*/ 0 h 2775"/>
                <a:gd name="T64" fmla="*/ 1 w 1891"/>
                <a:gd name="T65" fmla="*/ 0 h 2775"/>
                <a:gd name="T66" fmla="*/ 1 w 1891"/>
                <a:gd name="T67" fmla="*/ 0 h 2775"/>
                <a:gd name="T68" fmla="*/ 1 w 1891"/>
                <a:gd name="T69" fmla="*/ 0 h 2775"/>
                <a:gd name="T70" fmla="*/ 1 w 1891"/>
                <a:gd name="T71" fmla="*/ 0 h 2775"/>
                <a:gd name="T72" fmla="*/ 1 w 1891"/>
                <a:gd name="T73" fmla="*/ 0 h 2775"/>
                <a:gd name="T74" fmla="*/ 0 w 1891"/>
                <a:gd name="T75" fmla="*/ 0 h 277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91"/>
                <a:gd name="T115" fmla="*/ 0 h 2775"/>
                <a:gd name="T116" fmla="*/ 1891 w 1891"/>
                <a:gd name="T117" fmla="*/ 2775 h 277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91" h="2775">
                  <a:moveTo>
                    <a:pt x="0" y="2723"/>
                  </a:moveTo>
                  <a:lnTo>
                    <a:pt x="86" y="1843"/>
                  </a:lnTo>
                  <a:lnTo>
                    <a:pt x="136" y="1713"/>
                  </a:lnTo>
                  <a:lnTo>
                    <a:pt x="212" y="1528"/>
                  </a:lnTo>
                  <a:lnTo>
                    <a:pt x="301" y="1508"/>
                  </a:lnTo>
                  <a:lnTo>
                    <a:pt x="477" y="1473"/>
                  </a:lnTo>
                  <a:lnTo>
                    <a:pt x="562" y="1426"/>
                  </a:lnTo>
                  <a:lnTo>
                    <a:pt x="633" y="1368"/>
                  </a:lnTo>
                  <a:lnTo>
                    <a:pt x="660" y="1209"/>
                  </a:lnTo>
                  <a:lnTo>
                    <a:pt x="575" y="997"/>
                  </a:lnTo>
                  <a:lnTo>
                    <a:pt x="519" y="978"/>
                  </a:lnTo>
                  <a:lnTo>
                    <a:pt x="468" y="748"/>
                  </a:lnTo>
                  <a:lnTo>
                    <a:pt x="503" y="689"/>
                  </a:lnTo>
                  <a:lnTo>
                    <a:pt x="487" y="462"/>
                  </a:lnTo>
                  <a:lnTo>
                    <a:pt x="493" y="249"/>
                  </a:lnTo>
                  <a:lnTo>
                    <a:pt x="554" y="165"/>
                  </a:lnTo>
                  <a:lnTo>
                    <a:pt x="679" y="21"/>
                  </a:lnTo>
                  <a:lnTo>
                    <a:pt x="779" y="0"/>
                  </a:lnTo>
                  <a:lnTo>
                    <a:pt x="910" y="0"/>
                  </a:lnTo>
                  <a:lnTo>
                    <a:pt x="1012" y="58"/>
                  </a:lnTo>
                  <a:lnTo>
                    <a:pt x="1097" y="165"/>
                  </a:lnTo>
                  <a:lnTo>
                    <a:pt x="1154" y="341"/>
                  </a:lnTo>
                  <a:lnTo>
                    <a:pt x="1167" y="496"/>
                  </a:lnTo>
                  <a:lnTo>
                    <a:pt x="1167" y="629"/>
                  </a:lnTo>
                  <a:lnTo>
                    <a:pt x="1220" y="652"/>
                  </a:lnTo>
                  <a:lnTo>
                    <a:pt x="1202" y="865"/>
                  </a:lnTo>
                  <a:lnTo>
                    <a:pt x="1130" y="903"/>
                  </a:lnTo>
                  <a:lnTo>
                    <a:pt x="1112" y="1033"/>
                  </a:lnTo>
                  <a:lnTo>
                    <a:pt x="1086" y="1179"/>
                  </a:lnTo>
                  <a:lnTo>
                    <a:pt x="1104" y="1293"/>
                  </a:lnTo>
                  <a:lnTo>
                    <a:pt x="1197" y="1368"/>
                  </a:lnTo>
                  <a:lnTo>
                    <a:pt x="1321" y="1411"/>
                  </a:lnTo>
                  <a:lnTo>
                    <a:pt x="1497" y="1448"/>
                  </a:lnTo>
                  <a:lnTo>
                    <a:pt x="1620" y="1459"/>
                  </a:lnTo>
                  <a:lnTo>
                    <a:pt x="1687" y="1579"/>
                  </a:lnTo>
                  <a:lnTo>
                    <a:pt x="1738" y="1687"/>
                  </a:lnTo>
                  <a:lnTo>
                    <a:pt x="1891" y="2775"/>
                  </a:lnTo>
                  <a:lnTo>
                    <a:pt x="0" y="2723"/>
                  </a:lnTo>
                  <a:close/>
                </a:path>
              </a:pathLst>
            </a:custGeom>
            <a:solidFill>
              <a:srgbClr val="808080"/>
            </a:solidFill>
            <a:ln w="1588">
              <a:solidFill>
                <a:srgbClr val="919191"/>
              </a:solidFill>
              <a:round/>
              <a:headEnd/>
              <a:tailEnd/>
            </a:ln>
          </p:spPr>
          <p:txBody>
            <a:bodyPr/>
            <a:lstStyle/>
            <a:p>
              <a:endParaRPr lang="en-GB"/>
            </a:p>
          </p:txBody>
        </p:sp>
        <p:sp>
          <p:nvSpPr>
            <p:cNvPr id="19462" name="Freeform 7"/>
            <p:cNvSpPr>
              <a:spLocks/>
            </p:cNvSpPr>
            <p:nvPr/>
          </p:nvSpPr>
          <p:spPr bwMode="auto">
            <a:xfrm>
              <a:off x="1544" y="1762"/>
              <a:ext cx="739" cy="982"/>
            </a:xfrm>
            <a:custGeom>
              <a:avLst/>
              <a:gdLst>
                <a:gd name="T0" fmla="*/ 0 w 1479"/>
                <a:gd name="T1" fmla="*/ 0 h 2946"/>
                <a:gd name="T2" fmla="*/ 0 w 1479"/>
                <a:gd name="T3" fmla="*/ 0 h 2946"/>
                <a:gd name="T4" fmla="*/ 0 w 1479"/>
                <a:gd name="T5" fmla="*/ 0 h 2946"/>
                <a:gd name="T6" fmla="*/ 0 w 1479"/>
                <a:gd name="T7" fmla="*/ 0 h 2946"/>
                <a:gd name="T8" fmla="*/ 0 w 1479"/>
                <a:gd name="T9" fmla="*/ 0 h 2946"/>
                <a:gd name="T10" fmla="*/ 0 w 1479"/>
                <a:gd name="T11" fmla="*/ 0 h 2946"/>
                <a:gd name="T12" fmla="*/ 0 w 1479"/>
                <a:gd name="T13" fmla="*/ 0 h 2946"/>
                <a:gd name="T14" fmla="*/ 0 w 1479"/>
                <a:gd name="T15" fmla="*/ 0 h 2946"/>
                <a:gd name="T16" fmla="*/ 0 w 1479"/>
                <a:gd name="T17" fmla="*/ 0 h 2946"/>
                <a:gd name="T18" fmla="*/ 0 w 1479"/>
                <a:gd name="T19" fmla="*/ 0 h 2946"/>
                <a:gd name="T20" fmla="*/ 0 w 1479"/>
                <a:gd name="T21" fmla="*/ 0 h 2946"/>
                <a:gd name="T22" fmla="*/ 0 w 1479"/>
                <a:gd name="T23" fmla="*/ 0 h 2946"/>
                <a:gd name="T24" fmla="*/ 0 w 1479"/>
                <a:gd name="T25" fmla="*/ 0 h 2946"/>
                <a:gd name="T26" fmla="*/ 0 w 1479"/>
                <a:gd name="T27" fmla="*/ 0 h 2946"/>
                <a:gd name="T28" fmla="*/ 0 w 1479"/>
                <a:gd name="T29" fmla="*/ 0 h 2946"/>
                <a:gd name="T30" fmla="*/ 0 w 1479"/>
                <a:gd name="T31" fmla="*/ 0 h 2946"/>
                <a:gd name="T32" fmla="*/ 0 w 1479"/>
                <a:gd name="T33" fmla="*/ 0 h 2946"/>
                <a:gd name="T34" fmla="*/ 0 w 1479"/>
                <a:gd name="T35" fmla="*/ 0 h 2946"/>
                <a:gd name="T36" fmla="*/ 0 w 1479"/>
                <a:gd name="T37" fmla="*/ 0 h 2946"/>
                <a:gd name="T38" fmla="*/ 0 w 1479"/>
                <a:gd name="T39" fmla="*/ 0 h 2946"/>
                <a:gd name="T40" fmla="*/ 0 w 1479"/>
                <a:gd name="T41" fmla="*/ 0 h 2946"/>
                <a:gd name="T42" fmla="*/ 0 w 1479"/>
                <a:gd name="T43" fmla="*/ 0 h 2946"/>
                <a:gd name="T44" fmla="*/ 0 w 1479"/>
                <a:gd name="T45" fmla="*/ 0 h 2946"/>
                <a:gd name="T46" fmla="*/ 0 w 1479"/>
                <a:gd name="T47" fmla="*/ 0 h 2946"/>
                <a:gd name="T48" fmla="*/ 0 w 1479"/>
                <a:gd name="T49" fmla="*/ 0 h 2946"/>
                <a:gd name="T50" fmla="*/ 0 w 1479"/>
                <a:gd name="T51" fmla="*/ 0 h 2946"/>
                <a:gd name="T52" fmla="*/ 0 w 1479"/>
                <a:gd name="T53" fmla="*/ 0 h 2946"/>
                <a:gd name="T54" fmla="*/ 0 w 1479"/>
                <a:gd name="T55" fmla="*/ 0 h 2946"/>
                <a:gd name="T56" fmla="*/ 0 w 1479"/>
                <a:gd name="T57" fmla="*/ 0 h 2946"/>
                <a:gd name="T58" fmla="*/ 0 w 1479"/>
                <a:gd name="T59" fmla="*/ 0 h 2946"/>
                <a:gd name="T60" fmla="*/ 0 w 1479"/>
                <a:gd name="T61" fmla="*/ 0 h 2946"/>
                <a:gd name="T62" fmla="*/ 0 w 1479"/>
                <a:gd name="T63" fmla="*/ 0 h 2946"/>
                <a:gd name="T64" fmla="*/ 0 w 1479"/>
                <a:gd name="T65" fmla="*/ 0 h 2946"/>
                <a:gd name="T66" fmla="*/ 0 w 1479"/>
                <a:gd name="T67" fmla="*/ 0 h 2946"/>
                <a:gd name="T68" fmla="*/ 0 w 1479"/>
                <a:gd name="T69" fmla="*/ 0 h 2946"/>
                <a:gd name="T70" fmla="*/ 0 w 1479"/>
                <a:gd name="T71" fmla="*/ 0 h 2946"/>
                <a:gd name="T72" fmla="*/ 0 w 1479"/>
                <a:gd name="T73" fmla="*/ 0 h 2946"/>
                <a:gd name="T74" fmla="*/ 0 w 1479"/>
                <a:gd name="T75" fmla="*/ 0 h 2946"/>
                <a:gd name="T76" fmla="*/ 0 w 1479"/>
                <a:gd name="T77" fmla="*/ 0 h 29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79"/>
                <a:gd name="T118" fmla="*/ 0 h 2946"/>
                <a:gd name="T119" fmla="*/ 1479 w 1479"/>
                <a:gd name="T120" fmla="*/ 2946 h 29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79" h="2946">
                  <a:moveTo>
                    <a:pt x="0" y="2946"/>
                  </a:moveTo>
                  <a:lnTo>
                    <a:pt x="20" y="1832"/>
                  </a:lnTo>
                  <a:lnTo>
                    <a:pt x="78" y="1502"/>
                  </a:lnTo>
                  <a:lnTo>
                    <a:pt x="195" y="1349"/>
                  </a:lnTo>
                  <a:lnTo>
                    <a:pt x="344" y="1324"/>
                  </a:lnTo>
                  <a:lnTo>
                    <a:pt x="474" y="1275"/>
                  </a:lnTo>
                  <a:lnTo>
                    <a:pt x="528" y="1167"/>
                  </a:lnTo>
                  <a:lnTo>
                    <a:pt x="532" y="1005"/>
                  </a:lnTo>
                  <a:lnTo>
                    <a:pt x="480" y="917"/>
                  </a:lnTo>
                  <a:lnTo>
                    <a:pt x="480" y="865"/>
                  </a:lnTo>
                  <a:lnTo>
                    <a:pt x="436" y="798"/>
                  </a:lnTo>
                  <a:lnTo>
                    <a:pt x="398" y="660"/>
                  </a:lnTo>
                  <a:lnTo>
                    <a:pt x="405" y="635"/>
                  </a:lnTo>
                  <a:lnTo>
                    <a:pt x="367" y="527"/>
                  </a:lnTo>
                  <a:lnTo>
                    <a:pt x="405" y="309"/>
                  </a:lnTo>
                  <a:lnTo>
                    <a:pt x="488" y="206"/>
                  </a:lnTo>
                  <a:lnTo>
                    <a:pt x="584" y="63"/>
                  </a:lnTo>
                  <a:lnTo>
                    <a:pt x="774" y="0"/>
                  </a:lnTo>
                  <a:lnTo>
                    <a:pt x="919" y="108"/>
                  </a:lnTo>
                  <a:lnTo>
                    <a:pt x="971" y="195"/>
                  </a:lnTo>
                  <a:lnTo>
                    <a:pt x="1054" y="238"/>
                  </a:lnTo>
                  <a:lnTo>
                    <a:pt x="1054" y="336"/>
                  </a:lnTo>
                  <a:lnTo>
                    <a:pt x="1063" y="391"/>
                  </a:lnTo>
                  <a:lnTo>
                    <a:pt x="1124" y="499"/>
                  </a:lnTo>
                  <a:lnTo>
                    <a:pt x="1075" y="651"/>
                  </a:lnTo>
                  <a:lnTo>
                    <a:pt x="1083" y="759"/>
                  </a:lnTo>
                  <a:lnTo>
                    <a:pt x="1038" y="865"/>
                  </a:lnTo>
                  <a:lnTo>
                    <a:pt x="1002" y="897"/>
                  </a:lnTo>
                  <a:lnTo>
                    <a:pt x="1002" y="949"/>
                  </a:lnTo>
                  <a:lnTo>
                    <a:pt x="957" y="1070"/>
                  </a:lnTo>
                  <a:lnTo>
                    <a:pt x="926" y="1167"/>
                  </a:lnTo>
                  <a:lnTo>
                    <a:pt x="1018" y="1275"/>
                  </a:lnTo>
                  <a:lnTo>
                    <a:pt x="1175" y="1380"/>
                  </a:lnTo>
                  <a:lnTo>
                    <a:pt x="1340" y="1489"/>
                  </a:lnTo>
                  <a:lnTo>
                    <a:pt x="1416" y="1617"/>
                  </a:lnTo>
                  <a:lnTo>
                    <a:pt x="1447" y="1789"/>
                  </a:lnTo>
                  <a:lnTo>
                    <a:pt x="1470" y="2052"/>
                  </a:lnTo>
                  <a:lnTo>
                    <a:pt x="1479" y="2817"/>
                  </a:lnTo>
                  <a:lnTo>
                    <a:pt x="0" y="2946"/>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3" name="Freeform 8"/>
            <p:cNvSpPr>
              <a:spLocks/>
            </p:cNvSpPr>
            <p:nvPr/>
          </p:nvSpPr>
          <p:spPr bwMode="auto">
            <a:xfrm>
              <a:off x="2100" y="1704"/>
              <a:ext cx="789" cy="1031"/>
            </a:xfrm>
            <a:custGeom>
              <a:avLst/>
              <a:gdLst>
                <a:gd name="T0" fmla="*/ 1 w 1577"/>
                <a:gd name="T1" fmla="*/ 0 h 3093"/>
                <a:gd name="T2" fmla="*/ 0 w 1577"/>
                <a:gd name="T3" fmla="*/ 0 h 3093"/>
                <a:gd name="T4" fmla="*/ 1 w 1577"/>
                <a:gd name="T5" fmla="*/ 0 h 3093"/>
                <a:gd name="T6" fmla="*/ 1 w 1577"/>
                <a:gd name="T7" fmla="*/ 0 h 3093"/>
                <a:gd name="T8" fmla="*/ 1 w 1577"/>
                <a:gd name="T9" fmla="*/ 0 h 3093"/>
                <a:gd name="T10" fmla="*/ 1 w 1577"/>
                <a:gd name="T11" fmla="*/ 0 h 3093"/>
                <a:gd name="T12" fmla="*/ 1 w 1577"/>
                <a:gd name="T13" fmla="*/ 0 h 3093"/>
                <a:gd name="T14" fmla="*/ 1 w 1577"/>
                <a:gd name="T15" fmla="*/ 0 h 3093"/>
                <a:gd name="T16" fmla="*/ 1 w 1577"/>
                <a:gd name="T17" fmla="*/ 0 h 3093"/>
                <a:gd name="T18" fmla="*/ 1 w 1577"/>
                <a:gd name="T19" fmla="*/ 0 h 3093"/>
                <a:gd name="T20" fmla="*/ 1 w 1577"/>
                <a:gd name="T21" fmla="*/ 0 h 3093"/>
                <a:gd name="T22" fmla="*/ 1 w 1577"/>
                <a:gd name="T23" fmla="*/ 0 h 3093"/>
                <a:gd name="T24" fmla="*/ 1 w 1577"/>
                <a:gd name="T25" fmla="*/ 0 h 3093"/>
                <a:gd name="T26" fmla="*/ 1 w 1577"/>
                <a:gd name="T27" fmla="*/ 0 h 3093"/>
                <a:gd name="T28" fmla="*/ 1 w 1577"/>
                <a:gd name="T29" fmla="*/ 0 h 3093"/>
                <a:gd name="T30" fmla="*/ 1 w 1577"/>
                <a:gd name="T31" fmla="*/ 0 h 3093"/>
                <a:gd name="T32" fmla="*/ 1 w 1577"/>
                <a:gd name="T33" fmla="*/ 0 h 3093"/>
                <a:gd name="T34" fmla="*/ 1 w 1577"/>
                <a:gd name="T35" fmla="*/ 0 h 3093"/>
                <a:gd name="T36" fmla="*/ 1 w 1577"/>
                <a:gd name="T37" fmla="*/ 0 h 3093"/>
                <a:gd name="T38" fmla="*/ 1 w 1577"/>
                <a:gd name="T39" fmla="*/ 0 h 3093"/>
                <a:gd name="T40" fmla="*/ 1 w 1577"/>
                <a:gd name="T41" fmla="*/ 0 h 3093"/>
                <a:gd name="T42" fmla="*/ 1 w 1577"/>
                <a:gd name="T43" fmla="*/ 0 h 3093"/>
                <a:gd name="T44" fmla="*/ 1 w 1577"/>
                <a:gd name="T45" fmla="*/ 0 h 3093"/>
                <a:gd name="T46" fmla="*/ 1 w 1577"/>
                <a:gd name="T47" fmla="*/ 0 h 3093"/>
                <a:gd name="T48" fmla="*/ 1 w 1577"/>
                <a:gd name="T49" fmla="*/ 0 h 3093"/>
                <a:gd name="T50" fmla="*/ 1 w 1577"/>
                <a:gd name="T51" fmla="*/ 0 h 3093"/>
                <a:gd name="T52" fmla="*/ 1 w 1577"/>
                <a:gd name="T53" fmla="*/ 0 h 3093"/>
                <a:gd name="T54" fmla="*/ 1 w 1577"/>
                <a:gd name="T55" fmla="*/ 0 h 3093"/>
                <a:gd name="T56" fmla="*/ 1 w 1577"/>
                <a:gd name="T57" fmla="*/ 0 h 3093"/>
                <a:gd name="T58" fmla="*/ 1 w 1577"/>
                <a:gd name="T59" fmla="*/ 0 h 3093"/>
                <a:gd name="T60" fmla="*/ 1 w 1577"/>
                <a:gd name="T61" fmla="*/ 0 h 3093"/>
                <a:gd name="T62" fmla="*/ 1 w 1577"/>
                <a:gd name="T63" fmla="*/ 0 h 3093"/>
                <a:gd name="T64" fmla="*/ 1 w 1577"/>
                <a:gd name="T65" fmla="*/ 0 h 3093"/>
                <a:gd name="T66" fmla="*/ 1 w 1577"/>
                <a:gd name="T67" fmla="*/ 0 h 30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77"/>
                <a:gd name="T103" fmla="*/ 0 h 3093"/>
                <a:gd name="T104" fmla="*/ 1577 w 1577"/>
                <a:gd name="T105" fmla="*/ 3093 h 309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77" h="3093">
                  <a:moveTo>
                    <a:pt x="31" y="3059"/>
                  </a:moveTo>
                  <a:lnTo>
                    <a:pt x="17" y="3023"/>
                  </a:lnTo>
                  <a:lnTo>
                    <a:pt x="7" y="2927"/>
                  </a:lnTo>
                  <a:lnTo>
                    <a:pt x="0" y="2628"/>
                  </a:lnTo>
                  <a:lnTo>
                    <a:pt x="14" y="2128"/>
                  </a:lnTo>
                  <a:lnTo>
                    <a:pt x="31" y="2008"/>
                  </a:lnTo>
                  <a:lnTo>
                    <a:pt x="60" y="1898"/>
                  </a:lnTo>
                  <a:lnTo>
                    <a:pt x="188" y="1667"/>
                  </a:lnTo>
                  <a:lnTo>
                    <a:pt x="260" y="1627"/>
                  </a:lnTo>
                  <a:lnTo>
                    <a:pt x="300" y="1604"/>
                  </a:lnTo>
                  <a:lnTo>
                    <a:pt x="319" y="1573"/>
                  </a:lnTo>
                  <a:lnTo>
                    <a:pt x="310" y="1541"/>
                  </a:lnTo>
                  <a:lnTo>
                    <a:pt x="291" y="1504"/>
                  </a:lnTo>
                  <a:lnTo>
                    <a:pt x="261" y="1432"/>
                  </a:lnTo>
                  <a:lnTo>
                    <a:pt x="261" y="1401"/>
                  </a:lnTo>
                  <a:lnTo>
                    <a:pt x="268" y="1365"/>
                  </a:lnTo>
                  <a:lnTo>
                    <a:pt x="288" y="1287"/>
                  </a:lnTo>
                  <a:lnTo>
                    <a:pt x="327" y="1143"/>
                  </a:lnTo>
                  <a:lnTo>
                    <a:pt x="331" y="981"/>
                  </a:lnTo>
                  <a:lnTo>
                    <a:pt x="331" y="938"/>
                  </a:lnTo>
                  <a:lnTo>
                    <a:pt x="331" y="916"/>
                  </a:lnTo>
                  <a:lnTo>
                    <a:pt x="330" y="893"/>
                  </a:lnTo>
                  <a:lnTo>
                    <a:pt x="327" y="818"/>
                  </a:lnTo>
                  <a:lnTo>
                    <a:pt x="305" y="672"/>
                  </a:lnTo>
                  <a:lnTo>
                    <a:pt x="294" y="595"/>
                  </a:lnTo>
                  <a:lnTo>
                    <a:pt x="291" y="561"/>
                  </a:lnTo>
                  <a:lnTo>
                    <a:pt x="290" y="529"/>
                  </a:lnTo>
                  <a:lnTo>
                    <a:pt x="319" y="361"/>
                  </a:lnTo>
                  <a:lnTo>
                    <a:pt x="372" y="204"/>
                  </a:lnTo>
                  <a:lnTo>
                    <a:pt x="455" y="83"/>
                  </a:lnTo>
                  <a:lnTo>
                    <a:pt x="508" y="29"/>
                  </a:lnTo>
                  <a:lnTo>
                    <a:pt x="556" y="0"/>
                  </a:lnTo>
                  <a:lnTo>
                    <a:pt x="584" y="10"/>
                  </a:lnTo>
                  <a:lnTo>
                    <a:pt x="614" y="32"/>
                  </a:lnTo>
                  <a:lnTo>
                    <a:pt x="653" y="60"/>
                  </a:lnTo>
                  <a:lnTo>
                    <a:pt x="696" y="83"/>
                  </a:lnTo>
                  <a:lnTo>
                    <a:pt x="726" y="71"/>
                  </a:lnTo>
                  <a:lnTo>
                    <a:pt x="756" y="61"/>
                  </a:lnTo>
                  <a:lnTo>
                    <a:pt x="801" y="96"/>
                  </a:lnTo>
                  <a:lnTo>
                    <a:pt x="852" y="159"/>
                  </a:lnTo>
                  <a:lnTo>
                    <a:pt x="931" y="302"/>
                  </a:lnTo>
                  <a:lnTo>
                    <a:pt x="979" y="463"/>
                  </a:lnTo>
                  <a:lnTo>
                    <a:pt x="1015" y="637"/>
                  </a:lnTo>
                  <a:lnTo>
                    <a:pt x="1058" y="987"/>
                  </a:lnTo>
                  <a:lnTo>
                    <a:pt x="1065" y="1261"/>
                  </a:lnTo>
                  <a:lnTo>
                    <a:pt x="1070" y="1357"/>
                  </a:lnTo>
                  <a:lnTo>
                    <a:pt x="1072" y="1407"/>
                  </a:lnTo>
                  <a:lnTo>
                    <a:pt x="1072" y="1430"/>
                  </a:lnTo>
                  <a:lnTo>
                    <a:pt x="1071" y="1453"/>
                  </a:lnTo>
                  <a:lnTo>
                    <a:pt x="1064" y="1488"/>
                  </a:lnTo>
                  <a:lnTo>
                    <a:pt x="1058" y="1527"/>
                  </a:lnTo>
                  <a:lnTo>
                    <a:pt x="1103" y="1595"/>
                  </a:lnTo>
                  <a:lnTo>
                    <a:pt x="1163" y="1645"/>
                  </a:lnTo>
                  <a:lnTo>
                    <a:pt x="1307" y="1773"/>
                  </a:lnTo>
                  <a:lnTo>
                    <a:pt x="1563" y="2308"/>
                  </a:lnTo>
                  <a:lnTo>
                    <a:pt x="1571" y="2422"/>
                  </a:lnTo>
                  <a:lnTo>
                    <a:pt x="1564" y="2440"/>
                  </a:lnTo>
                  <a:lnTo>
                    <a:pt x="1563" y="2473"/>
                  </a:lnTo>
                  <a:lnTo>
                    <a:pt x="1563" y="2499"/>
                  </a:lnTo>
                  <a:lnTo>
                    <a:pt x="1563" y="2516"/>
                  </a:lnTo>
                  <a:lnTo>
                    <a:pt x="1563" y="2538"/>
                  </a:lnTo>
                  <a:lnTo>
                    <a:pt x="1574" y="2869"/>
                  </a:lnTo>
                  <a:lnTo>
                    <a:pt x="1577" y="3016"/>
                  </a:lnTo>
                  <a:lnTo>
                    <a:pt x="1577" y="3041"/>
                  </a:lnTo>
                  <a:lnTo>
                    <a:pt x="1576" y="3061"/>
                  </a:lnTo>
                  <a:lnTo>
                    <a:pt x="1570" y="3080"/>
                  </a:lnTo>
                  <a:lnTo>
                    <a:pt x="763" y="3093"/>
                  </a:lnTo>
                  <a:lnTo>
                    <a:pt x="366" y="3088"/>
                  </a:lnTo>
                  <a:lnTo>
                    <a:pt x="31" y="3059"/>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4" name="Freeform 9"/>
            <p:cNvSpPr>
              <a:spLocks/>
            </p:cNvSpPr>
            <p:nvPr/>
          </p:nvSpPr>
          <p:spPr bwMode="auto">
            <a:xfrm rot="-2660175">
              <a:off x="2627" y="1712"/>
              <a:ext cx="812" cy="969"/>
            </a:xfrm>
            <a:custGeom>
              <a:avLst/>
              <a:gdLst>
                <a:gd name="T0" fmla="*/ 1 w 1623"/>
                <a:gd name="T1" fmla="*/ 0 h 2907"/>
                <a:gd name="T2" fmla="*/ 1 w 1623"/>
                <a:gd name="T3" fmla="*/ 0 h 2907"/>
                <a:gd name="T4" fmla="*/ 1 w 1623"/>
                <a:gd name="T5" fmla="*/ 0 h 2907"/>
                <a:gd name="T6" fmla="*/ 1 w 1623"/>
                <a:gd name="T7" fmla="*/ 0 h 2907"/>
                <a:gd name="T8" fmla="*/ 1 w 1623"/>
                <a:gd name="T9" fmla="*/ 0 h 2907"/>
                <a:gd name="T10" fmla="*/ 1 w 1623"/>
                <a:gd name="T11" fmla="*/ 0 h 2907"/>
                <a:gd name="T12" fmla="*/ 1 w 1623"/>
                <a:gd name="T13" fmla="*/ 0 h 2907"/>
                <a:gd name="T14" fmla="*/ 1 w 1623"/>
                <a:gd name="T15" fmla="*/ 0 h 2907"/>
                <a:gd name="T16" fmla="*/ 1 w 1623"/>
                <a:gd name="T17" fmla="*/ 0 h 2907"/>
                <a:gd name="T18" fmla="*/ 1 w 1623"/>
                <a:gd name="T19" fmla="*/ 0 h 2907"/>
                <a:gd name="T20" fmla="*/ 1 w 1623"/>
                <a:gd name="T21" fmla="*/ 0 h 2907"/>
                <a:gd name="T22" fmla="*/ 1 w 1623"/>
                <a:gd name="T23" fmla="*/ 0 h 2907"/>
                <a:gd name="T24" fmla="*/ 1 w 1623"/>
                <a:gd name="T25" fmla="*/ 0 h 2907"/>
                <a:gd name="T26" fmla="*/ 1 w 1623"/>
                <a:gd name="T27" fmla="*/ 0 h 2907"/>
                <a:gd name="T28" fmla="*/ 1 w 1623"/>
                <a:gd name="T29" fmla="*/ 0 h 2907"/>
                <a:gd name="T30" fmla="*/ 1 w 1623"/>
                <a:gd name="T31" fmla="*/ 0 h 2907"/>
                <a:gd name="T32" fmla="*/ 1 w 1623"/>
                <a:gd name="T33" fmla="*/ 0 h 2907"/>
                <a:gd name="T34" fmla="*/ 1 w 1623"/>
                <a:gd name="T35" fmla="*/ 0 h 2907"/>
                <a:gd name="T36" fmla="*/ 1 w 1623"/>
                <a:gd name="T37" fmla="*/ 0 h 2907"/>
                <a:gd name="T38" fmla="*/ 1 w 1623"/>
                <a:gd name="T39" fmla="*/ 0 h 2907"/>
                <a:gd name="T40" fmla="*/ 1 w 1623"/>
                <a:gd name="T41" fmla="*/ 0 h 2907"/>
                <a:gd name="T42" fmla="*/ 1 w 1623"/>
                <a:gd name="T43" fmla="*/ 0 h 2907"/>
                <a:gd name="T44" fmla="*/ 1 w 1623"/>
                <a:gd name="T45" fmla="*/ 0 h 2907"/>
                <a:gd name="T46" fmla="*/ 1 w 1623"/>
                <a:gd name="T47" fmla="*/ 0 h 2907"/>
                <a:gd name="T48" fmla="*/ 1 w 1623"/>
                <a:gd name="T49" fmla="*/ 0 h 2907"/>
                <a:gd name="T50" fmla="*/ 1 w 1623"/>
                <a:gd name="T51" fmla="*/ 0 h 2907"/>
                <a:gd name="T52" fmla="*/ 1 w 1623"/>
                <a:gd name="T53" fmla="*/ 0 h 2907"/>
                <a:gd name="T54" fmla="*/ 1 w 1623"/>
                <a:gd name="T55" fmla="*/ 0 h 2907"/>
                <a:gd name="T56" fmla="*/ 1 w 1623"/>
                <a:gd name="T57" fmla="*/ 0 h 2907"/>
                <a:gd name="T58" fmla="*/ 1 w 1623"/>
                <a:gd name="T59" fmla="*/ 0 h 2907"/>
                <a:gd name="T60" fmla="*/ 1 w 1623"/>
                <a:gd name="T61" fmla="*/ 0 h 2907"/>
                <a:gd name="T62" fmla="*/ 1 w 1623"/>
                <a:gd name="T63" fmla="*/ 0 h 2907"/>
                <a:gd name="T64" fmla="*/ 1 w 1623"/>
                <a:gd name="T65" fmla="*/ 0 h 2907"/>
                <a:gd name="T66" fmla="*/ 1 w 1623"/>
                <a:gd name="T67" fmla="*/ 0 h 2907"/>
                <a:gd name="T68" fmla="*/ 1 w 1623"/>
                <a:gd name="T69" fmla="*/ 0 h 2907"/>
                <a:gd name="T70" fmla="*/ 1 w 1623"/>
                <a:gd name="T71" fmla="*/ 0 h 2907"/>
                <a:gd name="T72" fmla="*/ 1 w 1623"/>
                <a:gd name="T73" fmla="*/ 0 h 2907"/>
                <a:gd name="T74" fmla="*/ 1 w 1623"/>
                <a:gd name="T75" fmla="*/ 0 h 2907"/>
                <a:gd name="T76" fmla="*/ 0 w 1623"/>
                <a:gd name="T77" fmla="*/ 0 h 2907"/>
                <a:gd name="T78" fmla="*/ 1 w 1623"/>
                <a:gd name="T79" fmla="*/ 0 h 2907"/>
                <a:gd name="T80" fmla="*/ 1 w 1623"/>
                <a:gd name="T81" fmla="*/ 0 h 2907"/>
                <a:gd name="T82" fmla="*/ 1 w 1623"/>
                <a:gd name="T83" fmla="*/ 0 h 290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23"/>
                <a:gd name="T127" fmla="*/ 0 h 2907"/>
                <a:gd name="T128" fmla="*/ 1623 w 1623"/>
                <a:gd name="T129" fmla="*/ 2907 h 290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23" h="2907">
                  <a:moveTo>
                    <a:pt x="1538" y="2864"/>
                  </a:moveTo>
                  <a:lnTo>
                    <a:pt x="1570" y="2852"/>
                  </a:lnTo>
                  <a:lnTo>
                    <a:pt x="1595" y="2816"/>
                  </a:lnTo>
                  <a:lnTo>
                    <a:pt x="1620" y="2688"/>
                  </a:lnTo>
                  <a:lnTo>
                    <a:pt x="1623" y="2604"/>
                  </a:lnTo>
                  <a:lnTo>
                    <a:pt x="1623" y="2558"/>
                  </a:lnTo>
                  <a:lnTo>
                    <a:pt x="1621" y="2506"/>
                  </a:lnTo>
                  <a:lnTo>
                    <a:pt x="1601" y="2289"/>
                  </a:lnTo>
                  <a:lnTo>
                    <a:pt x="1522" y="1849"/>
                  </a:lnTo>
                  <a:lnTo>
                    <a:pt x="1475" y="1668"/>
                  </a:lnTo>
                  <a:lnTo>
                    <a:pt x="1427" y="1542"/>
                  </a:lnTo>
                  <a:lnTo>
                    <a:pt x="1372" y="1499"/>
                  </a:lnTo>
                  <a:lnTo>
                    <a:pt x="1308" y="1470"/>
                  </a:lnTo>
                  <a:lnTo>
                    <a:pt x="1128" y="1365"/>
                  </a:lnTo>
                  <a:lnTo>
                    <a:pt x="1022" y="1305"/>
                  </a:lnTo>
                  <a:lnTo>
                    <a:pt x="966" y="1266"/>
                  </a:lnTo>
                  <a:lnTo>
                    <a:pt x="927" y="1219"/>
                  </a:lnTo>
                  <a:lnTo>
                    <a:pt x="913" y="1131"/>
                  </a:lnTo>
                  <a:lnTo>
                    <a:pt x="913" y="1109"/>
                  </a:lnTo>
                  <a:lnTo>
                    <a:pt x="913" y="1083"/>
                  </a:lnTo>
                  <a:lnTo>
                    <a:pt x="922" y="1040"/>
                  </a:lnTo>
                  <a:lnTo>
                    <a:pt x="947" y="940"/>
                  </a:lnTo>
                  <a:lnTo>
                    <a:pt x="1012" y="869"/>
                  </a:lnTo>
                  <a:lnTo>
                    <a:pt x="1034" y="758"/>
                  </a:lnTo>
                  <a:lnTo>
                    <a:pt x="1047" y="640"/>
                  </a:lnTo>
                  <a:lnTo>
                    <a:pt x="1043" y="615"/>
                  </a:lnTo>
                  <a:lnTo>
                    <a:pt x="1032" y="596"/>
                  </a:lnTo>
                  <a:lnTo>
                    <a:pt x="1016" y="549"/>
                  </a:lnTo>
                  <a:lnTo>
                    <a:pt x="1016" y="481"/>
                  </a:lnTo>
                  <a:lnTo>
                    <a:pt x="1012" y="393"/>
                  </a:lnTo>
                  <a:lnTo>
                    <a:pt x="984" y="241"/>
                  </a:lnTo>
                  <a:lnTo>
                    <a:pt x="909" y="133"/>
                  </a:lnTo>
                  <a:lnTo>
                    <a:pt x="817" y="52"/>
                  </a:lnTo>
                  <a:lnTo>
                    <a:pt x="725" y="17"/>
                  </a:lnTo>
                  <a:lnTo>
                    <a:pt x="630" y="0"/>
                  </a:lnTo>
                  <a:lnTo>
                    <a:pt x="614" y="1"/>
                  </a:lnTo>
                  <a:lnTo>
                    <a:pt x="595" y="8"/>
                  </a:lnTo>
                  <a:lnTo>
                    <a:pt x="553" y="36"/>
                  </a:lnTo>
                  <a:lnTo>
                    <a:pt x="480" y="99"/>
                  </a:lnTo>
                  <a:lnTo>
                    <a:pt x="446" y="192"/>
                  </a:lnTo>
                  <a:lnTo>
                    <a:pt x="418" y="299"/>
                  </a:lnTo>
                  <a:lnTo>
                    <a:pt x="412" y="352"/>
                  </a:lnTo>
                  <a:lnTo>
                    <a:pt x="416" y="433"/>
                  </a:lnTo>
                  <a:lnTo>
                    <a:pt x="421" y="515"/>
                  </a:lnTo>
                  <a:lnTo>
                    <a:pt x="422" y="549"/>
                  </a:lnTo>
                  <a:lnTo>
                    <a:pt x="422" y="576"/>
                  </a:lnTo>
                  <a:lnTo>
                    <a:pt x="409" y="596"/>
                  </a:lnTo>
                  <a:lnTo>
                    <a:pt x="400" y="602"/>
                  </a:lnTo>
                  <a:lnTo>
                    <a:pt x="395" y="618"/>
                  </a:lnTo>
                  <a:lnTo>
                    <a:pt x="420" y="830"/>
                  </a:lnTo>
                  <a:lnTo>
                    <a:pt x="453" y="887"/>
                  </a:lnTo>
                  <a:lnTo>
                    <a:pt x="488" y="927"/>
                  </a:lnTo>
                  <a:lnTo>
                    <a:pt x="525" y="1015"/>
                  </a:lnTo>
                  <a:lnTo>
                    <a:pt x="535" y="1035"/>
                  </a:lnTo>
                  <a:lnTo>
                    <a:pt x="542" y="1123"/>
                  </a:lnTo>
                  <a:lnTo>
                    <a:pt x="542" y="1203"/>
                  </a:lnTo>
                  <a:lnTo>
                    <a:pt x="507" y="1236"/>
                  </a:lnTo>
                  <a:lnTo>
                    <a:pt x="445" y="1266"/>
                  </a:lnTo>
                  <a:lnTo>
                    <a:pt x="418" y="1274"/>
                  </a:lnTo>
                  <a:lnTo>
                    <a:pt x="398" y="1274"/>
                  </a:lnTo>
                  <a:lnTo>
                    <a:pt x="377" y="1274"/>
                  </a:lnTo>
                  <a:lnTo>
                    <a:pt x="338" y="1272"/>
                  </a:lnTo>
                  <a:lnTo>
                    <a:pt x="322" y="1272"/>
                  </a:lnTo>
                  <a:lnTo>
                    <a:pt x="307" y="1272"/>
                  </a:lnTo>
                  <a:lnTo>
                    <a:pt x="292" y="1272"/>
                  </a:lnTo>
                  <a:lnTo>
                    <a:pt x="270" y="1272"/>
                  </a:lnTo>
                  <a:lnTo>
                    <a:pt x="214" y="1262"/>
                  </a:lnTo>
                  <a:lnTo>
                    <a:pt x="159" y="1255"/>
                  </a:lnTo>
                  <a:lnTo>
                    <a:pt x="137" y="1253"/>
                  </a:lnTo>
                  <a:lnTo>
                    <a:pt x="118" y="1255"/>
                  </a:lnTo>
                  <a:lnTo>
                    <a:pt x="108" y="1284"/>
                  </a:lnTo>
                  <a:lnTo>
                    <a:pt x="103" y="1344"/>
                  </a:lnTo>
                  <a:lnTo>
                    <a:pt x="89" y="1448"/>
                  </a:lnTo>
                  <a:lnTo>
                    <a:pt x="60" y="1532"/>
                  </a:lnTo>
                  <a:lnTo>
                    <a:pt x="42" y="1626"/>
                  </a:lnTo>
                  <a:lnTo>
                    <a:pt x="4" y="2101"/>
                  </a:lnTo>
                  <a:lnTo>
                    <a:pt x="0" y="2553"/>
                  </a:lnTo>
                  <a:lnTo>
                    <a:pt x="0" y="2780"/>
                  </a:lnTo>
                  <a:lnTo>
                    <a:pt x="4" y="2880"/>
                  </a:lnTo>
                  <a:lnTo>
                    <a:pt x="305" y="2903"/>
                  </a:lnTo>
                  <a:lnTo>
                    <a:pt x="477" y="2907"/>
                  </a:lnTo>
                  <a:lnTo>
                    <a:pt x="568" y="2907"/>
                  </a:lnTo>
                  <a:lnTo>
                    <a:pt x="615" y="2907"/>
                  </a:lnTo>
                  <a:lnTo>
                    <a:pt x="664" y="2907"/>
                  </a:lnTo>
                  <a:lnTo>
                    <a:pt x="1538" y="2864"/>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5" name="Freeform 10"/>
            <p:cNvSpPr>
              <a:spLocks/>
            </p:cNvSpPr>
            <p:nvPr/>
          </p:nvSpPr>
          <p:spPr bwMode="auto">
            <a:xfrm>
              <a:off x="1546" y="1992"/>
              <a:ext cx="820" cy="1005"/>
            </a:xfrm>
            <a:custGeom>
              <a:avLst/>
              <a:gdLst>
                <a:gd name="T0" fmla="*/ 1 w 1639"/>
                <a:gd name="T1" fmla="*/ 0 h 3014"/>
                <a:gd name="T2" fmla="*/ 1 w 1639"/>
                <a:gd name="T3" fmla="*/ 0 h 3014"/>
                <a:gd name="T4" fmla="*/ 0 w 1639"/>
                <a:gd name="T5" fmla="*/ 0 h 3014"/>
                <a:gd name="T6" fmla="*/ 1 w 1639"/>
                <a:gd name="T7" fmla="*/ 0 h 3014"/>
                <a:gd name="T8" fmla="*/ 1 w 1639"/>
                <a:gd name="T9" fmla="*/ 0 h 3014"/>
                <a:gd name="T10" fmla="*/ 1 w 1639"/>
                <a:gd name="T11" fmla="*/ 0 h 3014"/>
                <a:gd name="T12" fmla="*/ 1 w 1639"/>
                <a:gd name="T13" fmla="*/ 0 h 3014"/>
                <a:gd name="T14" fmla="*/ 1 w 1639"/>
                <a:gd name="T15" fmla="*/ 0 h 3014"/>
                <a:gd name="T16" fmla="*/ 1 w 1639"/>
                <a:gd name="T17" fmla="*/ 0 h 3014"/>
                <a:gd name="T18" fmla="*/ 1 w 1639"/>
                <a:gd name="T19" fmla="*/ 0 h 3014"/>
                <a:gd name="T20" fmla="*/ 1 w 1639"/>
                <a:gd name="T21" fmla="*/ 0 h 3014"/>
                <a:gd name="T22" fmla="*/ 1 w 1639"/>
                <a:gd name="T23" fmla="*/ 0 h 3014"/>
                <a:gd name="T24" fmla="*/ 1 w 1639"/>
                <a:gd name="T25" fmla="*/ 0 h 3014"/>
                <a:gd name="T26" fmla="*/ 1 w 1639"/>
                <a:gd name="T27" fmla="*/ 0 h 3014"/>
                <a:gd name="T28" fmla="*/ 1 w 1639"/>
                <a:gd name="T29" fmla="*/ 0 h 3014"/>
                <a:gd name="T30" fmla="*/ 1 w 1639"/>
                <a:gd name="T31" fmla="*/ 0 h 3014"/>
                <a:gd name="T32" fmla="*/ 1 w 1639"/>
                <a:gd name="T33" fmla="*/ 0 h 3014"/>
                <a:gd name="T34" fmla="*/ 1 w 1639"/>
                <a:gd name="T35" fmla="*/ 0 h 3014"/>
                <a:gd name="T36" fmla="*/ 1 w 1639"/>
                <a:gd name="T37" fmla="*/ 0 h 3014"/>
                <a:gd name="T38" fmla="*/ 1 w 1639"/>
                <a:gd name="T39" fmla="*/ 0 h 3014"/>
                <a:gd name="T40" fmla="*/ 1 w 1639"/>
                <a:gd name="T41" fmla="*/ 0 h 3014"/>
                <a:gd name="T42" fmla="*/ 1 w 1639"/>
                <a:gd name="T43" fmla="*/ 0 h 3014"/>
                <a:gd name="T44" fmla="*/ 1 w 1639"/>
                <a:gd name="T45" fmla="*/ 0 h 3014"/>
                <a:gd name="T46" fmla="*/ 1 w 1639"/>
                <a:gd name="T47" fmla="*/ 0 h 3014"/>
                <a:gd name="T48" fmla="*/ 1 w 1639"/>
                <a:gd name="T49" fmla="*/ 0 h 3014"/>
                <a:gd name="T50" fmla="*/ 1 w 1639"/>
                <a:gd name="T51" fmla="*/ 0 h 3014"/>
                <a:gd name="T52" fmla="*/ 1 w 1639"/>
                <a:gd name="T53" fmla="*/ 0 h 3014"/>
                <a:gd name="T54" fmla="*/ 1 w 1639"/>
                <a:gd name="T55" fmla="*/ 0 h 3014"/>
                <a:gd name="T56" fmla="*/ 1 w 1639"/>
                <a:gd name="T57" fmla="*/ 0 h 3014"/>
                <a:gd name="T58" fmla="*/ 1 w 1639"/>
                <a:gd name="T59" fmla="*/ 0 h 3014"/>
                <a:gd name="T60" fmla="*/ 1 w 1639"/>
                <a:gd name="T61" fmla="*/ 0 h 3014"/>
                <a:gd name="T62" fmla="*/ 1 w 1639"/>
                <a:gd name="T63" fmla="*/ 0 h 3014"/>
                <a:gd name="T64" fmla="*/ 1 w 1639"/>
                <a:gd name="T65" fmla="*/ 0 h 3014"/>
                <a:gd name="T66" fmla="*/ 1 w 1639"/>
                <a:gd name="T67" fmla="*/ 0 h 301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9"/>
                <a:gd name="T103" fmla="*/ 0 h 3014"/>
                <a:gd name="T104" fmla="*/ 1639 w 1639"/>
                <a:gd name="T105" fmla="*/ 3014 h 301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9" h="3014">
                  <a:moveTo>
                    <a:pt x="156" y="3014"/>
                  </a:moveTo>
                  <a:lnTo>
                    <a:pt x="9" y="2958"/>
                  </a:lnTo>
                  <a:lnTo>
                    <a:pt x="0" y="1901"/>
                  </a:lnTo>
                  <a:lnTo>
                    <a:pt x="118" y="1674"/>
                  </a:lnTo>
                  <a:lnTo>
                    <a:pt x="316" y="1573"/>
                  </a:lnTo>
                  <a:lnTo>
                    <a:pt x="427" y="1488"/>
                  </a:lnTo>
                  <a:lnTo>
                    <a:pt x="551" y="1415"/>
                  </a:lnTo>
                  <a:lnTo>
                    <a:pt x="597" y="1310"/>
                  </a:lnTo>
                  <a:lnTo>
                    <a:pt x="606" y="1251"/>
                  </a:lnTo>
                  <a:lnTo>
                    <a:pt x="590" y="1184"/>
                  </a:lnTo>
                  <a:lnTo>
                    <a:pt x="499" y="1155"/>
                  </a:lnTo>
                  <a:lnTo>
                    <a:pt x="433" y="885"/>
                  </a:lnTo>
                  <a:lnTo>
                    <a:pt x="472" y="514"/>
                  </a:lnTo>
                  <a:lnTo>
                    <a:pt x="506" y="243"/>
                  </a:lnTo>
                  <a:lnTo>
                    <a:pt x="620" y="59"/>
                  </a:lnTo>
                  <a:lnTo>
                    <a:pt x="699" y="0"/>
                  </a:lnTo>
                  <a:lnTo>
                    <a:pt x="769" y="13"/>
                  </a:lnTo>
                  <a:lnTo>
                    <a:pt x="838" y="26"/>
                  </a:lnTo>
                  <a:lnTo>
                    <a:pt x="869" y="0"/>
                  </a:lnTo>
                  <a:lnTo>
                    <a:pt x="1020" y="118"/>
                  </a:lnTo>
                  <a:lnTo>
                    <a:pt x="1136" y="455"/>
                  </a:lnTo>
                  <a:lnTo>
                    <a:pt x="1215" y="750"/>
                  </a:lnTo>
                  <a:lnTo>
                    <a:pt x="1215" y="1013"/>
                  </a:lnTo>
                  <a:lnTo>
                    <a:pt x="1136" y="1189"/>
                  </a:lnTo>
                  <a:lnTo>
                    <a:pt x="1049" y="1262"/>
                  </a:lnTo>
                  <a:lnTo>
                    <a:pt x="1080" y="1333"/>
                  </a:lnTo>
                  <a:lnTo>
                    <a:pt x="1228" y="1465"/>
                  </a:lnTo>
                  <a:lnTo>
                    <a:pt x="1414" y="1488"/>
                  </a:lnTo>
                  <a:lnTo>
                    <a:pt x="1518" y="1561"/>
                  </a:lnTo>
                  <a:lnTo>
                    <a:pt x="1602" y="1631"/>
                  </a:lnTo>
                  <a:lnTo>
                    <a:pt x="1632" y="1801"/>
                  </a:lnTo>
                  <a:lnTo>
                    <a:pt x="1639" y="1940"/>
                  </a:lnTo>
                  <a:lnTo>
                    <a:pt x="1527" y="3013"/>
                  </a:lnTo>
                  <a:lnTo>
                    <a:pt x="156" y="3014"/>
                  </a:lnTo>
                  <a:close/>
                </a:path>
              </a:pathLst>
            </a:custGeom>
            <a:solidFill>
              <a:srgbClr val="808080"/>
            </a:solidFill>
            <a:ln w="1588">
              <a:solidFill>
                <a:srgbClr val="919191"/>
              </a:solidFill>
              <a:round/>
              <a:headEnd/>
              <a:tailEnd/>
            </a:ln>
          </p:spPr>
          <p:txBody>
            <a:bodyPr/>
            <a:lstStyle/>
            <a:p>
              <a:endParaRPr lang="en-GB"/>
            </a:p>
          </p:txBody>
        </p:sp>
        <p:sp>
          <p:nvSpPr>
            <p:cNvPr id="19466" name="Freeform 11"/>
            <p:cNvSpPr>
              <a:spLocks/>
            </p:cNvSpPr>
            <p:nvPr/>
          </p:nvSpPr>
          <p:spPr bwMode="auto">
            <a:xfrm>
              <a:off x="2825" y="1953"/>
              <a:ext cx="882" cy="924"/>
            </a:xfrm>
            <a:custGeom>
              <a:avLst/>
              <a:gdLst>
                <a:gd name="T0" fmla="*/ 0 w 1765"/>
                <a:gd name="T1" fmla="*/ 0 h 2774"/>
                <a:gd name="T2" fmla="*/ 0 w 1765"/>
                <a:gd name="T3" fmla="*/ 0 h 2774"/>
                <a:gd name="T4" fmla="*/ 0 w 1765"/>
                <a:gd name="T5" fmla="*/ 0 h 2774"/>
                <a:gd name="T6" fmla="*/ 0 w 1765"/>
                <a:gd name="T7" fmla="*/ 0 h 2774"/>
                <a:gd name="T8" fmla="*/ 0 w 1765"/>
                <a:gd name="T9" fmla="*/ 0 h 2774"/>
                <a:gd name="T10" fmla="*/ 0 w 1765"/>
                <a:gd name="T11" fmla="*/ 0 h 2774"/>
                <a:gd name="T12" fmla="*/ 0 w 1765"/>
                <a:gd name="T13" fmla="*/ 0 h 2774"/>
                <a:gd name="T14" fmla="*/ 0 w 1765"/>
                <a:gd name="T15" fmla="*/ 0 h 2774"/>
                <a:gd name="T16" fmla="*/ 0 w 1765"/>
                <a:gd name="T17" fmla="*/ 0 h 2774"/>
                <a:gd name="T18" fmla="*/ 0 w 1765"/>
                <a:gd name="T19" fmla="*/ 0 h 2774"/>
                <a:gd name="T20" fmla="*/ 0 w 1765"/>
                <a:gd name="T21" fmla="*/ 0 h 2774"/>
                <a:gd name="T22" fmla="*/ 0 w 1765"/>
                <a:gd name="T23" fmla="*/ 0 h 2774"/>
                <a:gd name="T24" fmla="*/ 0 w 1765"/>
                <a:gd name="T25" fmla="*/ 0 h 2774"/>
                <a:gd name="T26" fmla="*/ 0 w 1765"/>
                <a:gd name="T27" fmla="*/ 0 h 2774"/>
                <a:gd name="T28" fmla="*/ 0 w 1765"/>
                <a:gd name="T29" fmla="*/ 0 h 2774"/>
                <a:gd name="T30" fmla="*/ 0 w 1765"/>
                <a:gd name="T31" fmla="*/ 0 h 2774"/>
                <a:gd name="T32" fmla="*/ 0 w 1765"/>
                <a:gd name="T33" fmla="*/ 0 h 2774"/>
                <a:gd name="T34" fmla="*/ 0 w 1765"/>
                <a:gd name="T35" fmla="*/ 0 h 2774"/>
                <a:gd name="T36" fmla="*/ 0 w 1765"/>
                <a:gd name="T37" fmla="*/ 0 h 2774"/>
                <a:gd name="T38" fmla="*/ 0 w 1765"/>
                <a:gd name="T39" fmla="*/ 0 h 2774"/>
                <a:gd name="T40" fmla="*/ 0 w 1765"/>
                <a:gd name="T41" fmla="*/ 0 h 2774"/>
                <a:gd name="T42" fmla="*/ 0 w 1765"/>
                <a:gd name="T43" fmla="*/ 0 h 2774"/>
                <a:gd name="T44" fmla="*/ 0 w 1765"/>
                <a:gd name="T45" fmla="*/ 0 h 2774"/>
                <a:gd name="T46" fmla="*/ 0 w 1765"/>
                <a:gd name="T47" fmla="*/ 0 h 2774"/>
                <a:gd name="T48" fmla="*/ 0 w 1765"/>
                <a:gd name="T49" fmla="*/ 0 h 2774"/>
                <a:gd name="T50" fmla="*/ 0 w 1765"/>
                <a:gd name="T51" fmla="*/ 0 h 2774"/>
                <a:gd name="T52" fmla="*/ 0 w 1765"/>
                <a:gd name="T53" fmla="*/ 0 h 2774"/>
                <a:gd name="T54" fmla="*/ 0 w 1765"/>
                <a:gd name="T55" fmla="*/ 0 h 2774"/>
                <a:gd name="T56" fmla="*/ 0 w 1765"/>
                <a:gd name="T57" fmla="*/ 0 h 2774"/>
                <a:gd name="T58" fmla="*/ 0 w 1765"/>
                <a:gd name="T59" fmla="*/ 0 h 2774"/>
                <a:gd name="T60" fmla="*/ 0 w 1765"/>
                <a:gd name="T61" fmla="*/ 0 h 2774"/>
                <a:gd name="T62" fmla="*/ 0 w 1765"/>
                <a:gd name="T63" fmla="*/ 0 h 2774"/>
                <a:gd name="T64" fmla="*/ 0 w 1765"/>
                <a:gd name="T65" fmla="*/ 0 h 2774"/>
                <a:gd name="T66" fmla="*/ 0 w 1765"/>
                <a:gd name="T67" fmla="*/ 0 h 2774"/>
                <a:gd name="T68" fmla="*/ 0 w 1765"/>
                <a:gd name="T69" fmla="*/ 0 h 2774"/>
                <a:gd name="T70" fmla="*/ 0 w 1765"/>
                <a:gd name="T71" fmla="*/ 0 h 2774"/>
                <a:gd name="T72" fmla="*/ 0 w 1765"/>
                <a:gd name="T73" fmla="*/ 0 h 2774"/>
                <a:gd name="T74" fmla="*/ 0 w 1765"/>
                <a:gd name="T75" fmla="*/ 0 h 277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65"/>
                <a:gd name="T115" fmla="*/ 0 h 2774"/>
                <a:gd name="T116" fmla="*/ 1765 w 1765"/>
                <a:gd name="T117" fmla="*/ 2774 h 277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65" h="2774">
                  <a:moveTo>
                    <a:pt x="0" y="2722"/>
                  </a:moveTo>
                  <a:lnTo>
                    <a:pt x="81" y="1843"/>
                  </a:lnTo>
                  <a:lnTo>
                    <a:pt x="127" y="1713"/>
                  </a:lnTo>
                  <a:lnTo>
                    <a:pt x="198" y="1528"/>
                  </a:lnTo>
                  <a:lnTo>
                    <a:pt x="282" y="1507"/>
                  </a:lnTo>
                  <a:lnTo>
                    <a:pt x="446" y="1473"/>
                  </a:lnTo>
                  <a:lnTo>
                    <a:pt x="525" y="1425"/>
                  </a:lnTo>
                  <a:lnTo>
                    <a:pt x="591" y="1367"/>
                  </a:lnTo>
                  <a:lnTo>
                    <a:pt x="617" y="1208"/>
                  </a:lnTo>
                  <a:lnTo>
                    <a:pt x="538" y="996"/>
                  </a:lnTo>
                  <a:lnTo>
                    <a:pt x="485" y="977"/>
                  </a:lnTo>
                  <a:lnTo>
                    <a:pt x="438" y="748"/>
                  </a:lnTo>
                  <a:lnTo>
                    <a:pt x="470" y="689"/>
                  </a:lnTo>
                  <a:lnTo>
                    <a:pt x="454" y="462"/>
                  </a:lnTo>
                  <a:lnTo>
                    <a:pt x="460" y="248"/>
                  </a:lnTo>
                  <a:lnTo>
                    <a:pt x="518" y="164"/>
                  </a:lnTo>
                  <a:lnTo>
                    <a:pt x="634" y="20"/>
                  </a:lnTo>
                  <a:lnTo>
                    <a:pt x="727" y="0"/>
                  </a:lnTo>
                  <a:lnTo>
                    <a:pt x="850" y="0"/>
                  </a:lnTo>
                  <a:lnTo>
                    <a:pt x="945" y="57"/>
                  </a:lnTo>
                  <a:lnTo>
                    <a:pt x="1024" y="164"/>
                  </a:lnTo>
                  <a:lnTo>
                    <a:pt x="1078" y="340"/>
                  </a:lnTo>
                  <a:lnTo>
                    <a:pt x="1090" y="495"/>
                  </a:lnTo>
                  <a:lnTo>
                    <a:pt x="1090" y="628"/>
                  </a:lnTo>
                  <a:lnTo>
                    <a:pt x="1138" y="651"/>
                  </a:lnTo>
                  <a:lnTo>
                    <a:pt x="1122" y="865"/>
                  </a:lnTo>
                  <a:lnTo>
                    <a:pt x="1054" y="902"/>
                  </a:lnTo>
                  <a:lnTo>
                    <a:pt x="1038" y="1032"/>
                  </a:lnTo>
                  <a:lnTo>
                    <a:pt x="1013" y="1178"/>
                  </a:lnTo>
                  <a:lnTo>
                    <a:pt x="1031" y="1292"/>
                  </a:lnTo>
                  <a:lnTo>
                    <a:pt x="1118" y="1367"/>
                  </a:lnTo>
                  <a:lnTo>
                    <a:pt x="1233" y="1411"/>
                  </a:lnTo>
                  <a:lnTo>
                    <a:pt x="1397" y="1447"/>
                  </a:lnTo>
                  <a:lnTo>
                    <a:pt x="1512" y="1458"/>
                  </a:lnTo>
                  <a:lnTo>
                    <a:pt x="1575" y="1578"/>
                  </a:lnTo>
                  <a:lnTo>
                    <a:pt x="1622" y="1687"/>
                  </a:lnTo>
                  <a:lnTo>
                    <a:pt x="1765" y="2774"/>
                  </a:lnTo>
                  <a:lnTo>
                    <a:pt x="0" y="2722"/>
                  </a:lnTo>
                  <a:close/>
                </a:path>
              </a:pathLst>
            </a:custGeom>
            <a:solidFill>
              <a:srgbClr val="808080"/>
            </a:solidFill>
            <a:ln w="1588">
              <a:solidFill>
                <a:srgbClr val="919191"/>
              </a:solidFill>
              <a:round/>
              <a:headEnd/>
              <a:tailEnd/>
            </a:ln>
          </p:spPr>
          <p:txBody>
            <a:bodyPr/>
            <a:lstStyle/>
            <a:p>
              <a:endParaRPr lang="en-GB"/>
            </a:p>
          </p:txBody>
        </p:sp>
        <p:sp>
          <p:nvSpPr>
            <p:cNvPr id="19467" name="Freeform 12"/>
            <p:cNvSpPr>
              <a:spLocks/>
            </p:cNvSpPr>
            <p:nvPr/>
          </p:nvSpPr>
          <p:spPr bwMode="auto">
            <a:xfrm>
              <a:off x="2464" y="2105"/>
              <a:ext cx="814" cy="1037"/>
            </a:xfrm>
            <a:custGeom>
              <a:avLst/>
              <a:gdLst>
                <a:gd name="T0" fmla="*/ 1 w 1626"/>
                <a:gd name="T1" fmla="*/ 0 h 3111"/>
                <a:gd name="T2" fmla="*/ 0 w 1626"/>
                <a:gd name="T3" fmla="*/ 0 h 3111"/>
                <a:gd name="T4" fmla="*/ 1 w 1626"/>
                <a:gd name="T5" fmla="*/ 0 h 3111"/>
                <a:gd name="T6" fmla="*/ 1 w 1626"/>
                <a:gd name="T7" fmla="*/ 0 h 3111"/>
                <a:gd name="T8" fmla="*/ 1 w 1626"/>
                <a:gd name="T9" fmla="*/ 0 h 3111"/>
                <a:gd name="T10" fmla="*/ 1 w 1626"/>
                <a:gd name="T11" fmla="*/ 0 h 3111"/>
                <a:gd name="T12" fmla="*/ 1 w 1626"/>
                <a:gd name="T13" fmla="*/ 0 h 3111"/>
                <a:gd name="T14" fmla="*/ 1 w 1626"/>
                <a:gd name="T15" fmla="*/ 0 h 3111"/>
                <a:gd name="T16" fmla="*/ 1 w 1626"/>
                <a:gd name="T17" fmla="*/ 0 h 3111"/>
                <a:gd name="T18" fmla="*/ 1 w 1626"/>
                <a:gd name="T19" fmla="*/ 0 h 3111"/>
                <a:gd name="T20" fmla="*/ 1 w 1626"/>
                <a:gd name="T21" fmla="*/ 0 h 3111"/>
                <a:gd name="T22" fmla="*/ 1 w 1626"/>
                <a:gd name="T23" fmla="*/ 0 h 3111"/>
                <a:gd name="T24" fmla="*/ 1 w 1626"/>
                <a:gd name="T25" fmla="*/ 0 h 3111"/>
                <a:gd name="T26" fmla="*/ 1 w 1626"/>
                <a:gd name="T27" fmla="*/ 0 h 3111"/>
                <a:gd name="T28" fmla="*/ 1 w 1626"/>
                <a:gd name="T29" fmla="*/ 0 h 3111"/>
                <a:gd name="T30" fmla="*/ 1 w 1626"/>
                <a:gd name="T31" fmla="*/ 0 h 3111"/>
                <a:gd name="T32" fmla="*/ 1 w 1626"/>
                <a:gd name="T33" fmla="*/ 0 h 3111"/>
                <a:gd name="T34" fmla="*/ 1 w 1626"/>
                <a:gd name="T35" fmla="*/ 0 h 3111"/>
                <a:gd name="T36" fmla="*/ 1 w 1626"/>
                <a:gd name="T37" fmla="*/ 0 h 3111"/>
                <a:gd name="T38" fmla="*/ 1 w 1626"/>
                <a:gd name="T39" fmla="*/ 0 h 3111"/>
                <a:gd name="T40" fmla="*/ 1 w 1626"/>
                <a:gd name="T41" fmla="*/ 0 h 3111"/>
                <a:gd name="T42" fmla="*/ 1 w 1626"/>
                <a:gd name="T43" fmla="*/ 0 h 3111"/>
                <a:gd name="T44" fmla="*/ 1 w 1626"/>
                <a:gd name="T45" fmla="*/ 0 h 3111"/>
                <a:gd name="T46" fmla="*/ 1 w 1626"/>
                <a:gd name="T47" fmla="*/ 0 h 3111"/>
                <a:gd name="T48" fmla="*/ 1 w 1626"/>
                <a:gd name="T49" fmla="*/ 0 h 3111"/>
                <a:gd name="T50" fmla="*/ 1 w 1626"/>
                <a:gd name="T51" fmla="*/ 0 h 3111"/>
                <a:gd name="T52" fmla="*/ 1 w 1626"/>
                <a:gd name="T53" fmla="*/ 0 h 3111"/>
                <a:gd name="T54" fmla="*/ 1 w 1626"/>
                <a:gd name="T55" fmla="*/ 0 h 3111"/>
                <a:gd name="T56" fmla="*/ 1 w 1626"/>
                <a:gd name="T57" fmla="*/ 0 h 3111"/>
                <a:gd name="T58" fmla="*/ 1 w 1626"/>
                <a:gd name="T59" fmla="*/ 0 h 3111"/>
                <a:gd name="T60" fmla="*/ 1 w 1626"/>
                <a:gd name="T61" fmla="*/ 0 h 3111"/>
                <a:gd name="T62" fmla="*/ 1 w 1626"/>
                <a:gd name="T63" fmla="*/ 0 h 3111"/>
                <a:gd name="T64" fmla="*/ 1 w 1626"/>
                <a:gd name="T65" fmla="*/ 0 h 3111"/>
                <a:gd name="T66" fmla="*/ 1 w 1626"/>
                <a:gd name="T67" fmla="*/ 0 h 3111"/>
                <a:gd name="T68" fmla="*/ 1 w 1626"/>
                <a:gd name="T69" fmla="*/ 0 h 3111"/>
                <a:gd name="T70" fmla="*/ 1 w 1626"/>
                <a:gd name="T71" fmla="*/ 0 h 3111"/>
                <a:gd name="T72" fmla="*/ 1 w 1626"/>
                <a:gd name="T73" fmla="*/ 0 h 31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26"/>
                <a:gd name="T112" fmla="*/ 0 h 3111"/>
                <a:gd name="T113" fmla="*/ 1626 w 1626"/>
                <a:gd name="T114" fmla="*/ 3111 h 31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26" h="3111">
                  <a:moveTo>
                    <a:pt x="31" y="3081"/>
                  </a:moveTo>
                  <a:lnTo>
                    <a:pt x="17" y="3045"/>
                  </a:lnTo>
                  <a:lnTo>
                    <a:pt x="7" y="2945"/>
                  </a:lnTo>
                  <a:lnTo>
                    <a:pt x="0" y="2643"/>
                  </a:lnTo>
                  <a:lnTo>
                    <a:pt x="14" y="2143"/>
                  </a:lnTo>
                  <a:lnTo>
                    <a:pt x="31" y="2023"/>
                  </a:lnTo>
                  <a:lnTo>
                    <a:pt x="59" y="1911"/>
                  </a:lnTo>
                  <a:lnTo>
                    <a:pt x="135" y="1837"/>
                  </a:lnTo>
                  <a:lnTo>
                    <a:pt x="268" y="1733"/>
                  </a:lnTo>
                  <a:lnTo>
                    <a:pt x="403" y="1632"/>
                  </a:lnTo>
                  <a:lnTo>
                    <a:pt x="483" y="1557"/>
                  </a:lnTo>
                  <a:lnTo>
                    <a:pt x="460" y="1521"/>
                  </a:lnTo>
                  <a:lnTo>
                    <a:pt x="383" y="1456"/>
                  </a:lnTo>
                  <a:lnTo>
                    <a:pt x="302" y="1389"/>
                  </a:lnTo>
                  <a:lnTo>
                    <a:pt x="263" y="1337"/>
                  </a:lnTo>
                  <a:lnTo>
                    <a:pt x="269" y="1319"/>
                  </a:lnTo>
                  <a:lnTo>
                    <a:pt x="286" y="1316"/>
                  </a:lnTo>
                  <a:lnTo>
                    <a:pt x="300" y="1313"/>
                  </a:lnTo>
                  <a:lnTo>
                    <a:pt x="306" y="1294"/>
                  </a:lnTo>
                  <a:lnTo>
                    <a:pt x="301" y="1259"/>
                  </a:lnTo>
                  <a:lnTo>
                    <a:pt x="291" y="1251"/>
                  </a:lnTo>
                  <a:lnTo>
                    <a:pt x="284" y="1242"/>
                  </a:lnTo>
                  <a:lnTo>
                    <a:pt x="283" y="1231"/>
                  </a:lnTo>
                  <a:lnTo>
                    <a:pt x="284" y="1207"/>
                  </a:lnTo>
                  <a:lnTo>
                    <a:pt x="313" y="1015"/>
                  </a:lnTo>
                  <a:lnTo>
                    <a:pt x="330" y="907"/>
                  </a:lnTo>
                  <a:lnTo>
                    <a:pt x="334" y="862"/>
                  </a:lnTo>
                  <a:lnTo>
                    <a:pt x="336" y="825"/>
                  </a:lnTo>
                  <a:lnTo>
                    <a:pt x="313" y="679"/>
                  </a:lnTo>
                  <a:lnTo>
                    <a:pt x="301" y="602"/>
                  </a:lnTo>
                  <a:lnTo>
                    <a:pt x="297" y="568"/>
                  </a:lnTo>
                  <a:lnTo>
                    <a:pt x="297" y="537"/>
                  </a:lnTo>
                  <a:lnTo>
                    <a:pt x="328" y="365"/>
                  </a:lnTo>
                  <a:lnTo>
                    <a:pt x="380" y="207"/>
                  </a:lnTo>
                  <a:lnTo>
                    <a:pt x="467" y="82"/>
                  </a:lnTo>
                  <a:lnTo>
                    <a:pt x="521" y="29"/>
                  </a:lnTo>
                  <a:lnTo>
                    <a:pt x="571" y="0"/>
                  </a:lnTo>
                  <a:lnTo>
                    <a:pt x="602" y="13"/>
                  </a:lnTo>
                  <a:lnTo>
                    <a:pt x="632" y="39"/>
                  </a:lnTo>
                  <a:lnTo>
                    <a:pt x="716" y="85"/>
                  </a:lnTo>
                  <a:lnTo>
                    <a:pt x="746" y="74"/>
                  </a:lnTo>
                  <a:lnTo>
                    <a:pt x="778" y="62"/>
                  </a:lnTo>
                  <a:lnTo>
                    <a:pt x="825" y="97"/>
                  </a:lnTo>
                  <a:lnTo>
                    <a:pt x="878" y="160"/>
                  </a:lnTo>
                  <a:lnTo>
                    <a:pt x="961" y="305"/>
                  </a:lnTo>
                  <a:lnTo>
                    <a:pt x="1008" y="468"/>
                  </a:lnTo>
                  <a:lnTo>
                    <a:pt x="1045" y="643"/>
                  </a:lnTo>
                  <a:lnTo>
                    <a:pt x="1089" y="994"/>
                  </a:lnTo>
                  <a:lnTo>
                    <a:pt x="1098" y="1270"/>
                  </a:lnTo>
                  <a:lnTo>
                    <a:pt x="1103" y="1366"/>
                  </a:lnTo>
                  <a:lnTo>
                    <a:pt x="1105" y="1421"/>
                  </a:lnTo>
                  <a:lnTo>
                    <a:pt x="1105" y="1444"/>
                  </a:lnTo>
                  <a:lnTo>
                    <a:pt x="1104" y="1467"/>
                  </a:lnTo>
                  <a:lnTo>
                    <a:pt x="1096" y="1501"/>
                  </a:lnTo>
                  <a:lnTo>
                    <a:pt x="1089" y="1538"/>
                  </a:lnTo>
                  <a:lnTo>
                    <a:pt x="1105" y="1571"/>
                  </a:lnTo>
                  <a:lnTo>
                    <a:pt x="1135" y="1606"/>
                  </a:lnTo>
                  <a:lnTo>
                    <a:pt x="1196" y="1658"/>
                  </a:lnTo>
                  <a:lnTo>
                    <a:pt x="1348" y="1785"/>
                  </a:lnTo>
                  <a:lnTo>
                    <a:pt x="1612" y="2325"/>
                  </a:lnTo>
                  <a:lnTo>
                    <a:pt x="1619" y="2437"/>
                  </a:lnTo>
                  <a:lnTo>
                    <a:pt x="1612" y="2454"/>
                  </a:lnTo>
                  <a:lnTo>
                    <a:pt x="1611" y="2487"/>
                  </a:lnTo>
                  <a:lnTo>
                    <a:pt x="1611" y="2513"/>
                  </a:lnTo>
                  <a:lnTo>
                    <a:pt x="1612" y="2552"/>
                  </a:lnTo>
                  <a:lnTo>
                    <a:pt x="1623" y="2887"/>
                  </a:lnTo>
                  <a:lnTo>
                    <a:pt x="1626" y="3034"/>
                  </a:lnTo>
                  <a:lnTo>
                    <a:pt x="1626" y="3059"/>
                  </a:lnTo>
                  <a:lnTo>
                    <a:pt x="1625" y="3079"/>
                  </a:lnTo>
                  <a:lnTo>
                    <a:pt x="1619" y="3098"/>
                  </a:lnTo>
                  <a:lnTo>
                    <a:pt x="787" y="3111"/>
                  </a:lnTo>
                  <a:lnTo>
                    <a:pt x="577" y="3111"/>
                  </a:lnTo>
                  <a:lnTo>
                    <a:pt x="476" y="3111"/>
                  </a:lnTo>
                  <a:lnTo>
                    <a:pt x="377" y="3108"/>
                  </a:lnTo>
                  <a:lnTo>
                    <a:pt x="31" y="3081"/>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8" name="Freeform 13"/>
            <p:cNvSpPr>
              <a:spLocks/>
            </p:cNvSpPr>
            <p:nvPr/>
          </p:nvSpPr>
          <p:spPr bwMode="auto">
            <a:xfrm>
              <a:off x="3226" y="2092"/>
              <a:ext cx="838" cy="1067"/>
            </a:xfrm>
            <a:custGeom>
              <a:avLst/>
              <a:gdLst>
                <a:gd name="T0" fmla="*/ 1 w 1675"/>
                <a:gd name="T1" fmla="*/ 0 h 3203"/>
                <a:gd name="T2" fmla="*/ 1 w 1675"/>
                <a:gd name="T3" fmla="*/ 0 h 3203"/>
                <a:gd name="T4" fmla="*/ 1 w 1675"/>
                <a:gd name="T5" fmla="*/ 0 h 3203"/>
                <a:gd name="T6" fmla="*/ 1 w 1675"/>
                <a:gd name="T7" fmla="*/ 0 h 3203"/>
                <a:gd name="T8" fmla="*/ 1 w 1675"/>
                <a:gd name="T9" fmla="*/ 0 h 3203"/>
                <a:gd name="T10" fmla="*/ 1 w 1675"/>
                <a:gd name="T11" fmla="*/ 0 h 3203"/>
                <a:gd name="T12" fmla="*/ 1 w 1675"/>
                <a:gd name="T13" fmla="*/ 0 h 3203"/>
                <a:gd name="T14" fmla="*/ 1 w 1675"/>
                <a:gd name="T15" fmla="*/ 0 h 3203"/>
                <a:gd name="T16" fmla="*/ 1 w 1675"/>
                <a:gd name="T17" fmla="*/ 0 h 3203"/>
                <a:gd name="T18" fmla="*/ 1 w 1675"/>
                <a:gd name="T19" fmla="*/ 0 h 3203"/>
                <a:gd name="T20" fmla="*/ 1 w 1675"/>
                <a:gd name="T21" fmla="*/ 0 h 3203"/>
                <a:gd name="T22" fmla="*/ 1 w 1675"/>
                <a:gd name="T23" fmla="*/ 0 h 3203"/>
                <a:gd name="T24" fmla="*/ 1 w 1675"/>
                <a:gd name="T25" fmla="*/ 0 h 3203"/>
                <a:gd name="T26" fmla="*/ 1 w 1675"/>
                <a:gd name="T27" fmla="*/ 0 h 3203"/>
                <a:gd name="T28" fmla="*/ 1 w 1675"/>
                <a:gd name="T29" fmla="*/ 0 h 3203"/>
                <a:gd name="T30" fmla="*/ 1 w 1675"/>
                <a:gd name="T31" fmla="*/ 0 h 3203"/>
                <a:gd name="T32" fmla="*/ 1 w 1675"/>
                <a:gd name="T33" fmla="*/ 0 h 3203"/>
                <a:gd name="T34" fmla="*/ 1 w 1675"/>
                <a:gd name="T35" fmla="*/ 0 h 3203"/>
                <a:gd name="T36" fmla="*/ 1 w 1675"/>
                <a:gd name="T37" fmla="*/ 0 h 3203"/>
                <a:gd name="T38" fmla="*/ 1 w 1675"/>
                <a:gd name="T39" fmla="*/ 0 h 3203"/>
                <a:gd name="T40" fmla="*/ 1 w 1675"/>
                <a:gd name="T41" fmla="*/ 0 h 3203"/>
                <a:gd name="T42" fmla="*/ 1 w 1675"/>
                <a:gd name="T43" fmla="*/ 0 h 3203"/>
                <a:gd name="T44" fmla="*/ 1 w 1675"/>
                <a:gd name="T45" fmla="*/ 0 h 3203"/>
                <a:gd name="T46" fmla="*/ 1 w 1675"/>
                <a:gd name="T47" fmla="*/ 0 h 3203"/>
                <a:gd name="T48" fmla="*/ 1 w 1675"/>
                <a:gd name="T49" fmla="*/ 0 h 3203"/>
                <a:gd name="T50" fmla="*/ 1 w 1675"/>
                <a:gd name="T51" fmla="*/ 0 h 3203"/>
                <a:gd name="T52" fmla="*/ 1 w 1675"/>
                <a:gd name="T53" fmla="*/ 0 h 3203"/>
                <a:gd name="T54" fmla="*/ 1 w 1675"/>
                <a:gd name="T55" fmla="*/ 0 h 3203"/>
                <a:gd name="T56" fmla="*/ 1 w 1675"/>
                <a:gd name="T57" fmla="*/ 0 h 3203"/>
                <a:gd name="T58" fmla="*/ 1 w 1675"/>
                <a:gd name="T59" fmla="*/ 0 h 3203"/>
                <a:gd name="T60" fmla="*/ 1 w 1675"/>
                <a:gd name="T61" fmla="*/ 0 h 3203"/>
                <a:gd name="T62" fmla="*/ 1 w 1675"/>
                <a:gd name="T63" fmla="*/ 0 h 3203"/>
                <a:gd name="T64" fmla="*/ 1 w 1675"/>
                <a:gd name="T65" fmla="*/ 0 h 3203"/>
                <a:gd name="T66" fmla="*/ 1 w 1675"/>
                <a:gd name="T67" fmla="*/ 0 h 3203"/>
                <a:gd name="T68" fmla="*/ 1 w 1675"/>
                <a:gd name="T69" fmla="*/ 0 h 3203"/>
                <a:gd name="T70" fmla="*/ 1 w 1675"/>
                <a:gd name="T71" fmla="*/ 0 h 3203"/>
                <a:gd name="T72" fmla="*/ 1 w 1675"/>
                <a:gd name="T73" fmla="*/ 0 h 3203"/>
                <a:gd name="T74" fmla="*/ 1 w 1675"/>
                <a:gd name="T75" fmla="*/ 0 h 3203"/>
                <a:gd name="T76" fmla="*/ 1 w 1675"/>
                <a:gd name="T77" fmla="*/ 0 h 3203"/>
                <a:gd name="T78" fmla="*/ 1 w 1675"/>
                <a:gd name="T79" fmla="*/ 0 h 3203"/>
                <a:gd name="T80" fmla="*/ 1 w 1675"/>
                <a:gd name="T81" fmla="*/ 0 h 3203"/>
                <a:gd name="T82" fmla="*/ 1 w 1675"/>
                <a:gd name="T83" fmla="*/ 0 h 320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75"/>
                <a:gd name="T127" fmla="*/ 0 h 3203"/>
                <a:gd name="T128" fmla="*/ 1675 w 1675"/>
                <a:gd name="T129" fmla="*/ 3203 h 320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75" h="3203">
                  <a:moveTo>
                    <a:pt x="1588" y="3157"/>
                  </a:moveTo>
                  <a:lnTo>
                    <a:pt x="1620" y="3144"/>
                  </a:lnTo>
                  <a:lnTo>
                    <a:pt x="1645" y="3104"/>
                  </a:lnTo>
                  <a:lnTo>
                    <a:pt x="1672" y="2962"/>
                  </a:lnTo>
                  <a:lnTo>
                    <a:pt x="1675" y="2870"/>
                  </a:lnTo>
                  <a:lnTo>
                    <a:pt x="1675" y="2818"/>
                  </a:lnTo>
                  <a:lnTo>
                    <a:pt x="1673" y="2762"/>
                  </a:lnTo>
                  <a:lnTo>
                    <a:pt x="1653" y="2522"/>
                  </a:lnTo>
                  <a:lnTo>
                    <a:pt x="1572" y="2036"/>
                  </a:lnTo>
                  <a:lnTo>
                    <a:pt x="1523" y="1840"/>
                  </a:lnTo>
                  <a:lnTo>
                    <a:pt x="1474" y="1701"/>
                  </a:lnTo>
                  <a:lnTo>
                    <a:pt x="1453" y="1673"/>
                  </a:lnTo>
                  <a:lnTo>
                    <a:pt x="1418" y="1651"/>
                  </a:lnTo>
                  <a:lnTo>
                    <a:pt x="1351" y="1619"/>
                  </a:lnTo>
                  <a:lnTo>
                    <a:pt x="1164" y="1505"/>
                  </a:lnTo>
                  <a:lnTo>
                    <a:pt x="1056" y="1437"/>
                  </a:lnTo>
                  <a:lnTo>
                    <a:pt x="1000" y="1394"/>
                  </a:lnTo>
                  <a:lnTo>
                    <a:pt x="960" y="1342"/>
                  </a:lnTo>
                  <a:lnTo>
                    <a:pt x="941" y="1226"/>
                  </a:lnTo>
                  <a:lnTo>
                    <a:pt x="941" y="1193"/>
                  </a:lnTo>
                  <a:lnTo>
                    <a:pt x="941" y="1158"/>
                  </a:lnTo>
                  <a:lnTo>
                    <a:pt x="951" y="1105"/>
                  </a:lnTo>
                  <a:lnTo>
                    <a:pt x="1024" y="966"/>
                  </a:lnTo>
                  <a:lnTo>
                    <a:pt x="1058" y="836"/>
                  </a:lnTo>
                  <a:lnTo>
                    <a:pt x="1080" y="703"/>
                  </a:lnTo>
                  <a:lnTo>
                    <a:pt x="1077" y="676"/>
                  </a:lnTo>
                  <a:lnTo>
                    <a:pt x="1067" y="656"/>
                  </a:lnTo>
                  <a:lnTo>
                    <a:pt x="1050" y="604"/>
                  </a:lnTo>
                  <a:lnTo>
                    <a:pt x="1050" y="526"/>
                  </a:lnTo>
                  <a:lnTo>
                    <a:pt x="1045" y="429"/>
                  </a:lnTo>
                  <a:lnTo>
                    <a:pt x="1016" y="261"/>
                  </a:lnTo>
                  <a:lnTo>
                    <a:pt x="987" y="205"/>
                  </a:lnTo>
                  <a:lnTo>
                    <a:pt x="940" y="143"/>
                  </a:lnTo>
                  <a:lnTo>
                    <a:pt x="842" y="52"/>
                  </a:lnTo>
                  <a:lnTo>
                    <a:pt x="749" y="17"/>
                  </a:lnTo>
                  <a:lnTo>
                    <a:pt x="650" y="0"/>
                  </a:lnTo>
                  <a:lnTo>
                    <a:pt x="634" y="1"/>
                  </a:lnTo>
                  <a:lnTo>
                    <a:pt x="615" y="10"/>
                  </a:lnTo>
                  <a:lnTo>
                    <a:pt x="573" y="39"/>
                  </a:lnTo>
                  <a:lnTo>
                    <a:pt x="497" y="110"/>
                  </a:lnTo>
                  <a:lnTo>
                    <a:pt x="462" y="195"/>
                  </a:lnTo>
                  <a:lnTo>
                    <a:pt x="429" y="292"/>
                  </a:lnTo>
                  <a:lnTo>
                    <a:pt x="423" y="352"/>
                  </a:lnTo>
                  <a:lnTo>
                    <a:pt x="423" y="393"/>
                  </a:lnTo>
                  <a:lnTo>
                    <a:pt x="423" y="415"/>
                  </a:lnTo>
                  <a:lnTo>
                    <a:pt x="423" y="441"/>
                  </a:lnTo>
                  <a:lnTo>
                    <a:pt x="425" y="532"/>
                  </a:lnTo>
                  <a:lnTo>
                    <a:pt x="425" y="569"/>
                  </a:lnTo>
                  <a:lnTo>
                    <a:pt x="424" y="599"/>
                  </a:lnTo>
                  <a:lnTo>
                    <a:pt x="405" y="644"/>
                  </a:lnTo>
                  <a:lnTo>
                    <a:pt x="386" y="689"/>
                  </a:lnTo>
                  <a:lnTo>
                    <a:pt x="415" y="880"/>
                  </a:lnTo>
                  <a:lnTo>
                    <a:pt x="450" y="963"/>
                  </a:lnTo>
                  <a:lnTo>
                    <a:pt x="486" y="1040"/>
                  </a:lnTo>
                  <a:lnTo>
                    <a:pt x="516" y="1193"/>
                  </a:lnTo>
                  <a:lnTo>
                    <a:pt x="530" y="1232"/>
                  </a:lnTo>
                  <a:lnTo>
                    <a:pt x="575" y="1317"/>
                  </a:lnTo>
                  <a:lnTo>
                    <a:pt x="531" y="1356"/>
                  </a:lnTo>
                  <a:lnTo>
                    <a:pt x="461" y="1397"/>
                  </a:lnTo>
                  <a:lnTo>
                    <a:pt x="431" y="1401"/>
                  </a:lnTo>
                  <a:lnTo>
                    <a:pt x="391" y="1392"/>
                  </a:lnTo>
                  <a:lnTo>
                    <a:pt x="353" y="1381"/>
                  </a:lnTo>
                  <a:lnTo>
                    <a:pt x="321" y="1378"/>
                  </a:lnTo>
                  <a:lnTo>
                    <a:pt x="282" y="1382"/>
                  </a:lnTo>
                  <a:lnTo>
                    <a:pt x="254" y="1382"/>
                  </a:lnTo>
                  <a:lnTo>
                    <a:pt x="239" y="1382"/>
                  </a:lnTo>
                  <a:lnTo>
                    <a:pt x="224" y="1381"/>
                  </a:lnTo>
                  <a:lnTo>
                    <a:pt x="165" y="1379"/>
                  </a:lnTo>
                  <a:lnTo>
                    <a:pt x="142" y="1379"/>
                  </a:lnTo>
                  <a:lnTo>
                    <a:pt x="123" y="1385"/>
                  </a:lnTo>
                  <a:lnTo>
                    <a:pt x="112" y="1417"/>
                  </a:lnTo>
                  <a:lnTo>
                    <a:pt x="107" y="1482"/>
                  </a:lnTo>
                  <a:lnTo>
                    <a:pt x="94" y="1593"/>
                  </a:lnTo>
                  <a:lnTo>
                    <a:pt x="64" y="1686"/>
                  </a:lnTo>
                  <a:lnTo>
                    <a:pt x="46" y="1789"/>
                  </a:lnTo>
                  <a:lnTo>
                    <a:pt x="3" y="2317"/>
                  </a:lnTo>
                  <a:lnTo>
                    <a:pt x="0" y="2815"/>
                  </a:lnTo>
                  <a:lnTo>
                    <a:pt x="3" y="3176"/>
                  </a:lnTo>
                  <a:lnTo>
                    <a:pt x="316" y="3199"/>
                  </a:lnTo>
                  <a:lnTo>
                    <a:pt x="493" y="3203"/>
                  </a:lnTo>
                  <a:lnTo>
                    <a:pt x="587" y="3203"/>
                  </a:lnTo>
                  <a:lnTo>
                    <a:pt x="636" y="3203"/>
                  </a:lnTo>
                  <a:lnTo>
                    <a:pt x="686" y="3203"/>
                  </a:lnTo>
                  <a:lnTo>
                    <a:pt x="1588" y="3157"/>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9" name="Freeform 14"/>
            <p:cNvSpPr>
              <a:spLocks/>
            </p:cNvSpPr>
            <p:nvPr/>
          </p:nvSpPr>
          <p:spPr bwMode="auto">
            <a:xfrm>
              <a:off x="1547" y="2214"/>
              <a:ext cx="811" cy="966"/>
            </a:xfrm>
            <a:custGeom>
              <a:avLst/>
              <a:gdLst>
                <a:gd name="T0" fmla="*/ 1 w 1621"/>
                <a:gd name="T1" fmla="*/ 0 h 2897"/>
                <a:gd name="T2" fmla="*/ 1 w 1621"/>
                <a:gd name="T3" fmla="*/ 0 h 2897"/>
                <a:gd name="T4" fmla="*/ 1 w 1621"/>
                <a:gd name="T5" fmla="*/ 0 h 2897"/>
                <a:gd name="T6" fmla="*/ 1 w 1621"/>
                <a:gd name="T7" fmla="*/ 0 h 2897"/>
                <a:gd name="T8" fmla="*/ 1 w 1621"/>
                <a:gd name="T9" fmla="*/ 0 h 2897"/>
                <a:gd name="T10" fmla="*/ 1 w 1621"/>
                <a:gd name="T11" fmla="*/ 0 h 2897"/>
                <a:gd name="T12" fmla="*/ 1 w 1621"/>
                <a:gd name="T13" fmla="*/ 0 h 2897"/>
                <a:gd name="T14" fmla="*/ 1 w 1621"/>
                <a:gd name="T15" fmla="*/ 0 h 2897"/>
                <a:gd name="T16" fmla="*/ 1 w 1621"/>
                <a:gd name="T17" fmla="*/ 0 h 2897"/>
                <a:gd name="T18" fmla="*/ 1 w 1621"/>
                <a:gd name="T19" fmla="*/ 0 h 2897"/>
                <a:gd name="T20" fmla="*/ 1 w 1621"/>
                <a:gd name="T21" fmla="*/ 0 h 2897"/>
                <a:gd name="T22" fmla="*/ 1 w 1621"/>
                <a:gd name="T23" fmla="*/ 0 h 2897"/>
                <a:gd name="T24" fmla="*/ 1 w 1621"/>
                <a:gd name="T25" fmla="*/ 0 h 2897"/>
                <a:gd name="T26" fmla="*/ 1 w 1621"/>
                <a:gd name="T27" fmla="*/ 0 h 2897"/>
                <a:gd name="T28" fmla="*/ 1 w 1621"/>
                <a:gd name="T29" fmla="*/ 0 h 2897"/>
                <a:gd name="T30" fmla="*/ 1 w 1621"/>
                <a:gd name="T31" fmla="*/ 0 h 2897"/>
                <a:gd name="T32" fmla="*/ 1 w 1621"/>
                <a:gd name="T33" fmla="*/ 0 h 2897"/>
                <a:gd name="T34" fmla="*/ 1 w 1621"/>
                <a:gd name="T35" fmla="*/ 0 h 2897"/>
                <a:gd name="T36" fmla="*/ 1 w 1621"/>
                <a:gd name="T37" fmla="*/ 0 h 2897"/>
                <a:gd name="T38" fmla="*/ 1 w 1621"/>
                <a:gd name="T39" fmla="*/ 0 h 2897"/>
                <a:gd name="T40" fmla="*/ 1 w 1621"/>
                <a:gd name="T41" fmla="*/ 0 h 2897"/>
                <a:gd name="T42" fmla="*/ 1 w 1621"/>
                <a:gd name="T43" fmla="*/ 0 h 2897"/>
                <a:gd name="T44" fmla="*/ 1 w 1621"/>
                <a:gd name="T45" fmla="*/ 0 h 2897"/>
                <a:gd name="T46" fmla="*/ 1 w 1621"/>
                <a:gd name="T47" fmla="*/ 0 h 2897"/>
                <a:gd name="T48" fmla="*/ 1 w 1621"/>
                <a:gd name="T49" fmla="*/ 0 h 2897"/>
                <a:gd name="T50" fmla="*/ 1 w 1621"/>
                <a:gd name="T51" fmla="*/ 0 h 2897"/>
                <a:gd name="T52" fmla="*/ 1 w 1621"/>
                <a:gd name="T53" fmla="*/ 0 h 2897"/>
                <a:gd name="T54" fmla="*/ 1 w 1621"/>
                <a:gd name="T55" fmla="*/ 0 h 2897"/>
                <a:gd name="T56" fmla="*/ 1 w 1621"/>
                <a:gd name="T57" fmla="*/ 0 h 2897"/>
                <a:gd name="T58" fmla="*/ 1 w 1621"/>
                <a:gd name="T59" fmla="*/ 0 h 2897"/>
                <a:gd name="T60" fmla="*/ 1 w 1621"/>
                <a:gd name="T61" fmla="*/ 0 h 2897"/>
                <a:gd name="T62" fmla="*/ 0 w 1621"/>
                <a:gd name="T63" fmla="*/ 0 h 2897"/>
                <a:gd name="T64" fmla="*/ 1 w 1621"/>
                <a:gd name="T65" fmla="*/ 0 h 2897"/>
                <a:gd name="T66" fmla="*/ 1 w 1621"/>
                <a:gd name="T67" fmla="*/ 0 h 2897"/>
                <a:gd name="T68" fmla="*/ 1 w 1621"/>
                <a:gd name="T69" fmla="*/ 0 h 2897"/>
                <a:gd name="T70" fmla="*/ 1 w 1621"/>
                <a:gd name="T71" fmla="*/ 0 h 28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21"/>
                <a:gd name="T109" fmla="*/ 0 h 2897"/>
                <a:gd name="T110" fmla="*/ 1621 w 1621"/>
                <a:gd name="T111" fmla="*/ 2897 h 28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21" h="2897">
                  <a:moveTo>
                    <a:pt x="1621" y="2890"/>
                  </a:moveTo>
                  <a:lnTo>
                    <a:pt x="1621" y="2770"/>
                  </a:lnTo>
                  <a:lnTo>
                    <a:pt x="1617" y="2614"/>
                  </a:lnTo>
                  <a:lnTo>
                    <a:pt x="1595" y="2246"/>
                  </a:lnTo>
                  <a:lnTo>
                    <a:pt x="1553" y="1882"/>
                  </a:lnTo>
                  <a:lnTo>
                    <a:pt x="1522" y="1733"/>
                  </a:lnTo>
                  <a:lnTo>
                    <a:pt x="1481" y="1619"/>
                  </a:lnTo>
                  <a:lnTo>
                    <a:pt x="1431" y="1539"/>
                  </a:lnTo>
                  <a:lnTo>
                    <a:pt x="1368" y="1473"/>
                  </a:lnTo>
                  <a:lnTo>
                    <a:pt x="1275" y="1440"/>
                  </a:lnTo>
                  <a:lnTo>
                    <a:pt x="1181" y="1407"/>
                  </a:lnTo>
                  <a:lnTo>
                    <a:pt x="1052" y="1342"/>
                  </a:lnTo>
                  <a:lnTo>
                    <a:pt x="981" y="1300"/>
                  </a:lnTo>
                  <a:lnTo>
                    <a:pt x="937" y="1249"/>
                  </a:lnTo>
                  <a:lnTo>
                    <a:pt x="920" y="1197"/>
                  </a:lnTo>
                  <a:lnTo>
                    <a:pt x="920" y="1171"/>
                  </a:lnTo>
                  <a:lnTo>
                    <a:pt x="929" y="1139"/>
                  </a:lnTo>
                  <a:lnTo>
                    <a:pt x="1021" y="955"/>
                  </a:lnTo>
                  <a:lnTo>
                    <a:pt x="1055" y="851"/>
                  </a:lnTo>
                  <a:lnTo>
                    <a:pt x="1078" y="738"/>
                  </a:lnTo>
                  <a:lnTo>
                    <a:pt x="1078" y="700"/>
                  </a:lnTo>
                  <a:lnTo>
                    <a:pt x="1078" y="676"/>
                  </a:lnTo>
                  <a:lnTo>
                    <a:pt x="1076" y="645"/>
                  </a:lnTo>
                  <a:lnTo>
                    <a:pt x="1067" y="505"/>
                  </a:lnTo>
                  <a:lnTo>
                    <a:pt x="1034" y="279"/>
                  </a:lnTo>
                  <a:lnTo>
                    <a:pt x="939" y="128"/>
                  </a:lnTo>
                  <a:lnTo>
                    <a:pt x="826" y="7"/>
                  </a:lnTo>
                  <a:lnTo>
                    <a:pt x="808" y="3"/>
                  </a:lnTo>
                  <a:lnTo>
                    <a:pt x="787" y="1"/>
                  </a:lnTo>
                  <a:lnTo>
                    <a:pt x="743" y="16"/>
                  </a:lnTo>
                  <a:lnTo>
                    <a:pt x="716" y="37"/>
                  </a:lnTo>
                  <a:lnTo>
                    <a:pt x="723" y="53"/>
                  </a:lnTo>
                  <a:lnTo>
                    <a:pt x="695" y="22"/>
                  </a:lnTo>
                  <a:lnTo>
                    <a:pt x="657" y="3"/>
                  </a:lnTo>
                  <a:lnTo>
                    <a:pt x="638" y="0"/>
                  </a:lnTo>
                  <a:lnTo>
                    <a:pt x="621" y="10"/>
                  </a:lnTo>
                  <a:lnTo>
                    <a:pt x="533" y="108"/>
                  </a:lnTo>
                  <a:lnTo>
                    <a:pt x="451" y="222"/>
                  </a:lnTo>
                  <a:lnTo>
                    <a:pt x="442" y="416"/>
                  </a:lnTo>
                  <a:lnTo>
                    <a:pt x="442" y="540"/>
                  </a:lnTo>
                  <a:lnTo>
                    <a:pt x="439" y="621"/>
                  </a:lnTo>
                  <a:lnTo>
                    <a:pt x="423" y="661"/>
                  </a:lnTo>
                  <a:lnTo>
                    <a:pt x="408" y="703"/>
                  </a:lnTo>
                  <a:lnTo>
                    <a:pt x="408" y="731"/>
                  </a:lnTo>
                  <a:lnTo>
                    <a:pt x="405" y="752"/>
                  </a:lnTo>
                  <a:lnTo>
                    <a:pt x="405" y="773"/>
                  </a:lnTo>
                  <a:lnTo>
                    <a:pt x="406" y="804"/>
                  </a:lnTo>
                  <a:lnTo>
                    <a:pt x="442" y="875"/>
                  </a:lnTo>
                  <a:lnTo>
                    <a:pt x="480" y="947"/>
                  </a:lnTo>
                  <a:lnTo>
                    <a:pt x="528" y="1072"/>
                  </a:lnTo>
                  <a:lnTo>
                    <a:pt x="545" y="1135"/>
                  </a:lnTo>
                  <a:lnTo>
                    <a:pt x="542" y="1164"/>
                  </a:lnTo>
                  <a:lnTo>
                    <a:pt x="544" y="1190"/>
                  </a:lnTo>
                  <a:lnTo>
                    <a:pt x="545" y="1228"/>
                  </a:lnTo>
                  <a:lnTo>
                    <a:pt x="539" y="1265"/>
                  </a:lnTo>
                  <a:lnTo>
                    <a:pt x="521" y="1293"/>
                  </a:lnTo>
                  <a:lnTo>
                    <a:pt x="414" y="1373"/>
                  </a:lnTo>
                  <a:lnTo>
                    <a:pt x="315" y="1379"/>
                  </a:lnTo>
                  <a:lnTo>
                    <a:pt x="198" y="1401"/>
                  </a:lnTo>
                  <a:lnTo>
                    <a:pt x="74" y="1493"/>
                  </a:lnTo>
                  <a:lnTo>
                    <a:pt x="41" y="1626"/>
                  </a:lnTo>
                  <a:lnTo>
                    <a:pt x="20" y="1771"/>
                  </a:lnTo>
                  <a:lnTo>
                    <a:pt x="8" y="2012"/>
                  </a:lnTo>
                  <a:lnTo>
                    <a:pt x="0" y="2260"/>
                  </a:lnTo>
                  <a:lnTo>
                    <a:pt x="10" y="2569"/>
                  </a:lnTo>
                  <a:lnTo>
                    <a:pt x="18" y="2735"/>
                  </a:lnTo>
                  <a:lnTo>
                    <a:pt x="19" y="2812"/>
                  </a:lnTo>
                  <a:lnTo>
                    <a:pt x="19" y="2847"/>
                  </a:lnTo>
                  <a:lnTo>
                    <a:pt x="20" y="2883"/>
                  </a:lnTo>
                  <a:lnTo>
                    <a:pt x="819" y="2897"/>
                  </a:lnTo>
                  <a:lnTo>
                    <a:pt x="1370" y="2897"/>
                  </a:lnTo>
                  <a:lnTo>
                    <a:pt x="1621" y="2890"/>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70" name="Freeform 15"/>
            <p:cNvSpPr>
              <a:spLocks/>
            </p:cNvSpPr>
            <p:nvPr/>
          </p:nvSpPr>
          <p:spPr bwMode="auto">
            <a:xfrm>
              <a:off x="2014" y="2446"/>
              <a:ext cx="784" cy="733"/>
            </a:xfrm>
            <a:custGeom>
              <a:avLst/>
              <a:gdLst>
                <a:gd name="T0" fmla="*/ 0 w 1568"/>
                <a:gd name="T1" fmla="*/ 0 h 2197"/>
                <a:gd name="T2" fmla="*/ 1 w 1568"/>
                <a:gd name="T3" fmla="*/ 0 h 2197"/>
                <a:gd name="T4" fmla="*/ 1 w 1568"/>
                <a:gd name="T5" fmla="*/ 0 h 2197"/>
                <a:gd name="T6" fmla="*/ 1 w 1568"/>
                <a:gd name="T7" fmla="*/ 0 h 2197"/>
                <a:gd name="T8" fmla="*/ 1 w 1568"/>
                <a:gd name="T9" fmla="*/ 0 h 2197"/>
                <a:gd name="T10" fmla="*/ 1 w 1568"/>
                <a:gd name="T11" fmla="*/ 0 h 2197"/>
                <a:gd name="T12" fmla="*/ 1 w 1568"/>
                <a:gd name="T13" fmla="*/ 0 h 2197"/>
                <a:gd name="T14" fmla="*/ 1 w 1568"/>
                <a:gd name="T15" fmla="*/ 0 h 2197"/>
                <a:gd name="T16" fmla="*/ 1 w 1568"/>
                <a:gd name="T17" fmla="*/ 0 h 2197"/>
                <a:gd name="T18" fmla="*/ 1 w 1568"/>
                <a:gd name="T19" fmla="*/ 0 h 2197"/>
                <a:gd name="T20" fmla="*/ 1 w 1568"/>
                <a:gd name="T21" fmla="*/ 0 h 2197"/>
                <a:gd name="T22" fmla="*/ 1 w 1568"/>
                <a:gd name="T23" fmla="*/ 0 h 2197"/>
                <a:gd name="T24" fmla="*/ 1 w 1568"/>
                <a:gd name="T25" fmla="*/ 0 h 2197"/>
                <a:gd name="T26" fmla="*/ 1 w 1568"/>
                <a:gd name="T27" fmla="*/ 0 h 2197"/>
                <a:gd name="T28" fmla="*/ 1 w 1568"/>
                <a:gd name="T29" fmla="*/ 0 h 2197"/>
                <a:gd name="T30" fmla="*/ 1 w 1568"/>
                <a:gd name="T31" fmla="*/ 0 h 2197"/>
                <a:gd name="T32" fmla="*/ 1 w 1568"/>
                <a:gd name="T33" fmla="*/ 0 h 2197"/>
                <a:gd name="T34" fmla="*/ 1 w 1568"/>
                <a:gd name="T35" fmla="*/ 0 h 2197"/>
                <a:gd name="T36" fmla="*/ 1 w 1568"/>
                <a:gd name="T37" fmla="*/ 0 h 2197"/>
                <a:gd name="T38" fmla="*/ 1 w 1568"/>
                <a:gd name="T39" fmla="*/ 0 h 2197"/>
                <a:gd name="T40" fmla="*/ 1 w 1568"/>
                <a:gd name="T41" fmla="*/ 0 h 2197"/>
                <a:gd name="T42" fmla="*/ 1 w 1568"/>
                <a:gd name="T43" fmla="*/ 0 h 2197"/>
                <a:gd name="T44" fmla="*/ 1 w 1568"/>
                <a:gd name="T45" fmla="*/ 0 h 2197"/>
                <a:gd name="T46" fmla="*/ 1 w 1568"/>
                <a:gd name="T47" fmla="*/ 0 h 2197"/>
                <a:gd name="T48" fmla="*/ 1 w 1568"/>
                <a:gd name="T49" fmla="*/ 0 h 2197"/>
                <a:gd name="T50" fmla="*/ 1 w 1568"/>
                <a:gd name="T51" fmla="*/ 0 h 2197"/>
                <a:gd name="T52" fmla="*/ 1 w 1568"/>
                <a:gd name="T53" fmla="*/ 0 h 2197"/>
                <a:gd name="T54" fmla="*/ 1 w 1568"/>
                <a:gd name="T55" fmla="*/ 0 h 2197"/>
                <a:gd name="T56" fmla="*/ 1 w 1568"/>
                <a:gd name="T57" fmla="*/ 0 h 2197"/>
                <a:gd name="T58" fmla="*/ 1 w 1568"/>
                <a:gd name="T59" fmla="*/ 0 h 2197"/>
                <a:gd name="T60" fmla="*/ 1 w 1568"/>
                <a:gd name="T61" fmla="*/ 0 h 2197"/>
                <a:gd name="T62" fmla="*/ 1 w 1568"/>
                <a:gd name="T63" fmla="*/ 0 h 2197"/>
                <a:gd name="T64" fmla="*/ 1 w 1568"/>
                <a:gd name="T65" fmla="*/ 0 h 2197"/>
                <a:gd name="T66" fmla="*/ 0 w 1568"/>
                <a:gd name="T67" fmla="*/ 0 h 219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68"/>
                <a:gd name="T103" fmla="*/ 0 h 2197"/>
                <a:gd name="T104" fmla="*/ 1568 w 1568"/>
                <a:gd name="T105" fmla="*/ 2197 h 219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68" h="2197">
                  <a:moveTo>
                    <a:pt x="0" y="2197"/>
                  </a:moveTo>
                  <a:lnTo>
                    <a:pt x="28" y="2024"/>
                  </a:lnTo>
                  <a:lnTo>
                    <a:pt x="42" y="1747"/>
                  </a:lnTo>
                  <a:lnTo>
                    <a:pt x="82" y="1641"/>
                  </a:lnTo>
                  <a:lnTo>
                    <a:pt x="168" y="1569"/>
                  </a:lnTo>
                  <a:lnTo>
                    <a:pt x="277" y="1487"/>
                  </a:lnTo>
                  <a:lnTo>
                    <a:pt x="402" y="1414"/>
                  </a:lnTo>
                  <a:lnTo>
                    <a:pt x="448" y="1306"/>
                  </a:lnTo>
                  <a:lnTo>
                    <a:pt x="454" y="1248"/>
                  </a:lnTo>
                  <a:lnTo>
                    <a:pt x="378" y="1201"/>
                  </a:lnTo>
                  <a:lnTo>
                    <a:pt x="285" y="1092"/>
                  </a:lnTo>
                  <a:lnTo>
                    <a:pt x="285" y="880"/>
                  </a:lnTo>
                  <a:lnTo>
                    <a:pt x="324" y="510"/>
                  </a:lnTo>
                  <a:lnTo>
                    <a:pt x="356" y="240"/>
                  </a:lnTo>
                  <a:lnTo>
                    <a:pt x="472" y="57"/>
                  </a:lnTo>
                  <a:lnTo>
                    <a:pt x="549" y="0"/>
                  </a:lnTo>
                  <a:lnTo>
                    <a:pt x="619" y="11"/>
                  </a:lnTo>
                  <a:lnTo>
                    <a:pt x="688" y="24"/>
                  </a:lnTo>
                  <a:lnTo>
                    <a:pt x="721" y="0"/>
                  </a:lnTo>
                  <a:lnTo>
                    <a:pt x="870" y="115"/>
                  </a:lnTo>
                  <a:lnTo>
                    <a:pt x="985" y="450"/>
                  </a:lnTo>
                  <a:lnTo>
                    <a:pt x="1063" y="747"/>
                  </a:lnTo>
                  <a:lnTo>
                    <a:pt x="1063" y="1010"/>
                  </a:lnTo>
                  <a:lnTo>
                    <a:pt x="985" y="1191"/>
                  </a:lnTo>
                  <a:lnTo>
                    <a:pt x="900" y="1261"/>
                  </a:lnTo>
                  <a:lnTo>
                    <a:pt x="932" y="1329"/>
                  </a:lnTo>
                  <a:lnTo>
                    <a:pt x="1081" y="1462"/>
                  </a:lnTo>
                  <a:lnTo>
                    <a:pt x="1266" y="1487"/>
                  </a:lnTo>
                  <a:lnTo>
                    <a:pt x="1367" y="1560"/>
                  </a:lnTo>
                  <a:lnTo>
                    <a:pt x="1445" y="1638"/>
                  </a:lnTo>
                  <a:lnTo>
                    <a:pt x="1484" y="1794"/>
                  </a:lnTo>
                  <a:lnTo>
                    <a:pt x="1531" y="1959"/>
                  </a:lnTo>
                  <a:lnTo>
                    <a:pt x="1568" y="2194"/>
                  </a:lnTo>
                  <a:lnTo>
                    <a:pt x="0" y="2197"/>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71" name="Freeform 16"/>
            <p:cNvSpPr>
              <a:spLocks/>
            </p:cNvSpPr>
            <p:nvPr/>
          </p:nvSpPr>
          <p:spPr bwMode="auto">
            <a:xfrm>
              <a:off x="2793" y="2383"/>
              <a:ext cx="827" cy="794"/>
            </a:xfrm>
            <a:custGeom>
              <a:avLst/>
              <a:gdLst>
                <a:gd name="T0" fmla="*/ 0 w 1653"/>
                <a:gd name="T1" fmla="*/ 0 h 2380"/>
                <a:gd name="T2" fmla="*/ 1 w 1653"/>
                <a:gd name="T3" fmla="*/ 0 h 2380"/>
                <a:gd name="T4" fmla="*/ 1 w 1653"/>
                <a:gd name="T5" fmla="*/ 0 h 2380"/>
                <a:gd name="T6" fmla="*/ 1 w 1653"/>
                <a:gd name="T7" fmla="*/ 0 h 2380"/>
                <a:gd name="T8" fmla="*/ 1 w 1653"/>
                <a:gd name="T9" fmla="*/ 0 h 2380"/>
                <a:gd name="T10" fmla="*/ 1 w 1653"/>
                <a:gd name="T11" fmla="*/ 0 h 2380"/>
                <a:gd name="T12" fmla="*/ 1 w 1653"/>
                <a:gd name="T13" fmla="*/ 0 h 2380"/>
                <a:gd name="T14" fmla="*/ 1 w 1653"/>
                <a:gd name="T15" fmla="*/ 0 h 2380"/>
                <a:gd name="T16" fmla="*/ 1 w 1653"/>
                <a:gd name="T17" fmla="*/ 0 h 2380"/>
                <a:gd name="T18" fmla="*/ 1 w 1653"/>
                <a:gd name="T19" fmla="*/ 0 h 2380"/>
                <a:gd name="T20" fmla="*/ 1 w 1653"/>
                <a:gd name="T21" fmla="*/ 0 h 2380"/>
                <a:gd name="T22" fmla="*/ 1 w 1653"/>
                <a:gd name="T23" fmla="*/ 0 h 2380"/>
                <a:gd name="T24" fmla="*/ 1 w 1653"/>
                <a:gd name="T25" fmla="*/ 0 h 2380"/>
                <a:gd name="T26" fmla="*/ 1 w 1653"/>
                <a:gd name="T27" fmla="*/ 0 h 2380"/>
                <a:gd name="T28" fmla="*/ 1 w 1653"/>
                <a:gd name="T29" fmla="*/ 0 h 2380"/>
                <a:gd name="T30" fmla="*/ 1 w 1653"/>
                <a:gd name="T31" fmla="*/ 0 h 2380"/>
                <a:gd name="T32" fmla="*/ 1 w 1653"/>
                <a:gd name="T33" fmla="*/ 0 h 2380"/>
                <a:gd name="T34" fmla="*/ 1 w 1653"/>
                <a:gd name="T35" fmla="*/ 0 h 2380"/>
                <a:gd name="T36" fmla="*/ 1 w 1653"/>
                <a:gd name="T37" fmla="*/ 0 h 2380"/>
                <a:gd name="T38" fmla="*/ 1 w 1653"/>
                <a:gd name="T39" fmla="*/ 0 h 2380"/>
                <a:gd name="T40" fmla="*/ 1 w 1653"/>
                <a:gd name="T41" fmla="*/ 0 h 2380"/>
                <a:gd name="T42" fmla="*/ 1 w 1653"/>
                <a:gd name="T43" fmla="*/ 0 h 2380"/>
                <a:gd name="T44" fmla="*/ 1 w 1653"/>
                <a:gd name="T45" fmla="*/ 0 h 2380"/>
                <a:gd name="T46" fmla="*/ 1 w 1653"/>
                <a:gd name="T47" fmla="*/ 0 h 2380"/>
                <a:gd name="T48" fmla="*/ 1 w 1653"/>
                <a:gd name="T49" fmla="*/ 0 h 2380"/>
                <a:gd name="T50" fmla="*/ 1 w 1653"/>
                <a:gd name="T51" fmla="*/ 0 h 2380"/>
                <a:gd name="T52" fmla="*/ 1 w 1653"/>
                <a:gd name="T53" fmla="*/ 0 h 2380"/>
                <a:gd name="T54" fmla="*/ 1 w 1653"/>
                <a:gd name="T55" fmla="*/ 0 h 2380"/>
                <a:gd name="T56" fmla="*/ 1 w 1653"/>
                <a:gd name="T57" fmla="*/ 0 h 2380"/>
                <a:gd name="T58" fmla="*/ 1 w 1653"/>
                <a:gd name="T59" fmla="*/ 0 h 2380"/>
                <a:gd name="T60" fmla="*/ 1 w 1653"/>
                <a:gd name="T61" fmla="*/ 0 h 2380"/>
                <a:gd name="T62" fmla="*/ 1 w 1653"/>
                <a:gd name="T63" fmla="*/ 0 h 2380"/>
                <a:gd name="T64" fmla="*/ 1 w 1653"/>
                <a:gd name="T65" fmla="*/ 0 h 2380"/>
                <a:gd name="T66" fmla="*/ 1 w 1653"/>
                <a:gd name="T67" fmla="*/ 0 h 2380"/>
                <a:gd name="T68" fmla="*/ 1 w 1653"/>
                <a:gd name="T69" fmla="*/ 0 h 2380"/>
                <a:gd name="T70" fmla="*/ 1 w 1653"/>
                <a:gd name="T71" fmla="*/ 0 h 2380"/>
                <a:gd name="T72" fmla="*/ 1 w 1653"/>
                <a:gd name="T73" fmla="*/ 0 h 2380"/>
                <a:gd name="T74" fmla="*/ 0 w 1653"/>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3"/>
                <a:gd name="T115" fmla="*/ 0 h 2380"/>
                <a:gd name="T116" fmla="*/ 1653 w 1653"/>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3" h="2380">
                  <a:moveTo>
                    <a:pt x="0" y="2380"/>
                  </a:moveTo>
                  <a:lnTo>
                    <a:pt x="34" y="1839"/>
                  </a:lnTo>
                  <a:lnTo>
                    <a:pt x="82" y="1712"/>
                  </a:lnTo>
                  <a:lnTo>
                    <a:pt x="153" y="1528"/>
                  </a:lnTo>
                  <a:lnTo>
                    <a:pt x="237" y="1508"/>
                  </a:lnTo>
                  <a:lnTo>
                    <a:pt x="400" y="1473"/>
                  </a:lnTo>
                  <a:lnTo>
                    <a:pt x="477" y="1427"/>
                  </a:lnTo>
                  <a:lnTo>
                    <a:pt x="548" y="1365"/>
                  </a:lnTo>
                  <a:lnTo>
                    <a:pt x="572" y="1208"/>
                  </a:lnTo>
                  <a:lnTo>
                    <a:pt x="495" y="997"/>
                  </a:lnTo>
                  <a:lnTo>
                    <a:pt x="440" y="975"/>
                  </a:lnTo>
                  <a:lnTo>
                    <a:pt x="393" y="747"/>
                  </a:lnTo>
                  <a:lnTo>
                    <a:pt x="425" y="686"/>
                  </a:lnTo>
                  <a:lnTo>
                    <a:pt x="409" y="464"/>
                  </a:lnTo>
                  <a:lnTo>
                    <a:pt x="418" y="246"/>
                  </a:lnTo>
                  <a:lnTo>
                    <a:pt x="472" y="163"/>
                  </a:lnTo>
                  <a:lnTo>
                    <a:pt x="588" y="19"/>
                  </a:lnTo>
                  <a:lnTo>
                    <a:pt x="681" y="0"/>
                  </a:lnTo>
                  <a:lnTo>
                    <a:pt x="806" y="0"/>
                  </a:lnTo>
                  <a:lnTo>
                    <a:pt x="899" y="57"/>
                  </a:lnTo>
                  <a:lnTo>
                    <a:pt x="977" y="163"/>
                  </a:lnTo>
                  <a:lnTo>
                    <a:pt x="1031" y="345"/>
                  </a:lnTo>
                  <a:lnTo>
                    <a:pt x="1046" y="496"/>
                  </a:lnTo>
                  <a:lnTo>
                    <a:pt x="1047" y="631"/>
                  </a:lnTo>
                  <a:lnTo>
                    <a:pt x="1093" y="653"/>
                  </a:lnTo>
                  <a:lnTo>
                    <a:pt x="1078" y="865"/>
                  </a:lnTo>
                  <a:lnTo>
                    <a:pt x="1012" y="903"/>
                  </a:lnTo>
                  <a:lnTo>
                    <a:pt x="993" y="1030"/>
                  </a:lnTo>
                  <a:lnTo>
                    <a:pt x="968" y="1179"/>
                  </a:lnTo>
                  <a:lnTo>
                    <a:pt x="983" y="1296"/>
                  </a:lnTo>
                  <a:lnTo>
                    <a:pt x="1070" y="1368"/>
                  </a:lnTo>
                  <a:lnTo>
                    <a:pt x="1186" y="1413"/>
                  </a:lnTo>
                  <a:lnTo>
                    <a:pt x="1350" y="1447"/>
                  </a:lnTo>
                  <a:lnTo>
                    <a:pt x="1468" y="1462"/>
                  </a:lnTo>
                  <a:lnTo>
                    <a:pt x="1530" y="1579"/>
                  </a:lnTo>
                  <a:lnTo>
                    <a:pt x="1577" y="1687"/>
                  </a:lnTo>
                  <a:lnTo>
                    <a:pt x="1653" y="2353"/>
                  </a:lnTo>
                  <a:lnTo>
                    <a:pt x="0" y="2380"/>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72" name="Rectangle 17"/>
            <p:cNvSpPr>
              <a:spLocks noChangeArrowheads="1"/>
            </p:cNvSpPr>
            <p:nvPr/>
          </p:nvSpPr>
          <p:spPr bwMode="auto">
            <a:xfrm>
              <a:off x="3272" y="1322"/>
              <a:ext cx="110"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a:solidFill>
                    <a:srgbClr val="6E6E6E"/>
                  </a:solidFill>
                  <a:latin typeface="Lucida Sans Unicode" charset="0"/>
                </a:rPr>
                <a:t>z</a:t>
              </a:r>
              <a:endParaRPr lang="en-GB">
                <a:latin typeface="Lucida Sans Unicode" charset="0"/>
              </a:endParaRPr>
            </a:p>
          </p:txBody>
        </p:sp>
        <p:sp>
          <p:nvSpPr>
            <p:cNvPr id="19473" name="Rectangle 18"/>
            <p:cNvSpPr>
              <a:spLocks noChangeArrowheads="1"/>
            </p:cNvSpPr>
            <p:nvPr/>
          </p:nvSpPr>
          <p:spPr bwMode="auto">
            <a:xfrm>
              <a:off x="3166" y="1365"/>
              <a:ext cx="96"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2100">
                  <a:solidFill>
                    <a:srgbClr val="6E6E6E"/>
                  </a:solidFill>
                  <a:latin typeface="Lucida Sans Unicode" charset="0"/>
                </a:rPr>
                <a:t>z</a:t>
              </a:r>
              <a:endParaRPr lang="en-US">
                <a:latin typeface="Lucida Sans Unicode" charset="0"/>
              </a:endParaRPr>
            </a:p>
          </p:txBody>
        </p:sp>
        <p:sp>
          <p:nvSpPr>
            <p:cNvPr id="19474" name="Rectangle 19"/>
            <p:cNvSpPr>
              <a:spLocks noChangeArrowheads="1"/>
            </p:cNvSpPr>
            <p:nvPr/>
          </p:nvSpPr>
          <p:spPr bwMode="auto">
            <a:xfrm>
              <a:off x="3079" y="1409"/>
              <a:ext cx="110"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a:solidFill>
                    <a:srgbClr val="6E6E6E"/>
                  </a:solidFill>
                  <a:latin typeface="Lucida Sans Unicode" charset="0"/>
                </a:rPr>
                <a:t>z</a:t>
              </a:r>
              <a:endParaRPr lang="en-US">
                <a:latin typeface="Lucida Sans Unicode" charset="0"/>
              </a:endParaRPr>
            </a:p>
          </p:txBody>
        </p:sp>
        <p:sp>
          <p:nvSpPr>
            <p:cNvPr id="19475" name="Rectangle 20"/>
            <p:cNvSpPr>
              <a:spLocks noChangeArrowheads="1"/>
            </p:cNvSpPr>
            <p:nvPr/>
          </p:nvSpPr>
          <p:spPr bwMode="auto">
            <a:xfrm>
              <a:off x="3017" y="1498"/>
              <a:ext cx="69" cy="1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500">
                  <a:solidFill>
                    <a:srgbClr val="6E6E6E"/>
                  </a:solidFill>
                  <a:latin typeface="Lucida Sans Unicode" charset="0"/>
                </a:rPr>
                <a:t>z</a:t>
              </a:r>
              <a:endParaRPr lang="en-US">
                <a:latin typeface="Lucida Sans Unicode" charset="0"/>
              </a:endParaRPr>
            </a:p>
          </p:txBody>
        </p:sp>
        <p:sp>
          <p:nvSpPr>
            <p:cNvPr id="19476" name="Rectangle 21"/>
            <p:cNvSpPr>
              <a:spLocks noChangeArrowheads="1"/>
            </p:cNvSpPr>
            <p:nvPr/>
          </p:nvSpPr>
          <p:spPr bwMode="auto">
            <a:xfrm>
              <a:off x="2961" y="1587"/>
              <a:ext cx="60"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300">
                  <a:solidFill>
                    <a:srgbClr val="6E6E6E"/>
                  </a:solidFill>
                  <a:latin typeface="Lucida Sans Unicode" charset="0"/>
                </a:rPr>
                <a:t>z</a:t>
              </a:r>
              <a:endParaRPr lang="en-US">
                <a:latin typeface="Lucida Sans Unicode" charset="0"/>
              </a:endParaRPr>
            </a:p>
          </p:txBody>
        </p:sp>
        <p:sp>
          <p:nvSpPr>
            <p:cNvPr id="19477" name="Rectangle 22"/>
            <p:cNvSpPr>
              <a:spLocks noChangeArrowheads="1"/>
            </p:cNvSpPr>
            <p:nvPr/>
          </p:nvSpPr>
          <p:spPr bwMode="auto">
            <a:xfrm>
              <a:off x="2920" y="1680"/>
              <a:ext cx="50" cy="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a:solidFill>
                    <a:srgbClr val="6E6E6E"/>
                  </a:solidFill>
                  <a:latin typeface="Lucida Sans Unicode" charset="0"/>
                </a:rPr>
                <a:t>z</a:t>
              </a:r>
              <a:endParaRPr lang="en-US">
                <a:latin typeface="Lucida Sans Unicode" charset="0"/>
              </a:endParaRPr>
            </a:p>
          </p:txBody>
        </p:sp>
        <p:sp>
          <p:nvSpPr>
            <p:cNvPr id="19478" name="Rectangle 23"/>
            <p:cNvSpPr>
              <a:spLocks noChangeArrowheads="1"/>
            </p:cNvSpPr>
            <p:nvPr/>
          </p:nvSpPr>
          <p:spPr bwMode="auto">
            <a:xfrm>
              <a:off x="2895" y="1749"/>
              <a:ext cx="41" cy="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900">
                  <a:solidFill>
                    <a:srgbClr val="6E6E6E"/>
                  </a:solidFill>
                  <a:latin typeface="Lucida Sans Unicode" charset="0"/>
                </a:rPr>
                <a:t>z</a:t>
              </a:r>
              <a:endParaRPr lang="en-US">
                <a:latin typeface="Lucida Sans Unicode" charset="0"/>
              </a:endParaRPr>
            </a:p>
          </p:txBody>
        </p:sp>
        <p:sp>
          <p:nvSpPr>
            <p:cNvPr id="19479" name="Freeform 24"/>
            <p:cNvSpPr>
              <a:spLocks/>
            </p:cNvSpPr>
            <p:nvPr/>
          </p:nvSpPr>
          <p:spPr bwMode="auto">
            <a:xfrm>
              <a:off x="950" y="1735"/>
              <a:ext cx="777" cy="965"/>
            </a:xfrm>
            <a:custGeom>
              <a:avLst/>
              <a:gdLst>
                <a:gd name="T0" fmla="*/ 1 w 1554"/>
                <a:gd name="T1" fmla="*/ 0 h 2895"/>
                <a:gd name="T2" fmla="*/ 1 w 1554"/>
                <a:gd name="T3" fmla="*/ 0 h 2895"/>
                <a:gd name="T4" fmla="*/ 1 w 1554"/>
                <a:gd name="T5" fmla="*/ 0 h 2895"/>
                <a:gd name="T6" fmla="*/ 1 w 1554"/>
                <a:gd name="T7" fmla="*/ 0 h 2895"/>
                <a:gd name="T8" fmla="*/ 1 w 1554"/>
                <a:gd name="T9" fmla="*/ 0 h 2895"/>
                <a:gd name="T10" fmla="*/ 1 w 1554"/>
                <a:gd name="T11" fmla="*/ 0 h 2895"/>
                <a:gd name="T12" fmla="*/ 1 w 1554"/>
                <a:gd name="T13" fmla="*/ 0 h 2895"/>
                <a:gd name="T14" fmla="*/ 1 w 1554"/>
                <a:gd name="T15" fmla="*/ 0 h 2895"/>
                <a:gd name="T16" fmla="*/ 1 w 1554"/>
                <a:gd name="T17" fmla="*/ 0 h 2895"/>
                <a:gd name="T18" fmla="*/ 1 w 1554"/>
                <a:gd name="T19" fmla="*/ 0 h 2895"/>
                <a:gd name="T20" fmla="*/ 1 w 1554"/>
                <a:gd name="T21" fmla="*/ 0 h 2895"/>
                <a:gd name="T22" fmla="*/ 1 w 1554"/>
                <a:gd name="T23" fmla="*/ 0 h 2895"/>
                <a:gd name="T24" fmla="*/ 1 w 1554"/>
                <a:gd name="T25" fmla="*/ 0 h 2895"/>
                <a:gd name="T26" fmla="*/ 1 w 1554"/>
                <a:gd name="T27" fmla="*/ 0 h 2895"/>
                <a:gd name="T28" fmla="*/ 1 w 1554"/>
                <a:gd name="T29" fmla="*/ 0 h 2895"/>
                <a:gd name="T30" fmla="*/ 1 w 1554"/>
                <a:gd name="T31" fmla="*/ 0 h 2895"/>
                <a:gd name="T32" fmla="*/ 1 w 1554"/>
                <a:gd name="T33" fmla="*/ 0 h 2895"/>
                <a:gd name="T34" fmla="*/ 1 w 1554"/>
                <a:gd name="T35" fmla="*/ 0 h 2895"/>
                <a:gd name="T36" fmla="*/ 1 w 1554"/>
                <a:gd name="T37" fmla="*/ 0 h 2895"/>
                <a:gd name="T38" fmla="*/ 1 w 1554"/>
                <a:gd name="T39" fmla="*/ 0 h 2895"/>
                <a:gd name="T40" fmla="*/ 1 w 1554"/>
                <a:gd name="T41" fmla="*/ 0 h 2895"/>
                <a:gd name="T42" fmla="*/ 1 w 1554"/>
                <a:gd name="T43" fmla="*/ 0 h 2895"/>
                <a:gd name="T44" fmla="*/ 1 w 1554"/>
                <a:gd name="T45" fmla="*/ 0 h 2895"/>
                <a:gd name="T46" fmla="*/ 1 w 1554"/>
                <a:gd name="T47" fmla="*/ 0 h 2895"/>
                <a:gd name="T48" fmla="*/ 1 w 1554"/>
                <a:gd name="T49" fmla="*/ 0 h 2895"/>
                <a:gd name="T50" fmla="*/ 1 w 1554"/>
                <a:gd name="T51" fmla="*/ 0 h 2895"/>
                <a:gd name="T52" fmla="*/ 1 w 1554"/>
                <a:gd name="T53" fmla="*/ 0 h 2895"/>
                <a:gd name="T54" fmla="*/ 1 w 1554"/>
                <a:gd name="T55" fmla="*/ 0 h 2895"/>
                <a:gd name="T56" fmla="*/ 1 w 1554"/>
                <a:gd name="T57" fmla="*/ 0 h 2895"/>
                <a:gd name="T58" fmla="*/ 1 w 1554"/>
                <a:gd name="T59" fmla="*/ 0 h 2895"/>
                <a:gd name="T60" fmla="*/ 1 w 1554"/>
                <a:gd name="T61" fmla="*/ 0 h 2895"/>
                <a:gd name="T62" fmla="*/ 1 w 1554"/>
                <a:gd name="T63" fmla="*/ 0 h 2895"/>
                <a:gd name="T64" fmla="*/ 1 w 1554"/>
                <a:gd name="T65" fmla="*/ 0 h 2895"/>
                <a:gd name="T66" fmla="*/ 0 w 1554"/>
                <a:gd name="T67" fmla="*/ 0 h 2895"/>
                <a:gd name="T68" fmla="*/ 1 w 1554"/>
                <a:gd name="T69" fmla="*/ 0 h 2895"/>
                <a:gd name="T70" fmla="*/ 1 w 1554"/>
                <a:gd name="T71" fmla="*/ 0 h 289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4"/>
                <a:gd name="T109" fmla="*/ 0 h 2895"/>
                <a:gd name="T110" fmla="*/ 1554 w 1554"/>
                <a:gd name="T111" fmla="*/ 2895 h 289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4" h="2895">
                  <a:moveTo>
                    <a:pt x="1487" y="2887"/>
                  </a:moveTo>
                  <a:lnTo>
                    <a:pt x="1516" y="2876"/>
                  </a:lnTo>
                  <a:lnTo>
                    <a:pt x="1536" y="2838"/>
                  </a:lnTo>
                  <a:lnTo>
                    <a:pt x="1554" y="2707"/>
                  </a:lnTo>
                  <a:lnTo>
                    <a:pt x="1554" y="2665"/>
                  </a:lnTo>
                  <a:lnTo>
                    <a:pt x="1553" y="2619"/>
                  </a:lnTo>
                  <a:lnTo>
                    <a:pt x="1547" y="2519"/>
                  </a:lnTo>
                  <a:lnTo>
                    <a:pt x="1518" y="2295"/>
                  </a:lnTo>
                  <a:lnTo>
                    <a:pt x="1425" y="1842"/>
                  </a:lnTo>
                  <a:lnTo>
                    <a:pt x="1323" y="1530"/>
                  </a:lnTo>
                  <a:lnTo>
                    <a:pt x="1284" y="1492"/>
                  </a:lnTo>
                  <a:lnTo>
                    <a:pt x="1237" y="1468"/>
                  </a:lnTo>
                  <a:lnTo>
                    <a:pt x="1029" y="1374"/>
                  </a:lnTo>
                  <a:lnTo>
                    <a:pt x="977" y="1323"/>
                  </a:lnTo>
                  <a:lnTo>
                    <a:pt x="940" y="1245"/>
                  </a:lnTo>
                  <a:lnTo>
                    <a:pt x="924" y="1193"/>
                  </a:lnTo>
                  <a:lnTo>
                    <a:pt x="925" y="1170"/>
                  </a:lnTo>
                  <a:lnTo>
                    <a:pt x="934" y="1137"/>
                  </a:lnTo>
                  <a:lnTo>
                    <a:pt x="1021" y="953"/>
                  </a:lnTo>
                  <a:lnTo>
                    <a:pt x="1055" y="848"/>
                  </a:lnTo>
                  <a:lnTo>
                    <a:pt x="1072" y="786"/>
                  </a:lnTo>
                  <a:lnTo>
                    <a:pt x="1078" y="740"/>
                  </a:lnTo>
                  <a:lnTo>
                    <a:pt x="1078" y="702"/>
                  </a:lnTo>
                  <a:lnTo>
                    <a:pt x="1078" y="678"/>
                  </a:lnTo>
                  <a:lnTo>
                    <a:pt x="1077" y="647"/>
                  </a:lnTo>
                  <a:lnTo>
                    <a:pt x="1068" y="507"/>
                  </a:lnTo>
                  <a:lnTo>
                    <a:pt x="1036" y="280"/>
                  </a:lnTo>
                  <a:lnTo>
                    <a:pt x="942" y="129"/>
                  </a:lnTo>
                  <a:lnTo>
                    <a:pt x="831" y="5"/>
                  </a:lnTo>
                  <a:lnTo>
                    <a:pt x="814" y="0"/>
                  </a:lnTo>
                  <a:lnTo>
                    <a:pt x="793" y="0"/>
                  </a:lnTo>
                  <a:lnTo>
                    <a:pt x="750" y="16"/>
                  </a:lnTo>
                  <a:lnTo>
                    <a:pt x="723" y="39"/>
                  </a:lnTo>
                  <a:lnTo>
                    <a:pt x="720" y="48"/>
                  </a:lnTo>
                  <a:lnTo>
                    <a:pt x="729" y="58"/>
                  </a:lnTo>
                  <a:lnTo>
                    <a:pt x="701" y="23"/>
                  </a:lnTo>
                  <a:lnTo>
                    <a:pt x="665" y="6"/>
                  </a:lnTo>
                  <a:lnTo>
                    <a:pt x="647" y="3"/>
                  </a:lnTo>
                  <a:lnTo>
                    <a:pt x="630" y="13"/>
                  </a:lnTo>
                  <a:lnTo>
                    <a:pt x="543" y="110"/>
                  </a:lnTo>
                  <a:lnTo>
                    <a:pt x="463" y="224"/>
                  </a:lnTo>
                  <a:lnTo>
                    <a:pt x="452" y="418"/>
                  </a:lnTo>
                  <a:lnTo>
                    <a:pt x="452" y="540"/>
                  </a:lnTo>
                  <a:lnTo>
                    <a:pt x="448" y="621"/>
                  </a:lnTo>
                  <a:lnTo>
                    <a:pt x="433" y="660"/>
                  </a:lnTo>
                  <a:lnTo>
                    <a:pt x="419" y="704"/>
                  </a:lnTo>
                  <a:lnTo>
                    <a:pt x="419" y="728"/>
                  </a:lnTo>
                  <a:lnTo>
                    <a:pt x="417" y="750"/>
                  </a:lnTo>
                  <a:lnTo>
                    <a:pt x="417" y="773"/>
                  </a:lnTo>
                  <a:lnTo>
                    <a:pt x="417" y="806"/>
                  </a:lnTo>
                  <a:lnTo>
                    <a:pt x="452" y="875"/>
                  </a:lnTo>
                  <a:lnTo>
                    <a:pt x="489" y="946"/>
                  </a:lnTo>
                  <a:lnTo>
                    <a:pt x="538" y="1069"/>
                  </a:lnTo>
                  <a:lnTo>
                    <a:pt x="554" y="1133"/>
                  </a:lnTo>
                  <a:lnTo>
                    <a:pt x="550" y="1163"/>
                  </a:lnTo>
                  <a:lnTo>
                    <a:pt x="553" y="1187"/>
                  </a:lnTo>
                  <a:lnTo>
                    <a:pt x="554" y="1225"/>
                  </a:lnTo>
                  <a:lnTo>
                    <a:pt x="547" y="1260"/>
                  </a:lnTo>
                  <a:lnTo>
                    <a:pt x="531" y="1286"/>
                  </a:lnTo>
                  <a:lnTo>
                    <a:pt x="479" y="1330"/>
                  </a:lnTo>
                  <a:lnTo>
                    <a:pt x="424" y="1372"/>
                  </a:lnTo>
                  <a:lnTo>
                    <a:pt x="328" y="1375"/>
                  </a:lnTo>
                  <a:lnTo>
                    <a:pt x="212" y="1398"/>
                  </a:lnTo>
                  <a:lnTo>
                    <a:pt x="90" y="1491"/>
                  </a:lnTo>
                  <a:lnTo>
                    <a:pt x="57" y="1622"/>
                  </a:lnTo>
                  <a:lnTo>
                    <a:pt x="33" y="1764"/>
                  </a:lnTo>
                  <a:lnTo>
                    <a:pt x="5" y="2369"/>
                  </a:lnTo>
                  <a:lnTo>
                    <a:pt x="0" y="2853"/>
                  </a:lnTo>
                  <a:lnTo>
                    <a:pt x="472" y="2886"/>
                  </a:lnTo>
                  <a:lnTo>
                    <a:pt x="948" y="2895"/>
                  </a:lnTo>
                  <a:lnTo>
                    <a:pt x="1214" y="2895"/>
                  </a:lnTo>
                  <a:lnTo>
                    <a:pt x="1487" y="2887"/>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0" name="Freeform 25"/>
            <p:cNvSpPr>
              <a:spLocks/>
            </p:cNvSpPr>
            <p:nvPr/>
          </p:nvSpPr>
          <p:spPr bwMode="auto">
            <a:xfrm>
              <a:off x="845" y="1993"/>
              <a:ext cx="774" cy="977"/>
            </a:xfrm>
            <a:custGeom>
              <a:avLst/>
              <a:gdLst>
                <a:gd name="T0" fmla="*/ 0 w 1549"/>
                <a:gd name="T1" fmla="*/ 0 h 2933"/>
                <a:gd name="T2" fmla="*/ 0 w 1549"/>
                <a:gd name="T3" fmla="*/ 0 h 2933"/>
                <a:gd name="T4" fmla="*/ 0 w 1549"/>
                <a:gd name="T5" fmla="*/ 0 h 2933"/>
                <a:gd name="T6" fmla="*/ 0 w 1549"/>
                <a:gd name="T7" fmla="*/ 0 h 2933"/>
                <a:gd name="T8" fmla="*/ 0 w 1549"/>
                <a:gd name="T9" fmla="*/ 0 h 2933"/>
                <a:gd name="T10" fmla="*/ 0 w 1549"/>
                <a:gd name="T11" fmla="*/ 0 h 2933"/>
                <a:gd name="T12" fmla="*/ 0 w 1549"/>
                <a:gd name="T13" fmla="*/ 0 h 2933"/>
                <a:gd name="T14" fmla="*/ 0 w 1549"/>
                <a:gd name="T15" fmla="*/ 0 h 2933"/>
                <a:gd name="T16" fmla="*/ 0 w 1549"/>
                <a:gd name="T17" fmla="*/ 0 h 2933"/>
                <a:gd name="T18" fmla="*/ 0 w 1549"/>
                <a:gd name="T19" fmla="*/ 0 h 2933"/>
                <a:gd name="T20" fmla="*/ 0 w 1549"/>
                <a:gd name="T21" fmla="*/ 0 h 2933"/>
                <a:gd name="T22" fmla="*/ 0 w 1549"/>
                <a:gd name="T23" fmla="*/ 0 h 2933"/>
                <a:gd name="T24" fmla="*/ 0 w 1549"/>
                <a:gd name="T25" fmla="*/ 0 h 2933"/>
                <a:gd name="T26" fmla="*/ 0 w 1549"/>
                <a:gd name="T27" fmla="*/ 0 h 2933"/>
                <a:gd name="T28" fmla="*/ 0 w 1549"/>
                <a:gd name="T29" fmla="*/ 0 h 2933"/>
                <a:gd name="T30" fmla="*/ 0 w 1549"/>
                <a:gd name="T31" fmla="*/ 0 h 2933"/>
                <a:gd name="T32" fmla="*/ 0 w 1549"/>
                <a:gd name="T33" fmla="*/ 0 h 2933"/>
                <a:gd name="T34" fmla="*/ 0 w 1549"/>
                <a:gd name="T35" fmla="*/ 0 h 2933"/>
                <a:gd name="T36" fmla="*/ 0 w 1549"/>
                <a:gd name="T37" fmla="*/ 0 h 2933"/>
                <a:gd name="T38" fmla="*/ 0 w 1549"/>
                <a:gd name="T39" fmla="*/ 0 h 2933"/>
                <a:gd name="T40" fmla="*/ 0 w 1549"/>
                <a:gd name="T41" fmla="*/ 0 h 2933"/>
                <a:gd name="T42" fmla="*/ 0 w 1549"/>
                <a:gd name="T43" fmla="*/ 0 h 2933"/>
                <a:gd name="T44" fmla="*/ 0 w 1549"/>
                <a:gd name="T45" fmla="*/ 0 h 2933"/>
                <a:gd name="T46" fmla="*/ 0 w 1549"/>
                <a:gd name="T47" fmla="*/ 0 h 2933"/>
                <a:gd name="T48" fmla="*/ 0 w 1549"/>
                <a:gd name="T49" fmla="*/ 0 h 2933"/>
                <a:gd name="T50" fmla="*/ 0 w 1549"/>
                <a:gd name="T51" fmla="*/ 0 h 2933"/>
                <a:gd name="T52" fmla="*/ 0 w 1549"/>
                <a:gd name="T53" fmla="*/ 0 h 2933"/>
                <a:gd name="T54" fmla="*/ 0 w 1549"/>
                <a:gd name="T55" fmla="*/ 0 h 2933"/>
                <a:gd name="T56" fmla="*/ 0 w 1549"/>
                <a:gd name="T57" fmla="*/ 0 h 2933"/>
                <a:gd name="T58" fmla="*/ 0 w 1549"/>
                <a:gd name="T59" fmla="*/ 0 h 2933"/>
                <a:gd name="T60" fmla="*/ 0 w 1549"/>
                <a:gd name="T61" fmla="*/ 0 h 2933"/>
                <a:gd name="T62" fmla="*/ 0 w 1549"/>
                <a:gd name="T63" fmla="*/ 0 h 2933"/>
                <a:gd name="T64" fmla="*/ 0 w 1549"/>
                <a:gd name="T65" fmla="*/ 0 h 2933"/>
                <a:gd name="T66" fmla="*/ 0 w 1549"/>
                <a:gd name="T67" fmla="*/ 0 h 2933"/>
                <a:gd name="T68" fmla="*/ 0 w 1549"/>
                <a:gd name="T69" fmla="*/ 0 h 2933"/>
                <a:gd name="T70" fmla="*/ 0 w 1549"/>
                <a:gd name="T71" fmla="*/ 0 h 2933"/>
                <a:gd name="T72" fmla="*/ 0 w 1549"/>
                <a:gd name="T73" fmla="*/ 0 h 2933"/>
                <a:gd name="T74" fmla="*/ 0 w 1549"/>
                <a:gd name="T75" fmla="*/ 0 h 2933"/>
                <a:gd name="T76" fmla="*/ 0 w 1549"/>
                <a:gd name="T77" fmla="*/ 0 h 29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49"/>
                <a:gd name="T118" fmla="*/ 0 h 2933"/>
                <a:gd name="T119" fmla="*/ 1549 w 1549"/>
                <a:gd name="T120" fmla="*/ 2933 h 29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49" h="2933">
                  <a:moveTo>
                    <a:pt x="0" y="2641"/>
                  </a:moveTo>
                  <a:lnTo>
                    <a:pt x="38" y="1868"/>
                  </a:lnTo>
                  <a:lnTo>
                    <a:pt x="101" y="1594"/>
                  </a:lnTo>
                  <a:lnTo>
                    <a:pt x="264" y="1486"/>
                  </a:lnTo>
                  <a:lnTo>
                    <a:pt x="419" y="1464"/>
                  </a:lnTo>
                  <a:lnTo>
                    <a:pt x="552" y="1403"/>
                  </a:lnTo>
                  <a:lnTo>
                    <a:pt x="607" y="1286"/>
                  </a:lnTo>
                  <a:lnTo>
                    <a:pt x="615" y="1109"/>
                  </a:lnTo>
                  <a:lnTo>
                    <a:pt x="560" y="1011"/>
                  </a:lnTo>
                  <a:lnTo>
                    <a:pt x="560" y="954"/>
                  </a:lnTo>
                  <a:lnTo>
                    <a:pt x="513" y="882"/>
                  </a:lnTo>
                  <a:lnTo>
                    <a:pt x="475" y="725"/>
                  </a:lnTo>
                  <a:lnTo>
                    <a:pt x="481" y="701"/>
                  </a:lnTo>
                  <a:lnTo>
                    <a:pt x="443" y="583"/>
                  </a:lnTo>
                  <a:lnTo>
                    <a:pt x="481" y="340"/>
                  </a:lnTo>
                  <a:lnTo>
                    <a:pt x="570" y="226"/>
                  </a:lnTo>
                  <a:lnTo>
                    <a:pt x="667" y="69"/>
                  </a:lnTo>
                  <a:lnTo>
                    <a:pt x="864" y="0"/>
                  </a:lnTo>
                  <a:lnTo>
                    <a:pt x="1011" y="121"/>
                  </a:lnTo>
                  <a:lnTo>
                    <a:pt x="1068" y="216"/>
                  </a:lnTo>
                  <a:lnTo>
                    <a:pt x="1151" y="265"/>
                  </a:lnTo>
                  <a:lnTo>
                    <a:pt x="1151" y="371"/>
                  </a:lnTo>
                  <a:lnTo>
                    <a:pt x="1160" y="430"/>
                  </a:lnTo>
                  <a:lnTo>
                    <a:pt x="1222" y="550"/>
                  </a:lnTo>
                  <a:lnTo>
                    <a:pt x="1173" y="714"/>
                  </a:lnTo>
                  <a:lnTo>
                    <a:pt x="1183" y="836"/>
                  </a:lnTo>
                  <a:lnTo>
                    <a:pt x="1135" y="954"/>
                  </a:lnTo>
                  <a:lnTo>
                    <a:pt x="1096" y="990"/>
                  </a:lnTo>
                  <a:lnTo>
                    <a:pt x="1096" y="1048"/>
                  </a:lnTo>
                  <a:lnTo>
                    <a:pt x="1051" y="1179"/>
                  </a:lnTo>
                  <a:lnTo>
                    <a:pt x="1019" y="1286"/>
                  </a:lnTo>
                  <a:lnTo>
                    <a:pt x="1112" y="1403"/>
                  </a:lnTo>
                  <a:lnTo>
                    <a:pt x="1276" y="1523"/>
                  </a:lnTo>
                  <a:lnTo>
                    <a:pt x="1447" y="1640"/>
                  </a:lnTo>
                  <a:lnTo>
                    <a:pt x="1525" y="1786"/>
                  </a:lnTo>
                  <a:lnTo>
                    <a:pt x="1549" y="1975"/>
                  </a:lnTo>
                  <a:lnTo>
                    <a:pt x="1546" y="2250"/>
                  </a:lnTo>
                  <a:lnTo>
                    <a:pt x="1543" y="2933"/>
                  </a:lnTo>
                  <a:lnTo>
                    <a:pt x="0" y="2641"/>
                  </a:lnTo>
                  <a:close/>
                </a:path>
              </a:pathLst>
            </a:custGeom>
            <a:solidFill>
              <a:srgbClr val="808080"/>
            </a:solidFill>
            <a:ln w="1588">
              <a:solidFill>
                <a:srgbClr val="808080"/>
              </a:solidFill>
              <a:round/>
              <a:headEnd/>
              <a:tailEnd/>
            </a:ln>
          </p:spPr>
          <p:txBody>
            <a:bodyPr/>
            <a:lstStyle/>
            <a:p>
              <a:endParaRPr lang="en-GB"/>
            </a:p>
          </p:txBody>
        </p:sp>
        <p:sp>
          <p:nvSpPr>
            <p:cNvPr id="19481" name="Freeform 26"/>
            <p:cNvSpPr>
              <a:spLocks/>
            </p:cNvSpPr>
            <p:nvPr/>
          </p:nvSpPr>
          <p:spPr bwMode="auto">
            <a:xfrm>
              <a:off x="1270" y="2379"/>
              <a:ext cx="753" cy="791"/>
            </a:xfrm>
            <a:custGeom>
              <a:avLst/>
              <a:gdLst>
                <a:gd name="T0" fmla="*/ 0 w 1507"/>
                <a:gd name="T1" fmla="*/ 0 h 2372"/>
                <a:gd name="T2" fmla="*/ 0 w 1507"/>
                <a:gd name="T3" fmla="*/ 0 h 2372"/>
                <a:gd name="T4" fmla="*/ 0 w 1507"/>
                <a:gd name="T5" fmla="*/ 0 h 2372"/>
                <a:gd name="T6" fmla="*/ 0 w 1507"/>
                <a:gd name="T7" fmla="*/ 0 h 2372"/>
                <a:gd name="T8" fmla="*/ 0 w 1507"/>
                <a:gd name="T9" fmla="*/ 0 h 2372"/>
                <a:gd name="T10" fmla="*/ 0 w 1507"/>
                <a:gd name="T11" fmla="*/ 0 h 2372"/>
                <a:gd name="T12" fmla="*/ 0 w 1507"/>
                <a:gd name="T13" fmla="*/ 0 h 2372"/>
                <a:gd name="T14" fmla="*/ 0 w 1507"/>
                <a:gd name="T15" fmla="*/ 0 h 2372"/>
                <a:gd name="T16" fmla="*/ 0 w 1507"/>
                <a:gd name="T17" fmla="*/ 0 h 2372"/>
                <a:gd name="T18" fmla="*/ 0 w 1507"/>
                <a:gd name="T19" fmla="*/ 0 h 2372"/>
                <a:gd name="T20" fmla="*/ 0 w 1507"/>
                <a:gd name="T21" fmla="*/ 0 h 2372"/>
                <a:gd name="T22" fmla="*/ 0 w 1507"/>
                <a:gd name="T23" fmla="*/ 0 h 2372"/>
                <a:gd name="T24" fmla="*/ 0 w 1507"/>
                <a:gd name="T25" fmla="*/ 0 h 2372"/>
                <a:gd name="T26" fmla="*/ 0 w 1507"/>
                <a:gd name="T27" fmla="*/ 0 h 2372"/>
                <a:gd name="T28" fmla="*/ 0 w 1507"/>
                <a:gd name="T29" fmla="*/ 0 h 2372"/>
                <a:gd name="T30" fmla="*/ 0 w 1507"/>
                <a:gd name="T31" fmla="*/ 0 h 2372"/>
                <a:gd name="T32" fmla="*/ 0 w 1507"/>
                <a:gd name="T33" fmla="*/ 0 h 2372"/>
                <a:gd name="T34" fmla="*/ 0 w 1507"/>
                <a:gd name="T35" fmla="*/ 0 h 2372"/>
                <a:gd name="T36" fmla="*/ 0 w 1507"/>
                <a:gd name="T37" fmla="*/ 0 h 2372"/>
                <a:gd name="T38" fmla="*/ 0 w 1507"/>
                <a:gd name="T39" fmla="*/ 0 h 2372"/>
                <a:gd name="T40" fmla="*/ 0 w 1507"/>
                <a:gd name="T41" fmla="*/ 0 h 2372"/>
                <a:gd name="T42" fmla="*/ 0 w 1507"/>
                <a:gd name="T43" fmla="*/ 0 h 2372"/>
                <a:gd name="T44" fmla="*/ 0 w 1507"/>
                <a:gd name="T45" fmla="*/ 0 h 2372"/>
                <a:gd name="T46" fmla="*/ 0 w 1507"/>
                <a:gd name="T47" fmla="*/ 0 h 2372"/>
                <a:gd name="T48" fmla="*/ 0 w 1507"/>
                <a:gd name="T49" fmla="*/ 0 h 2372"/>
                <a:gd name="T50" fmla="*/ 0 w 1507"/>
                <a:gd name="T51" fmla="*/ 0 h 2372"/>
                <a:gd name="T52" fmla="*/ 0 w 1507"/>
                <a:gd name="T53" fmla="*/ 0 h 2372"/>
                <a:gd name="T54" fmla="*/ 0 w 1507"/>
                <a:gd name="T55" fmla="*/ 0 h 2372"/>
                <a:gd name="T56" fmla="*/ 0 w 1507"/>
                <a:gd name="T57" fmla="*/ 0 h 2372"/>
                <a:gd name="T58" fmla="*/ 0 w 1507"/>
                <a:gd name="T59" fmla="*/ 0 h 2372"/>
                <a:gd name="T60" fmla="*/ 0 w 1507"/>
                <a:gd name="T61" fmla="*/ 0 h 2372"/>
                <a:gd name="T62" fmla="*/ 0 w 1507"/>
                <a:gd name="T63" fmla="*/ 0 h 2372"/>
                <a:gd name="T64" fmla="*/ 0 w 1507"/>
                <a:gd name="T65" fmla="*/ 0 h 2372"/>
                <a:gd name="T66" fmla="*/ 0 w 1507"/>
                <a:gd name="T67" fmla="*/ 0 h 2372"/>
                <a:gd name="T68" fmla="*/ 0 w 1507"/>
                <a:gd name="T69" fmla="*/ 0 h 2372"/>
                <a:gd name="T70" fmla="*/ 0 w 1507"/>
                <a:gd name="T71" fmla="*/ 0 h 2372"/>
                <a:gd name="T72" fmla="*/ 0 w 1507"/>
                <a:gd name="T73" fmla="*/ 0 h 2372"/>
                <a:gd name="T74" fmla="*/ 0 w 1507"/>
                <a:gd name="T75" fmla="*/ 0 h 2372"/>
                <a:gd name="T76" fmla="*/ 0 w 1507"/>
                <a:gd name="T77" fmla="*/ 0 h 23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07"/>
                <a:gd name="T118" fmla="*/ 0 h 2372"/>
                <a:gd name="T119" fmla="*/ 1507 w 1507"/>
                <a:gd name="T120" fmla="*/ 2372 h 23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07" h="2372">
                  <a:moveTo>
                    <a:pt x="0" y="2366"/>
                  </a:moveTo>
                  <a:lnTo>
                    <a:pt x="40" y="1865"/>
                  </a:lnTo>
                  <a:lnTo>
                    <a:pt x="97" y="1629"/>
                  </a:lnTo>
                  <a:lnTo>
                    <a:pt x="260" y="1501"/>
                  </a:lnTo>
                  <a:lnTo>
                    <a:pt x="421" y="1460"/>
                  </a:lnTo>
                  <a:lnTo>
                    <a:pt x="555" y="1401"/>
                  </a:lnTo>
                  <a:lnTo>
                    <a:pt x="609" y="1284"/>
                  </a:lnTo>
                  <a:lnTo>
                    <a:pt x="615" y="1105"/>
                  </a:lnTo>
                  <a:lnTo>
                    <a:pt x="559" y="1046"/>
                  </a:lnTo>
                  <a:lnTo>
                    <a:pt x="513" y="968"/>
                  </a:lnTo>
                  <a:lnTo>
                    <a:pt x="501" y="919"/>
                  </a:lnTo>
                  <a:lnTo>
                    <a:pt x="475" y="724"/>
                  </a:lnTo>
                  <a:lnTo>
                    <a:pt x="479" y="725"/>
                  </a:lnTo>
                  <a:lnTo>
                    <a:pt x="443" y="579"/>
                  </a:lnTo>
                  <a:lnTo>
                    <a:pt x="484" y="340"/>
                  </a:lnTo>
                  <a:lnTo>
                    <a:pt x="569" y="224"/>
                  </a:lnTo>
                  <a:lnTo>
                    <a:pt x="668" y="70"/>
                  </a:lnTo>
                  <a:lnTo>
                    <a:pt x="864" y="0"/>
                  </a:lnTo>
                  <a:lnTo>
                    <a:pt x="1019" y="87"/>
                  </a:lnTo>
                  <a:lnTo>
                    <a:pt x="1093" y="189"/>
                  </a:lnTo>
                  <a:lnTo>
                    <a:pt x="1154" y="259"/>
                  </a:lnTo>
                  <a:lnTo>
                    <a:pt x="1166" y="358"/>
                  </a:lnTo>
                  <a:lnTo>
                    <a:pt x="1211" y="431"/>
                  </a:lnTo>
                  <a:lnTo>
                    <a:pt x="1222" y="548"/>
                  </a:lnTo>
                  <a:lnTo>
                    <a:pt x="1176" y="712"/>
                  </a:lnTo>
                  <a:lnTo>
                    <a:pt x="1184" y="832"/>
                  </a:lnTo>
                  <a:lnTo>
                    <a:pt x="1138" y="951"/>
                  </a:lnTo>
                  <a:lnTo>
                    <a:pt x="1099" y="987"/>
                  </a:lnTo>
                  <a:lnTo>
                    <a:pt x="1099" y="1043"/>
                  </a:lnTo>
                  <a:lnTo>
                    <a:pt x="1009" y="1159"/>
                  </a:lnTo>
                  <a:lnTo>
                    <a:pt x="1032" y="1372"/>
                  </a:lnTo>
                  <a:lnTo>
                    <a:pt x="1128" y="1514"/>
                  </a:lnTo>
                  <a:lnTo>
                    <a:pt x="1278" y="1582"/>
                  </a:lnTo>
                  <a:lnTo>
                    <a:pt x="1444" y="1664"/>
                  </a:lnTo>
                  <a:lnTo>
                    <a:pt x="1493" y="1784"/>
                  </a:lnTo>
                  <a:lnTo>
                    <a:pt x="1502" y="2027"/>
                  </a:lnTo>
                  <a:lnTo>
                    <a:pt x="1507" y="2206"/>
                  </a:lnTo>
                  <a:lnTo>
                    <a:pt x="1502" y="2372"/>
                  </a:lnTo>
                  <a:lnTo>
                    <a:pt x="0" y="2366"/>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2" name="Freeform 27"/>
            <p:cNvSpPr>
              <a:spLocks/>
            </p:cNvSpPr>
            <p:nvPr/>
          </p:nvSpPr>
          <p:spPr bwMode="auto">
            <a:xfrm>
              <a:off x="576" y="2383"/>
              <a:ext cx="826" cy="794"/>
            </a:xfrm>
            <a:custGeom>
              <a:avLst/>
              <a:gdLst>
                <a:gd name="T0" fmla="*/ 0 w 1653"/>
                <a:gd name="T1" fmla="*/ 0 h 2380"/>
                <a:gd name="T2" fmla="*/ 0 w 1653"/>
                <a:gd name="T3" fmla="*/ 0 h 2380"/>
                <a:gd name="T4" fmla="*/ 0 w 1653"/>
                <a:gd name="T5" fmla="*/ 0 h 2380"/>
                <a:gd name="T6" fmla="*/ 0 w 1653"/>
                <a:gd name="T7" fmla="*/ 0 h 2380"/>
                <a:gd name="T8" fmla="*/ 0 w 1653"/>
                <a:gd name="T9" fmla="*/ 0 h 2380"/>
                <a:gd name="T10" fmla="*/ 0 w 1653"/>
                <a:gd name="T11" fmla="*/ 0 h 2380"/>
                <a:gd name="T12" fmla="*/ 0 w 1653"/>
                <a:gd name="T13" fmla="*/ 0 h 2380"/>
                <a:gd name="T14" fmla="*/ 0 w 1653"/>
                <a:gd name="T15" fmla="*/ 0 h 2380"/>
                <a:gd name="T16" fmla="*/ 0 w 1653"/>
                <a:gd name="T17" fmla="*/ 0 h 2380"/>
                <a:gd name="T18" fmla="*/ 0 w 1653"/>
                <a:gd name="T19" fmla="*/ 0 h 2380"/>
                <a:gd name="T20" fmla="*/ 0 w 1653"/>
                <a:gd name="T21" fmla="*/ 0 h 2380"/>
                <a:gd name="T22" fmla="*/ 0 w 1653"/>
                <a:gd name="T23" fmla="*/ 0 h 2380"/>
                <a:gd name="T24" fmla="*/ 0 w 1653"/>
                <a:gd name="T25" fmla="*/ 0 h 2380"/>
                <a:gd name="T26" fmla="*/ 0 w 1653"/>
                <a:gd name="T27" fmla="*/ 0 h 2380"/>
                <a:gd name="T28" fmla="*/ 0 w 1653"/>
                <a:gd name="T29" fmla="*/ 0 h 2380"/>
                <a:gd name="T30" fmla="*/ 0 w 1653"/>
                <a:gd name="T31" fmla="*/ 0 h 2380"/>
                <a:gd name="T32" fmla="*/ 0 w 1653"/>
                <a:gd name="T33" fmla="*/ 0 h 2380"/>
                <a:gd name="T34" fmla="*/ 0 w 1653"/>
                <a:gd name="T35" fmla="*/ 0 h 2380"/>
                <a:gd name="T36" fmla="*/ 0 w 1653"/>
                <a:gd name="T37" fmla="*/ 0 h 2380"/>
                <a:gd name="T38" fmla="*/ 0 w 1653"/>
                <a:gd name="T39" fmla="*/ 0 h 2380"/>
                <a:gd name="T40" fmla="*/ 0 w 1653"/>
                <a:gd name="T41" fmla="*/ 0 h 2380"/>
                <a:gd name="T42" fmla="*/ 0 w 1653"/>
                <a:gd name="T43" fmla="*/ 0 h 2380"/>
                <a:gd name="T44" fmla="*/ 0 w 1653"/>
                <a:gd name="T45" fmla="*/ 0 h 2380"/>
                <a:gd name="T46" fmla="*/ 0 w 1653"/>
                <a:gd name="T47" fmla="*/ 0 h 2380"/>
                <a:gd name="T48" fmla="*/ 0 w 1653"/>
                <a:gd name="T49" fmla="*/ 0 h 2380"/>
                <a:gd name="T50" fmla="*/ 0 w 1653"/>
                <a:gd name="T51" fmla="*/ 0 h 2380"/>
                <a:gd name="T52" fmla="*/ 0 w 1653"/>
                <a:gd name="T53" fmla="*/ 0 h 2380"/>
                <a:gd name="T54" fmla="*/ 0 w 1653"/>
                <a:gd name="T55" fmla="*/ 0 h 2380"/>
                <a:gd name="T56" fmla="*/ 0 w 1653"/>
                <a:gd name="T57" fmla="*/ 0 h 2380"/>
                <a:gd name="T58" fmla="*/ 0 w 1653"/>
                <a:gd name="T59" fmla="*/ 0 h 2380"/>
                <a:gd name="T60" fmla="*/ 0 w 1653"/>
                <a:gd name="T61" fmla="*/ 0 h 2380"/>
                <a:gd name="T62" fmla="*/ 0 w 1653"/>
                <a:gd name="T63" fmla="*/ 0 h 2380"/>
                <a:gd name="T64" fmla="*/ 0 w 1653"/>
                <a:gd name="T65" fmla="*/ 0 h 2380"/>
                <a:gd name="T66" fmla="*/ 0 w 1653"/>
                <a:gd name="T67" fmla="*/ 0 h 2380"/>
                <a:gd name="T68" fmla="*/ 0 w 1653"/>
                <a:gd name="T69" fmla="*/ 0 h 2380"/>
                <a:gd name="T70" fmla="*/ 0 w 1653"/>
                <a:gd name="T71" fmla="*/ 0 h 2380"/>
                <a:gd name="T72" fmla="*/ 0 w 1653"/>
                <a:gd name="T73" fmla="*/ 0 h 2380"/>
                <a:gd name="T74" fmla="*/ 0 w 1653"/>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3"/>
                <a:gd name="T115" fmla="*/ 0 h 2380"/>
                <a:gd name="T116" fmla="*/ 1653 w 1653"/>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3" h="2380">
                  <a:moveTo>
                    <a:pt x="0" y="2380"/>
                  </a:moveTo>
                  <a:lnTo>
                    <a:pt x="34" y="1839"/>
                  </a:lnTo>
                  <a:lnTo>
                    <a:pt x="82" y="1712"/>
                  </a:lnTo>
                  <a:lnTo>
                    <a:pt x="153" y="1528"/>
                  </a:lnTo>
                  <a:lnTo>
                    <a:pt x="237" y="1508"/>
                  </a:lnTo>
                  <a:lnTo>
                    <a:pt x="400" y="1473"/>
                  </a:lnTo>
                  <a:lnTo>
                    <a:pt x="478" y="1427"/>
                  </a:lnTo>
                  <a:lnTo>
                    <a:pt x="548" y="1365"/>
                  </a:lnTo>
                  <a:lnTo>
                    <a:pt x="573" y="1208"/>
                  </a:lnTo>
                  <a:lnTo>
                    <a:pt x="495" y="997"/>
                  </a:lnTo>
                  <a:lnTo>
                    <a:pt x="440" y="975"/>
                  </a:lnTo>
                  <a:lnTo>
                    <a:pt x="393" y="747"/>
                  </a:lnTo>
                  <a:lnTo>
                    <a:pt x="425" y="686"/>
                  </a:lnTo>
                  <a:lnTo>
                    <a:pt x="409" y="464"/>
                  </a:lnTo>
                  <a:lnTo>
                    <a:pt x="418" y="246"/>
                  </a:lnTo>
                  <a:lnTo>
                    <a:pt x="472" y="163"/>
                  </a:lnTo>
                  <a:lnTo>
                    <a:pt x="588" y="19"/>
                  </a:lnTo>
                  <a:lnTo>
                    <a:pt x="681" y="0"/>
                  </a:lnTo>
                  <a:lnTo>
                    <a:pt x="806" y="0"/>
                  </a:lnTo>
                  <a:lnTo>
                    <a:pt x="899" y="57"/>
                  </a:lnTo>
                  <a:lnTo>
                    <a:pt x="977" y="163"/>
                  </a:lnTo>
                  <a:lnTo>
                    <a:pt x="1032" y="345"/>
                  </a:lnTo>
                  <a:lnTo>
                    <a:pt x="1046" y="496"/>
                  </a:lnTo>
                  <a:lnTo>
                    <a:pt x="1047" y="631"/>
                  </a:lnTo>
                  <a:lnTo>
                    <a:pt x="1093" y="653"/>
                  </a:lnTo>
                  <a:lnTo>
                    <a:pt x="1079" y="865"/>
                  </a:lnTo>
                  <a:lnTo>
                    <a:pt x="1012" y="903"/>
                  </a:lnTo>
                  <a:lnTo>
                    <a:pt x="993" y="1030"/>
                  </a:lnTo>
                  <a:lnTo>
                    <a:pt x="968" y="1179"/>
                  </a:lnTo>
                  <a:lnTo>
                    <a:pt x="984" y="1296"/>
                  </a:lnTo>
                  <a:lnTo>
                    <a:pt x="1070" y="1368"/>
                  </a:lnTo>
                  <a:lnTo>
                    <a:pt x="1186" y="1413"/>
                  </a:lnTo>
                  <a:lnTo>
                    <a:pt x="1351" y="1447"/>
                  </a:lnTo>
                  <a:lnTo>
                    <a:pt x="1468" y="1462"/>
                  </a:lnTo>
                  <a:lnTo>
                    <a:pt x="1531" y="1579"/>
                  </a:lnTo>
                  <a:lnTo>
                    <a:pt x="1578" y="1687"/>
                  </a:lnTo>
                  <a:lnTo>
                    <a:pt x="1653" y="2353"/>
                  </a:lnTo>
                  <a:lnTo>
                    <a:pt x="0" y="2380"/>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3" name="Freeform 28"/>
            <p:cNvSpPr>
              <a:spLocks/>
            </p:cNvSpPr>
            <p:nvPr/>
          </p:nvSpPr>
          <p:spPr bwMode="auto">
            <a:xfrm>
              <a:off x="4013" y="2188"/>
              <a:ext cx="781" cy="992"/>
            </a:xfrm>
            <a:custGeom>
              <a:avLst/>
              <a:gdLst>
                <a:gd name="T0" fmla="*/ 1 w 1562"/>
                <a:gd name="T1" fmla="*/ 0 h 2975"/>
                <a:gd name="T2" fmla="*/ 0 w 1562"/>
                <a:gd name="T3" fmla="*/ 0 h 2975"/>
                <a:gd name="T4" fmla="*/ 1 w 1562"/>
                <a:gd name="T5" fmla="*/ 0 h 2975"/>
                <a:gd name="T6" fmla="*/ 1 w 1562"/>
                <a:gd name="T7" fmla="*/ 0 h 2975"/>
                <a:gd name="T8" fmla="*/ 1 w 1562"/>
                <a:gd name="T9" fmla="*/ 0 h 2975"/>
                <a:gd name="T10" fmla="*/ 1 w 1562"/>
                <a:gd name="T11" fmla="*/ 0 h 2975"/>
                <a:gd name="T12" fmla="*/ 1 w 1562"/>
                <a:gd name="T13" fmla="*/ 0 h 2975"/>
                <a:gd name="T14" fmla="*/ 1 w 1562"/>
                <a:gd name="T15" fmla="*/ 0 h 2975"/>
                <a:gd name="T16" fmla="*/ 1 w 1562"/>
                <a:gd name="T17" fmla="*/ 0 h 2975"/>
                <a:gd name="T18" fmla="*/ 1 w 1562"/>
                <a:gd name="T19" fmla="*/ 0 h 2975"/>
                <a:gd name="T20" fmla="*/ 1 w 1562"/>
                <a:gd name="T21" fmla="*/ 0 h 2975"/>
                <a:gd name="T22" fmla="*/ 1 w 1562"/>
                <a:gd name="T23" fmla="*/ 0 h 2975"/>
                <a:gd name="T24" fmla="*/ 1 w 1562"/>
                <a:gd name="T25" fmla="*/ 0 h 2975"/>
                <a:gd name="T26" fmla="*/ 1 w 1562"/>
                <a:gd name="T27" fmla="*/ 0 h 2975"/>
                <a:gd name="T28" fmla="*/ 1 w 1562"/>
                <a:gd name="T29" fmla="*/ 0 h 2975"/>
                <a:gd name="T30" fmla="*/ 1 w 1562"/>
                <a:gd name="T31" fmla="*/ 0 h 2975"/>
                <a:gd name="T32" fmla="*/ 1 w 1562"/>
                <a:gd name="T33" fmla="*/ 0 h 2975"/>
                <a:gd name="T34" fmla="*/ 1 w 1562"/>
                <a:gd name="T35" fmla="*/ 0 h 2975"/>
                <a:gd name="T36" fmla="*/ 1 w 1562"/>
                <a:gd name="T37" fmla="*/ 0 h 2975"/>
                <a:gd name="T38" fmla="*/ 1 w 1562"/>
                <a:gd name="T39" fmla="*/ 0 h 2975"/>
                <a:gd name="T40" fmla="*/ 1 w 1562"/>
                <a:gd name="T41" fmla="*/ 0 h 2975"/>
                <a:gd name="T42" fmla="*/ 1 w 1562"/>
                <a:gd name="T43" fmla="*/ 0 h 2975"/>
                <a:gd name="T44" fmla="*/ 1 w 1562"/>
                <a:gd name="T45" fmla="*/ 0 h 2975"/>
                <a:gd name="T46" fmla="*/ 1 w 1562"/>
                <a:gd name="T47" fmla="*/ 0 h 2975"/>
                <a:gd name="T48" fmla="*/ 1 w 1562"/>
                <a:gd name="T49" fmla="*/ 0 h 2975"/>
                <a:gd name="T50" fmla="*/ 1 w 1562"/>
                <a:gd name="T51" fmla="*/ 0 h 2975"/>
                <a:gd name="T52" fmla="*/ 1 w 1562"/>
                <a:gd name="T53" fmla="*/ 0 h 2975"/>
                <a:gd name="T54" fmla="*/ 1 w 1562"/>
                <a:gd name="T55" fmla="*/ 0 h 2975"/>
                <a:gd name="T56" fmla="*/ 1 w 1562"/>
                <a:gd name="T57" fmla="*/ 0 h 2975"/>
                <a:gd name="T58" fmla="*/ 1 w 1562"/>
                <a:gd name="T59" fmla="*/ 0 h 2975"/>
                <a:gd name="T60" fmla="*/ 1 w 1562"/>
                <a:gd name="T61" fmla="*/ 0 h 2975"/>
                <a:gd name="T62" fmla="*/ 1 w 1562"/>
                <a:gd name="T63" fmla="*/ 0 h 2975"/>
                <a:gd name="T64" fmla="*/ 1 w 1562"/>
                <a:gd name="T65" fmla="*/ 0 h 2975"/>
                <a:gd name="T66" fmla="*/ 1 w 1562"/>
                <a:gd name="T67" fmla="*/ 0 h 2975"/>
                <a:gd name="T68" fmla="*/ 1 w 1562"/>
                <a:gd name="T69" fmla="*/ 0 h 2975"/>
                <a:gd name="T70" fmla="*/ 1 w 1562"/>
                <a:gd name="T71" fmla="*/ 0 h 29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62"/>
                <a:gd name="T109" fmla="*/ 0 h 2975"/>
                <a:gd name="T110" fmla="*/ 1562 w 1562"/>
                <a:gd name="T111" fmla="*/ 2975 h 29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62" h="2975">
                  <a:moveTo>
                    <a:pt x="30" y="2946"/>
                  </a:moveTo>
                  <a:lnTo>
                    <a:pt x="17" y="2910"/>
                  </a:lnTo>
                  <a:lnTo>
                    <a:pt x="7" y="2816"/>
                  </a:lnTo>
                  <a:lnTo>
                    <a:pt x="0" y="2527"/>
                  </a:lnTo>
                  <a:lnTo>
                    <a:pt x="13" y="2049"/>
                  </a:lnTo>
                  <a:lnTo>
                    <a:pt x="30" y="1934"/>
                  </a:lnTo>
                  <a:lnTo>
                    <a:pt x="56" y="1827"/>
                  </a:lnTo>
                  <a:lnTo>
                    <a:pt x="129" y="1758"/>
                  </a:lnTo>
                  <a:lnTo>
                    <a:pt x="258" y="1658"/>
                  </a:lnTo>
                  <a:lnTo>
                    <a:pt x="464" y="1489"/>
                  </a:lnTo>
                  <a:lnTo>
                    <a:pt x="441" y="1454"/>
                  </a:lnTo>
                  <a:lnTo>
                    <a:pt x="367" y="1394"/>
                  </a:lnTo>
                  <a:lnTo>
                    <a:pt x="290" y="1329"/>
                  </a:lnTo>
                  <a:lnTo>
                    <a:pt x="253" y="1280"/>
                  </a:lnTo>
                  <a:lnTo>
                    <a:pt x="259" y="1262"/>
                  </a:lnTo>
                  <a:lnTo>
                    <a:pt x="274" y="1258"/>
                  </a:lnTo>
                  <a:lnTo>
                    <a:pt x="288" y="1255"/>
                  </a:lnTo>
                  <a:lnTo>
                    <a:pt x="294" y="1238"/>
                  </a:lnTo>
                  <a:lnTo>
                    <a:pt x="293" y="1217"/>
                  </a:lnTo>
                  <a:lnTo>
                    <a:pt x="290" y="1204"/>
                  </a:lnTo>
                  <a:lnTo>
                    <a:pt x="279" y="1196"/>
                  </a:lnTo>
                  <a:lnTo>
                    <a:pt x="273" y="1190"/>
                  </a:lnTo>
                  <a:lnTo>
                    <a:pt x="272" y="1178"/>
                  </a:lnTo>
                  <a:lnTo>
                    <a:pt x="273" y="1155"/>
                  </a:lnTo>
                  <a:lnTo>
                    <a:pt x="302" y="970"/>
                  </a:lnTo>
                  <a:lnTo>
                    <a:pt x="317" y="866"/>
                  </a:lnTo>
                  <a:lnTo>
                    <a:pt x="321" y="823"/>
                  </a:lnTo>
                  <a:lnTo>
                    <a:pt x="323" y="788"/>
                  </a:lnTo>
                  <a:lnTo>
                    <a:pt x="302" y="650"/>
                  </a:lnTo>
                  <a:lnTo>
                    <a:pt x="290" y="576"/>
                  </a:lnTo>
                  <a:lnTo>
                    <a:pt x="286" y="544"/>
                  </a:lnTo>
                  <a:lnTo>
                    <a:pt x="285" y="514"/>
                  </a:lnTo>
                  <a:lnTo>
                    <a:pt x="315" y="351"/>
                  </a:lnTo>
                  <a:lnTo>
                    <a:pt x="365" y="198"/>
                  </a:lnTo>
                  <a:lnTo>
                    <a:pt x="448" y="79"/>
                  </a:lnTo>
                  <a:lnTo>
                    <a:pt x="500" y="27"/>
                  </a:lnTo>
                  <a:lnTo>
                    <a:pt x="548" y="0"/>
                  </a:lnTo>
                  <a:lnTo>
                    <a:pt x="577" y="13"/>
                  </a:lnTo>
                  <a:lnTo>
                    <a:pt x="607" y="37"/>
                  </a:lnTo>
                  <a:lnTo>
                    <a:pt x="688" y="82"/>
                  </a:lnTo>
                  <a:lnTo>
                    <a:pt x="718" y="71"/>
                  </a:lnTo>
                  <a:lnTo>
                    <a:pt x="746" y="61"/>
                  </a:lnTo>
                  <a:lnTo>
                    <a:pt x="791" y="92"/>
                  </a:lnTo>
                  <a:lnTo>
                    <a:pt x="843" y="154"/>
                  </a:lnTo>
                  <a:lnTo>
                    <a:pt x="923" y="292"/>
                  </a:lnTo>
                  <a:lnTo>
                    <a:pt x="969" y="448"/>
                  </a:lnTo>
                  <a:lnTo>
                    <a:pt x="1004" y="615"/>
                  </a:lnTo>
                  <a:lnTo>
                    <a:pt x="1047" y="950"/>
                  </a:lnTo>
                  <a:lnTo>
                    <a:pt x="1055" y="1215"/>
                  </a:lnTo>
                  <a:lnTo>
                    <a:pt x="1059" y="1307"/>
                  </a:lnTo>
                  <a:lnTo>
                    <a:pt x="1061" y="1358"/>
                  </a:lnTo>
                  <a:lnTo>
                    <a:pt x="1061" y="1381"/>
                  </a:lnTo>
                  <a:lnTo>
                    <a:pt x="1060" y="1404"/>
                  </a:lnTo>
                  <a:lnTo>
                    <a:pt x="1053" y="1434"/>
                  </a:lnTo>
                  <a:lnTo>
                    <a:pt x="1047" y="1472"/>
                  </a:lnTo>
                  <a:lnTo>
                    <a:pt x="1091" y="1537"/>
                  </a:lnTo>
                  <a:lnTo>
                    <a:pt x="1149" y="1586"/>
                  </a:lnTo>
                  <a:lnTo>
                    <a:pt x="1295" y="1707"/>
                  </a:lnTo>
                  <a:lnTo>
                    <a:pt x="1549" y="2224"/>
                  </a:lnTo>
                  <a:lnTo>
                    <a:pt x="1556" y="2331"/>
                  </a:lnTo>
                  <a:lnTo>
                    <a:pt x="1550" y="2347"/>
                  </a:lnTo>
                  <a:lnTo>
                    <a:pt x="1549" y="2379"/>
                  </a:lnTo>
                  <a:lnTo>
                    <a:pt x="1549" y="2405"/>
                  </a:lnTo>
                  <a:lnTo>
                    <a:pt x="1549" y="2441"/>
                  </a:lnTo>
                  <a:lnTo>
                    <a:pt x="1559" y="2761"/>
                  </a:lnTo>
                  <a:lnTo>
                    <a:pt x="1562" y="2901"/>
                  </a:lnTo>
                  <a:lnTo>
                    <a:pt x="1562" y="2926"/>
                  </a:lnTo>
                  <a:lnTo>
                    <a:pt x="1561" y="2945"/>
                  </a:lnTo>
                  <a:lnTo>
                    <a:pt x="1555" y="2962"/>
                  </a:lnTo>
                  <a:lnTo>
                    <a:pt x="756" y="2975"/>
                  </a:lnTo>
                  <a:lnTo>
                    <a:pt x="362" y="2971"/>
                  </a:lnTo>
                  <a:lnTo>
                    <a:pt x="30" y="294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4" name="Freeform 29"/>
            <p:cNvSpPr>
              <a:spLocks/>
            </p:cNvSpPr>
            <p:nvPr/>
          </p:nvSpPr>
          <p:spPr bwMode="auto">
            <a:xfrm>
              <a:off x="4455" y="2384"/>
              <a:ext cx="826" cy="793"/>
            </a:xfrm>
            <a:custGeom>
              <a:avLst/>
              <a:gdLst>
                <a:gd name="T0" fmla="*/ 0 w 1654"/>
                <a:gd name="T1" fmla="*/ 0 h 2380"/>
                <a:gd name="T2" fmla="*/ 0 w 1654"/>
                <a:gd name="T3" fmla="*/ 0 h 2380"/>
                <a:gd name="T4" fmla="*/ 0 w 1654"/>
                <a:gd name="T5" fmla="*/ 0 h 2380"/>
                <a:gd name="T6" fmla="*/ 0 w 1654"/>
                <a:gd name="T7" fmla="*/ 0 h 2380"/>
                <a:gd name="T8" fmla="*/ 0 w 1654"/>
                <a:gd name="T9" fmla="*/ 0 h 2380"/>
                <a:gd name="T10" fmla="*/ 0 w 1654"/>
                <a:gd name="T11" fmla="*/ 0 h 2380"/>
                <a:gd name="T12" fmla="*/ 0 w 1654"/>
                <a:gd name="T13" fmla="*/ 0 h 2380"/>
                <a:gd name="T14" fmla="*/ 0 w 1654"/>
                <a:gd name="T15" fmla="*/ 0 h 2380"/>
                <a:gd name="T16" fmla="*/ 0 w 1654"/>
                <a:gd name="T17" fmla="*/ 0 h 2380"/>
                <a:gd name="T18" fmla="*/ 0 w 1654"/>
                <a:gd name="T19" fmla="*/ 0 h 2380"/>
                <a:gd name="T20" fmla="*/ 0 w 1654"/>
                <a:gd name="T21" fmla="*/ 0 h 2380"/>
                <a:gd name="T22" fmla="*/ 0 w 1654"/>
                <a:gd name="T23" fmla="*/ 0 h 2380"/>
                <a:gd name="T24" fmla="*/ 0 w 1654"/>
                <a:gd name="T25" fmla="*/ 0 h 2380"/>
                <a:gd name="T26" fmla="*/ 0 w 1654"/>
                <a:gd name="T27" fmla="*/ 0 h 2380"/>
                <a:gd name="T28" fmla="*/ 0 w 1654"/>
                <a:gd name="T29" fmla="*/ 0 h 2380"/>
                <a:gd name="T30" fmla="*/ 0 w 1654"/>
                <a:gd name="T31" fmla="*/ 0 h 2380"/>
                <a:gd name="T32" fmla="*/ 0 w 1654"/>
                <a:gd name="T33" fmla="*/ 0 h 2380"/>
                <a:gd name="T34" fmla="*/ 0 w 1654"/>
                <a:gd name="T35" fmla="*/ 0 h 2380"/>
                <a:gd name="T36" fmla="*/ 0 w 1654"/>
                <a:gd name="T37" fmla="*/ 0 h 2380"/>
                <a:gd name="T38" fmla="*/ 0 w 1654"/>
                <a:gd name="T39" fmla="*/ 0 h 2380"/>
                <a:gd name="T40" fmla="*/ 0 w 1654"/>
                <a:gd name="T41" fmla="*/ 0 h 2380"/>
                <a:gd name="T42" fmla="*/ 0 w 1654"/>
                <a:gd name="T43" fmla="*/ 0 h 2380"/>
                <a:gd name="T44" fmla="*/ 0 w 1654"/>
                <a:gd name="T45" fmla="*/ 0 h 2380"/>
                <a:gd name="T46" fmla="*/ 0 w 1654"/>
                <a:gd name="T47" fmla="*/ 0 h 2380"/>
                <a:gd name="T48" fmla="*/ 0 w 1654"/>
                <a:gd name="T49" fmla="*/ 0 h 2380"/>
                <a:gd name="T50" fmla="*/ 0 w 1654"/>
                <a:gd name="T51" fmla="*/ 0 h 2380"/>
                <a:gd name="T52" fmla="*/ 0 w 1654"/>
                <a:gd name="T53" fmla="*/ 0 h 2380"/>
                <a:gd name="T54" fmla="*/ 0 w 1654"/>
                <a:gd name="T55" fmla="*/ 0 h 2380"/>
                <a:gd name="T56" fmla="*/ 0 w 1654"/>
                <a:gd name="T57" fmla="*/ 0 h 2380"/>
                <a:gd name="T58" fmla="*/ 0 w 1654"/>
                <a:gd name="T59" fmla="*/ 0 h 2380"/>
                <a:gd name="T60" fmla="*/ 0 w 1654"/>
                <a:gd name="T61" fmla="*/ 0 h 2380"/>
                <a:gd name="T62" fmla="*/ 0 w 1654"/>
                <a:gd name="T63" fmla="*/ 0 h 2380"/>
                <a:gd name="T64" fmla="*/ 0 w 1654"/>
                <a:gd name="T65" fmla="*/ 0 h 2380"/>
                <a:gd name="T66" fmla="*/ 0 w 1654"/>
                <a:gd name="T67" fmla="*/ 0 h 2380"/>
                <a:gd name="T68" fmla="*/ 0 w 1654"/>
                <a:gd name="T69" fmla="*/ 0 h 2380"/>
                <a:gd name="T70" fmla="*/ 0 w 1654"/>
                <a:gd name="T71" fmla="*/ 0 h 2380"/>
                <a:gd name="T72" fmla="*/ 0 w 1654"/>
                <a:gd name="T73" fmla="*/ 0 h 2380"/>
                <a:gd name="T74" fmla="*/ 0 w 1654"/>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4"/>
                <a:gd name="T115" fmla="*/ 0 h 2380"/>
                <a:gd name="T116" fmla="*/ 1654 w 1654"/>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4" h="2380">
                  <a:moveTo>
                    <a:pt x="0" y="2380"/>
                  </a:moveTo>
                  <a:lnTo>
                    <a:pt x="34" y="1838"/>
                  </a:lnTo>
                  <a:lnTo>
                    <a:pt x="82" y="1711"/>
                  </a:lnTo>
                  <a:lnTo>
                    <a:pt x="154" y="1528"/>
                  </a:lnTo>
                  <a:lnTo>
                    <a:pt x="238" y="1508"/>
                  </a:lnTo>
                  <a:lnTo>
                    <a:pt x="400" y="1473"/>
                  </a:lnTo>
                  <a:lnTo>
                    <a:pt x="478" y="1427"/>
                  </a:lnTo>
                  <a:lnTo>
                    <a:pt x="548" y="1365"/>
                  </a:lnTo>
                  <a:lnTo>
                    <a:pt x="573" y="1207"/>
                  </a:lnTo>
                  <a:lnTo>
                    <a:pt x="495" y="996"/>
                  </a:lnTo>
                  <a:lnTo>
                    <a:pt x="440" y="975"/>
                  </a:lnTo>
                  <a:lnTo>
                    <a:pt x="393" y="746"/>
                  </a:lnTo>
                  <a:lnTo>
                    <a:pt x="426" y="686"/>
                  </a:lnTo>
                  <a:lnTo>
                    <a:pt x="409" y="463"/>
                  </a:lnTo>
                  <a:lnTo>
                    <a:pt x="419" y="245"/>
                  </a:lnTo>
                  <a:lnTo>
                    <a:pt x="473" y="163"/>
                  </a:lnTo>
                  <a:lnTo>
                    <a:pt x="588" y="18"/>
                  </a:lnTo>
                  <a:lnTo>
                    <a:pt x="681" y="0"/>
                  </a:lnTo>
                  <a:lnTo>
                    <a:pt x="806" y="0"/>
                  </a:lnTo>
                  <a:lnTo>
                    <a:pt x="899" y="56"/>
                  </a:lnTo>
                  <a:lnTo>
                    <a:pt x="978" y="163"/>
                  </a:lnTo>
                  <a:lnTo>
                    <a:pt x="1032" y="345"/>
                  </a:lnTo>
                  <a:lnTo>
                    <a:pt x="1046" y="495"/>
                  </a:lnTo>
                  <a:lnTo>
                    <a:pt x="1047" y="631"/>
                  </a:lnTo>
                  <a:lnTo>
                    <a:pt x="1093" y="653"/>
                  </a:lnTo>
                  <a:lnTo>
                    <a:pt x="1079" y="865"/>
                  </a:lnTo>
                  <a:lnTo>
                    <a:pt x="1013" y="902"/>
                  </a:lnTo>
                  <a:lnTo>
                    <a:pt x="993" y="1029"/>
                  </a:lnTo>
                  <a:lnTo>
                    <a:pt x="969" y="1178"/>
                  </a:lnTo>
                  <a:lnTo>
                    <a:pt x="984" y="1295"/>
                  </a:lnTo>
                  <a:lnTo>
                    <a:pt x="1071" y="1367"/>
                  </a:lnTo>
                  <a:lnTo>
                    <a:pt x="1186" y="1412"/>
                  </a:lnTo>
                  <a:lnTo>
                    <a:pt x="1351" y="1447"/>
                  </a:lnTo>
                  <a:lnTo>
                    <a:pt x="1469" y="1461"/>
                  </a:lnTo>
                  <a:lnTo>
                    <a:pt x="1531" y="1578"/>
                  </a:lnTo>
                  <a:lnTo>
                    <a:pt x="1578" y="1687"/>
                  </a:lnTo>
                  <a:lnTo>
                    <a:pt x="1654" y="2352"/>
                  </a:lnTo>
                  <a:lnTo>
                    <a:pt x="0" y="2380"/>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5" name="Freeform 30"/>
            <p:cNvSpPr>
              <a:spLocks/>
            </p:cNvSpPr>
            <p:nvPr/>
          </p:nvSpPr>
          <p:spPr bwMode="auto">
            <a:xfrm>
              <a:off x="3609" y="2463"/>
              <a:ext cx="849" cy="708"/>
            </a:xfrm>
            <a:custGeom>
              <a:avLst/>
              <a:gdLst>
                <a:gd name="T0" fmla="*/ 0 w 1697"/>
                <a:gd name="T1" fmla="*/ 0 h 2123"/>
                <a:gd name="T2" fmla="*/ 1 w 1697"/>
                <a:gd name="T3" fmla="*/ 0 h 2123"/>
                <a:gd name="T4" fmla="*/ 1 w 1697"/>
                <a:gd name="T5" fmla="*/ 0 h 2123"/>
                <a:gd name="T6" fmla="*/ 1 w 1697"/>
                <a:gd name="T7" fmla="*/ 0 h 2123"/>
                <a:gd name="T8" fmla="*/ 1 w 1697"/>
                <a:gd name="T9" fmla="*/ 0 h 2123"/>
                <a:gd name="T10" fmla="*/ 1 w 1697"/>
                <a:gd name="T11" fmla="*/ 0 h 2123"/>
                <a:gd name="T12" fmla="*/ 1 w 1697"/>
                <a:gd name="T13" fmla="*/ 0 h 2123"/>
                <a:gd name="T14" fmla="*/ 1 w 1697"/>
                <a:gd name="T15" fmla="*/ 0 h 2123"/>
                <a:gd name="T16" fmla="*/ 1 w 1697"/>
                <a:gd name="T17" fmla="*/ 0 h 2123"/>
                <a:gd name="T18" fmla="*/ 1 w 1697"/>
                <a:gd name="T19" fmla="*/ 0 h 2123"/>
                <a:gd name="T20" fmla="*/ 1 w 1697"/>
                <a:gd name="T21" fmla="*/ 0 h 2123"/>
                <a:gd name="T22" fmla="*/ 1 w 1697"/>
                <a:gd name="T23" fmla="*/ 0 h 2123"/>
                <a:gd name="T24" fmla="*/ 1 w 1697"/>
                <a:gd name="T25" fmla="*/ 0 h 2123"/>
                <a:gd name="T26" fmla="*/ 1 w 1697"/>
                <a:gd name="T27" fmla="*/ 0 h 2123"/>
                <a:gd name="T28" fmla="*/ 1 w 1697"/>
                <a:gd name="T29" fmla="*/ 0 h 2123"/>
                <a:gd name="T30" fmla="*/ 1 w 1697"/>
                <a:gd name="T31" fmla="*/ 0 h 2123"/>
                <a:gd name="T32" fmla="*/ 1 w 1697"/>
                <a:gd name="T33" fmla="*/ 0 h 2123"/>
                <a:gd name="T34" fmla="*/ 1 w 1697"/>
                <a:gd name="T35" fmla="*/ 0 h 2123"/>
                <a:gd name="T36" fmla="*/ 1 w 1697"/>
                <a:gd name="T37" fmla="*/ 0 h 2123"/>
                <a:gd name="T38" fmla="*/ 1 w 1697"/>
                <a:gd name="T39" fmla="*/ 0 h 2123"/>
                <a:gd name="T40" fmla="*/ 1 w 1697"/>
                <a:gd name="T41" fmla="*/ 0 h 2123"/>
                <a:gd name="T42" fmla="*/ 1 w 1697"/>
                <a:gd name="T43" fmla="*/ 0 h 2123"/>
                <a:gd name="T44" fmla="*/ 1 w 1697"/>
                <a:gd name="T45" fmla="*/ 0 h 2123"/>
                <a:gd name="T46" fmla="*/ 1 w 1697"/>
                <a:gd name="T47" fmla="*/ 0 h 2123"/>
                <a:gd name="T48" fmla="*/ 1 w 1697"/>
                <a:gd name="T49" fmla="*/ 0 h 2123"/>
                <a:gd name="T50" fmla="*/ 1 w 1697"/>
                <a:gd name="T51" fmla="*/ 0 h 2123"/>
                <a:gd name="T52" fmla="*/ 1 w 1697"/>
                <a:gd name="T53" fmla="*/ 0 h 2123"/>
                <a:gd name="T54" fmla="*/ 1 w 1697"/>
                <a:gd name="T55" fmla="*/ 0 h 2123"/>
                <a:gd name="T56" fmla="*/ 1 w 1697"/>
                <a:gd name="T57" fmla="*/ 0 h 2123"/>
                <a:gd name="T58" fmla="*/ 1 w 1697"/>
                <a:gd name="T59" fmla="*/ 0 h 2123"/>
                <a:gd name="T60" fmla="*/ 1 w 1697"/>
                <a:gd name="T61" fmla="*/ 0 h 2123"/>
                <a:gd name="T62" fmla="*/ 1 w 1697"/>
                <a:gd name="T63" fmla="*/ 0 h 2123"/>
                <a:gd name="T64" fmla="*/ 1 w 1697"/>
                <a:gd name="T65" fmla="*/ 0 h 2123"/>
                <a:gd name="T66" fmla="*/ 1 w 1697"/>
                <a:gd name="T67" fmla="*/ 0 h 2123"/>
                <a:gd name="T68" fmla="*/ 1 w 1697"/>
                <a:gd name="T69" fmla="*/ 0 h 2123"/>
                <a:gd name="T70" fmla="*/ 1 w 1697"/>
                <a:gd name="T71" fmla="*/ 0 h 2123"/>
                <a:gd name="T72" fmla="*/ 1 w 1697"/>
                <a:gd name="T73" fmla="*/ 0 h 2123"/>
                <a:gd name="T74" fmla="*/ 1 w 1697"/>
                <a:gd name="T75" fmla="*/ 0 h 2123"/>
                <a:gd name="T76" fmla="*/ 0 w 1697"/>
                <a:gd name="T77" fmla="*/ 0 h 212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97"/>
                <a:gd name="T118" fmla="*/ 0 h 2123"/>
                <a:gd name="T119" fmla="*/ 1697 w 1697"/>
                <a:gd name="T120" fmla="*/ 2123 h 212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97" h="2123">
                  <a:moveTo>
                    <a:pt x="0" y="2119"/>
                  </a:moveTo>
                  <a:lnTo>
                    <a:pt x="45" y="1670"/>
                  </a:lnTo>
                  <a:lnTo>
                    <a:pt x="108" y="1459"/>
                  </a:lnTo>
                  <a:lnTo>
                    <a:pt x="292" y="1343"/>
                  </a:lnTo>
                  <a:lnTo>
                    <a:pt x="473" y="1307"/>
                  </a:lnTo>
                  <a:lnTo>
                    <a:pt x="624" y="1255"/>
                  </a:lnTo>
                  <a:lnTo>
                    <a:pt x="685" y="1150"/>
                  </a:lnTo>
                  <a:lnTo>
                    <a:pt x="692" y="989"/>
                  </a:lnTo>
                  <a:lnTo>
                    <a:pt x="628" y="936"/>
                  </a:lnTo>
                  <a:lnTo>
                    <a:pt x="577" y="867"/>
                  </a:lnTo>
                  <a:lnTo>
                    <a:pt x="564" y="823"/>
                  </a:lnTo>
                  <a:lnTo>
                    <a:pt x="534" y="649"/>
                  </a:lnTo>
                  <a:lnTo>
                    <a:pt x="538" y="650"/>
                  </a:lnTo>
                  <a:lnTo>
                    <a:pt x="498" y="519"/>
                  </a:lnTo>
                  <a:lnTo>
                    <a:pt x="544" y="305"/>
                  </a:lnTo>
                  <a:lnTo>
                    <a:pt x="640" y="201"/>
                  </a:lnTo>
                  <a:lnTo>
                    <a:pt x="752" y="62"/>
                  </a:lnTo>
                  <a:lnTo>
                    <a:pt x="973" y="0"/>
                  </a:lnTo>
                  <a:lnTo>
                    <a:pt x="1147" y="78"/>
                  </a:lnTo>
                  <a:lnTo>
                    <a:pt x="1230" y="169"/>
                  </a:lnTo>
                  <a:lnTo>
                    <a:pt x="1299" y="231"/>
                  </a:lnTo>
                  <a:lnTo>
                    <a:pt x="1312" y="321"/>
                  </a:lnTo>
                  <a:lnTo>
                    <a:pt x="1363" y="386"/>
                  </a:lnTo>
                  <a:lnTo>
                    <a:pt x="1376" y="490"/>
                  </a:lnTo>
                  <a:lnTo>
                    <a:pt x="1323" y="638"/>
                  </a:lnTo>
                  <a:lnTo>
                    <a:pt x="1333" y="745"/>
                  </a:lnTo>
                  <a:lnTo>
                    <a:pt x="1282" y="851"/>
                  </a:lnTo>
                  <a:lnTo>
                    <a:pt x="1238" y="884"/>
                  </a:lnTo>
                  <a:lnTo>
                    <a:pt x="1238" y="934"/>
                  </a:lnTo>
                  <a:lnTo>
                    <a:pt x="1136" y="1037"/>
                  </a:lnTo>
                  <a:lnTo>
                    <a:pt x="1162" y="1229"/>
                  </a:lnTo>
                  <a:lnTo>
                    <a:pt x="1269" y="1355"/>
                  </a:lnTo>
                  <a:lnTo>
                    <a:pt x="1439" y="1415"/>
                  </a:lnTo>
                  <a:lnTo>
                    <a:pt x="1625" y="1491"/>
                  </a:lnTo>
                  <a:lnTo>
                    <a:pt x="1680" y="1597"/>
                  </a:lnTo>
                  <a:lnTo>
                    <a:pt x="1692" y="1814"/>
                  </a:lnTo>
                  <a:lnTo>
                    <a:pt x="1697" y="1974"/>
                  </a:lnTo>
                  <a:lnTo>
                    <a:pt x="1692" y="2123"/>
                  </a:lnTo>
                  <a:lnTo>
                    <a:pt x="0" y="2119"/>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6" name="Text Box 31"/>
            <p:cNvSpPr txBox="1">
              <a:spLocks noChangeArrowheads="1"/>
            </p:cNvSpPr>
            <p:nvPr/>
          </p:nvSpPr>
          <p:spPr bwMode="auto">
            <a:xfrm>
              <a:off x="573" y="3013"/>
              <a:ext cx="4699" cy="377"/>
            </a:xfrm>
            <a:prstGeom prst="rect">
              <a:avLst/>
            </a:prstGeom>
            <a:solidFill>
              <a:srgbClr val="DADCE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71450" indent="-1714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buClr>
                  <a:schemeClr val="accent1"/>
                </a:buClr>
                <a:buFont typeface="Wingdings" charset="0"/>
                <a:buNone/>
              </a:pPr>
              <a:r>
                <a:rPr lang="en-US" sz="2800" dirty="0">
                  <a:solidFill>
                    <a:srgbClr val="000000"/>
                  </a:solidFill>
                  <a:latin typeface="Amaze" charset="0"/>
                </a:rPr>
                <a:t>Questions?</a:t>
              </a:r>
            </a:p>
          </p:txBody>
        </p:sp>
      </p:grpSp>
      <p:sp>
        <p:nvSpPr>
          <p:cNvPr id="2" name="Title 1">
            <a:extLst>
              <a:ext uri="{FF2B5EF4-FFF2-40B4-BE49-F238E27FC236}">
                <a16:creationId xmlns:a16="http://schemas.microsoft.com/office/drawing/2014/main" id="{219D6B32-8FF4-9440-B360-46E85F008C49}"/>
              </a:ext>
            </a:extLst>
          </p:cNvPr>
          <p:cNvSpPr>
            <a:spLocks noGrp="1"/>
          </p:cNvSpPr>
          <p:nvPr>
            <p:ph type="title"/>
          </p:nvPr>
        </p:nvSpPr>
        <p:spPr/>
        <p:txBody>
          <a:bodyPr/>
          <a:lstStyle/>
          <a:p>
            <a:r>
              <a:rPr lang="en-US" dirty="0"/>
              <a:t>Open forum</a:t>
            </a:r>
          </a:p>
        </p:txBody>
      </p:sp>
    </p:spTree>
    <p:extLst>
      <p:ext uri="{BB962C8B-B14F-4D97-AF65-F5344CB8AC3E}">
        <p14:creationId xmlns:p14="http://schemas.microsoft.com/office/powerpoint/2010/main" val="2796201754"/>
      </p:ext>
    </p:extLst>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9F391-5B0C-6447-BD05-6A354619E1EA}"/>
              </a:ext>
            </a:extLst>
          </p:cNvPr>
          <p:cNvSpPr>
            <a:spLocks noGrp="1"/>
          </p:cNvSpPr>
          <p:nvPr>
            <p:ph type="title"/>
          </p:nvPr>
        </p:nvSpPr>
        <p:spPr/>
        <p:txBody>
          <a:bodyPr/>
          <a:lstStyle/>
          <a:p>
            <a:r>
              <a:rPr lang="en-US" dirty="0"/>
              <a:t>Egeria Summary</a:t>
            </a:r>
          </a:p>
        </p:txBody>
      </p:sp>
      <p:sp>
        <p:nvSpPr>
          <p:cNvPr id="135" name="Content Placeholder 134">
            <a:extLst>
              <a:ext uri="{FF2B5EF4-FFF2-40B4-BE49-F238E27FC236}">
                <a16:creationId xmlns:a16="http://schemas.microsoft.com/office/drawing/2014/main" id="{E8F4C6D7-70CA-1A4B-B4F2-BFC8E6B51B7B}"/>
              </a:ext>
            </a:extLst>
          </p:cNvPr>
          <p:cNvSpPr>
            <a:spLocks noGrp="1"/>
          </p:cNvSpPr>
          <p:nvPr>
            <p:ph idx="1"/>
          </p:nvPr>
        </p:nvSpPr>
        <p:spPr>
          <a:xfrm>
            <a:off x="359199" y="965874"/>
            <a:ext cx="2142645" cy="3603001"/>
          </a:xfrm>
        </p:spPr>
        <p:txBody>
          <a:bodyPr anchor="b">
            <a:normAutofit/>
          </a:bodyPr>
          <a:lstStyle/>
          <a:p>
            <a:r>
              <a:rPr lang="en-US" sz="1600" dirty="0"/>
              <a:t>Open Source</a:t>
            </a:r>
          </a:p>
          <a:p>
            <a:r>
              <a:rPr lang="en-US" sz="1600" dirty="0"/>
              <a:t>Open Standards</a:t>
            </a:r>
          </a:p>
          <a:p>
            <a:r>
              <a:rPr lang="en-US" sz="1600" dirty="0"/>
              <a:t>Heterogeneous</a:t>
            </a:r>
            <a:br>
              <a:rPr lang="en-US" sz="1600" dirty="0"/>
            </a:br>
            <a:r>
              <a:rPr lang="en-US" sz="1600" dirty="0"/>
              <a:t>interoperability between third party tools</a:t>
            </a:r>
          </a:p>
          <a:p>
            <a:r>
              <a:rPr lang="en-US" sz="1600" dirty="0"/>
              <a:t>Comprehensive coverage of</a:t>
            </a:r>
            <a:br>
              <a:rPr lang="en-US" sz="1600" dirty="0"/>
            </a:br>
            <a:r>
              <a:rPr lang="en-US" sz="1600" dirty="0"/>
              <a:t>digital activities</a:t>
            </a:r>
          </a:p>
          <a:p>
            <a:r>
              <a:rPr lang="en-US" sz="1600" dirty="0"/>
              <a:t>Focus on automation</a:t>
            </a:r>
          </a:p>
        </p:txBody>
      </p:sp>
      <p:sp>
        <p:nvSpPr>
          <p:cNvPr id="3" name="Slide Number Placeholder 2">
            <a:extLst>
              <a:ext uri="{FF2B5EF4-FFF2-40B4-BE49-F238E27FC236}">
                <a16:creationId xmlns:a16="http://schemas.microsoft.com/office/drawing/2014/main" id="{8C3128BE-519B-BB47-A2A9-1F87968C727C}"/>
              </a:ext>
            </a:extLst>
          </p:cNvPr>
          <p:cNvSpPr>
            <a:spLocks noGrp="1"/>
          </p:cNvSpPr>
          <p:nvPr>
            <p:ph type="sldNum" idx="12"/>
          </p:nvPr>
        </p:nvSpPr>
        <p:spPr>
          <a:xfrm>
            <a:off x="8688666" y="4772742"/>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71</a:t>
            </a:fld>
            <a:endParaRPr lang="en-US" sz="1000"/>
          </a:p>
        </p:txBody>
      </p:sp>
      <p:grpSp>
        <p:nvGrpSpPr>
          <p:cNvPr id="134" name="Group 133">
            <a:extLst>
              <a:ext uri="{FF2B5EF4-FFF2-40B4-BE49-F238E27FC236}">
                <a16:creationId xmlns:a16="http://schemas.microsoft.com/office/drawing/2014/main" id="{0369C785-3FA5-A14E-A752-7449850A6D41}"/>
              </a:ext>
            </a:extLst>
          </p:cNvPr>
          <p:cNvGrpSpPr/>
          <p:nvPr/>
        </p:nvGrpSpPr>
        <p:grpSpPr>
          <a:xfrm>
            <a:off x="2315888" y="247934"/>
            <a:ext cx="6647127" cy="4000574"/>
            <a:chOff x="1234069" y="341896"/>
            <a:chExt cx="7716643" cy="4512527"/>
          </a:xfrm>
        </p:grpSpPr>
        <p:sp>
          <p:nvSpPr>
            <p:cNvPr id="4" name="Cloud 3">
              <a:extLst>
                <a:ext uri="{FF2B5EF4-FFF2-40B4-BE49-F238E27FC236}">
                  <a16:creationId xmlns:a16="http://schemas.microsoft.com/office/drawing/2014/main" id="{DE3E8BF2-4A49-544B-A6D2-063234F4C766}"/>
                </a:ext>
              </a:extLst>
            </p:cNvPr>
            <p:cNvSpPr/>
            <p:nvPr/>
          </p:nvSpPr>
          <p:spPr>
            <a:xfrm>
              <a:off x="1234069" y="341896"/>
              <a:ext cx="7716643" cy="4512527"/>
            </a:xfrm>
            <a:prstGeom prst="cloud">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Open Metadata Ecosystem</a:t>
              </a:r>
            </a:p>
          </p:txBody>
        </p:sp>
        <p:sp>
          <p:nvSpPr>
            <p:cNvPr id="5" name="Cloud 4">
              <a:extLst>
                <a:ext uri="{FF2B5EF4-FFF2-40B4-BE49-F238E27FC236}">
                  <a16:creationId xmlns:a16="http://schemas.microsoft.com/office/drawing/2014/main" id="{AAA1D7BC-1550-3345-A13A-862A10397385}"/>
                </a:ext>
              </a:extLst>
            </p:cNvPr>
            <p:cNvSpPr/>
            <p:nvPr/>
          </p:nvSpPr>
          <p:spPr>
            <a:xfrm>
              <a:off x="1442226" y="609525"/>
              <a:ext cx="7389541" cy="3925229"/>
            </a:xfrm>
            <a:prstGeom prst="clou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100" dirty="0">
                <a:ln w="0"/>
                <a:solidFill>
                  <a:schemeClr val="accent6">
                    <a:lumMod val="50000"/>
                  </a:schemeClr>
                </a:solidFill>
                <a:effectLst>
                  <a:outerShdw blurRad="38100" dist="19050" dir="2700000" algn="tl" rotWithShape="0">
                    <a:schemeClr val="dk1">
                      <a:alpha val="40000"/>
                    </a:schemeClr>
                  </a:outerShdw>
                </a:effectLst>
              </a:endParaRPr>
            </a:p>
          </p:txBody>
        </p:sp>
        <p:grpSp>
          <p:nvGrpSpPr>
            <p:cNvPr id="133" name="Group 132">
              <a:extLst>
                <a:ext uri="{FF2B5EF4-FFF2-40B4-BE49-F238E27FC236}">
                  <a16:creationId xmlns:a16="http://schemas.microsoft.com/office/drawing/2014/main" id="{5ADCBE05-F759-5D49-87DD-5C1B59BF77F9}"/>
                </a:ext>
              </a:extLst>
            </p:cNvPr>
            <p:cNvGrpSpPr/>
            <p:nvPr/>
          </p:nvGrpSpPr>
          <p:grpSpPr>
            <a:xfrm>
              <a:off x="2301961" y="1370046"/>
              <a:ext cx="5716623" cy="2542531"/>
              <a:chOff x="1783215" y="1000769"/>
              <a:chExt cx="6506775" cy="3262042"/>
            </a:xfrm>
          </p:grpSpPr>
          <p:cxnSp>
            <p:nvCxnSpPr>
              <p:cNvPr id="8" name="Straight Connector 7">
                <a:extLst>
                  <a:ext uri="{FF2B5EF4-FFF2-40B4-BE49-F238E27FC236}">
                    <a16:creationId xmlns:a16="http://schemas.microsoft.com/office/drawing/2014/main" id="{56A2E7A0-C8EE-EB42-82D2-30EAA55C1746}"/>
                  </a:ext>
                </a:extLst>
              </p:cNvPr>
              <p:cNvCxnSpPr>
                <a:cxnSpLocks/>
                <a:stCxn id="16" idx="3"/>
                <a:endCxn id="84" idx="6"/>
              </p:cNvCxnSpPr>
              <p:nvPr/>
            </p:nvCxnSpPr>
            <p:spPr bwMode="auto">
              <a:xfrm flipH="1">
                <a:off x="4700751" y="2636200"/>
                <a:ext cx="1686173" cy="362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9" name="Rectangle 8">
                <a:extLst>
                  <a:ext uri="{FF2B5EF4-FFF2-40B4-BE49-F238E27FC236}">
                    <a16:creationId xmlns:a16="http://schemas.microsoft.com/office/drawing/2014/main" id="{ABF3418B-C572-254E-944E-9EF943B083E2}"/>
                  </a:ext>
                </a:extLst>
              </p:cNvPr>
              <p:cNvSpPr/>
              <p:nvPr/>
            </p:nvSpPr>
            <p:spPr>
              <a:xfrm>
                <a:off x="6163774" y="2228231"/>
                <a:ext cx="782580" cy="577201"/>
              </a:xfrm>
              <a:prstGeom prst="rect">
                <a:avLst/>
              </a:prstGeom>
              <a:solidFill>
                <a:srgbClr val="CCFFCC"/>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cxnSp>
            <p:nvCxnSpPr>
              <p:cNvPr id="12" name="Straight Connector 11">
                <a:extLst>
                  <a:ext uri="{FF2B5EF4-FFF2-40B4-BE49-F238E27FC236}">
                    <a16:creationId xmlns:a16="http://schemas.microsoft.com/office/drawing/2014/main" id="{7DD06B4F-37EF-6D42-9818-92D407AABB6B}"/>
                  </a:ext>
                </a:extLst>
              </p:cNvPr>
              <p:cNvCxnSpPr>
                <a:cxnSpLocks/>
                <a:stCxn id="15" idx="3"/>
                <a:endCxn id="84" idx="1"/>
              </p:cNvCxnSpPr>
              <p:nvPr/>
            </p:nvCxnSpPr>
            <p:spPr bwMode="auto">
              <a:xfrm>
                <a:off x="3430859" y="2020104"/>
                <a:ext cx="1044411" cy="54223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 name="Straight Connector 12">
                <a:extLst>
                  <a:ext uri="{FF2B5EF4-FFF2-40B4-BE49-F238E27FC236}">
                    <a16:creationId xmlns:a16="http://schemas.microsoft.com/office/drawing/2014/main" id="{8950AF02-66F6-1E45-A1CD-3DEA9C7DC999}"/>
                  </a:ext>
                </a:extLst>
              </p:cNvPr>
              <p:cNvCxnSpPr>
                <a:cxnSpLocks/>
                <a:stCxn id="29" idx="0"/>
                <a:endCxn id="84" idx="5"/>
              </p:cNvCxnSpPr>
              <p:nvPr/>
            </p:nvCxnSpPr>
            <p:spPr bwMode="auto">
              <a:xfrm flipH="1" flipV="1">
                <a:off x="4662064" y="2717311"/>
                <a:ext cx="776408" cy="36580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5" name="Rectangle 14">
                <a:extLst>
                  <a:ext uri="{FF2B5EF4-FFF2-40B4-BE49-F238E27FC236}">
                    <a16:creationId xmlns:a16="http://schemas.microsoft.com/office/drawing/2014/main" id="{4462B7C6-7ED5-3F4A-A9B3-87AA89CF7FE1}"/>
                  </a:ext>
                </a:extLst>
              </p:cNvPr>
              <p:cNvSpPr/>
              <p:nvPr/>
            </p:nvSpPr>
            <p:spPr>
              <a:xfrm>
                <a:off x="2738083" y="1866215"/>
                <a:ext cx="692776" cy="307777"/>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16" name="Oval 15">
                <a:extLst>
                  <a:ext uri="{FF2B5EF4-FFF2-40B4-BE49-F238E27FC236}">
                    <a16:creationId xmlns:a16="http://schemas.microsoft.com/office/drawing/2014/main" id="{E9AA2850-4A95-9943-A017-9A96E677F711}"/>
                  </a:ext>
                </a:extLst>
              </p:cNvPr>
              <p:cNvSpPr/>
              <p:nvPr/>
            </p:nvSpPr>
            <p:spPr>
              <a:xfrm>
                <a:off x="6341833" y="2406286"/>
                <a:ext cx="307900" cy="269361"/>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17" name="Rectangle 16">
                <a:extLst>
                  <a:ext uri="{FF2B5EF4-FFF2-40B4-BE49-F238E27FC236}">
                    <a16:creationId xmlns:a16="http://schemas.microsoft.com/office/drawing/2014/main" id="{5333CE94-A6EA-1241-B4B4-2690D834737D}"/>
                  </a:ext>
                </a:extLst>
              </p:cNvPr>
              <p:cNvSpPr/>
              <p:nvPr/>
            </p:nvSpPr>
            <p:spPr>
              <a:xfrm>
                <a:off x="6166859" y="2353411"/>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cxnSp>
            <p:nvCxnSpPr>
              <p:cNvPr id="19" name="Straight Connector 18">
                <a:extLst>
                  <a:ext uri="{FF2B5EF4-FFF2-40B4-BE49-F238E27FC236}">
                    <a16:creationId xmlns:a16="http://schemas.microsoft.com/office/drawing/2014/main" id="{485ECC7B-E06D-D547-9086-0A3FA1F41414}"/>
                  </a:ext>
                </a:extLst>
              </p:cNvPr>
              <p:cNvCxnSpPr>
                <a:cxnSpLocks/>
                <a:stCxn id="20" idx="4"/>
                <a:endCxn id="84" idx="7"/>
              </p:cNvCxnSpPr>
              <p:nvPr/>
            </p:nvCxnSpPr>
            <p:spPr bwMode="auto">
              <a:xfrm flipH="1">
                <a:off x="4662064" y="1866215"/>
                <a:ext cx="606054" cy="696122"/>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0" name="Oval 19">
                <a:extLst>
                  <a:ext uri="{FF2B5EF4-FFF2-40B4-BE49-F238E27FC236}">
                    <a16:creationId xmlns:a16="http://schemas.microsoft.com/office/drawing/2014/main" id="{1E95EFEA-EB8F-E64D-A443-F1D2322C30B4}"/>
                  </a:ext>
                </a:extLst>
              </p:cNvPr>
              <p:cNvSpPr/>
              <p:nvPr/>
            </p:nvSpPr>
            <p:spPr>
              <a:xfrm>
                <a:off x="5114168" y="1596854"/>
                <a:ext cx="307900" cy="269361"/>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21" name="Rectangle 20">
                <a:extLst>
                  <a:ext uri="{FF2B5EF4-FFF2-40B4-BE49-F238E27FC236}">
                    <a16:creationId xmlns:a16="http://schemas.microsoft.com/office/drawing/2014/main" id="{E564F3FE-F0DD-C443-89C5-307AAEB17BE0}"/>
                  </a:ext>
                </a:extLst>
              </p:cNvPr>
              <p:cNvSpPr/>
              <p:nvPr/>
            </p:nvSpPr>
            <p:spPr>
              <a:xfrm>
                <a:off x="4923280" y="1702508"/>
                <a:ext cx="692776" cy="255012"/>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22" name="Rounded Rectangle 21">
                <a:extLst>
                  <a:ext uri="{FF2B5EF4-FFF2-40B4-BE49-F238E27FC236}">
                    <a16:creationId xmlns:a16="http://schemas.microsoft.com/office/drawing/2014/main" id="{7DDBE9AD-7C30-B34B-8BDC-0B156CBEEAE2}"/>
                  </a:ext>
                </a:extLst>
              </p:cNvPr>
              <p:cNvSpPr/>
              <p:nvPr/>
            </p:nvSpPr>
            <p:spPr>
              <a:xfrm>
                <a:off x="2799694" y="1252941"/>
                <a:ext cx="571229" cy="333870"/>
              </a:xfrm>
              <a:prstGeom prst="round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23" name="Rounded Rectangle 22">
                <a:extLst>
                  <a:ext uri="{FF2B5EF4-FFF2-40B4-BE49-F238E27FC236}">
                    <a16:creationId xmlns:a16="http://schemas.microsoft.com/office/drawing/2014/main" id="{581E8F94-4993-5440-A4A3-5EE3F5207863}"/>
                  </a:ext>
                </a:extLst>
              </p:cNvPr>
              <p:cNvSpPr/>
              <p:nvPr/>
            </p:nvSpPr>
            <p:spPr>
              <a:xfrm>
                <a:off x="2819009" y="1284322"/>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24" name="Rectangle 23">
                <a:extLst>
                  <a:ext uri="{FF2B5EF4-FFF2-40B4-BE49-F238E27FC236}">
                    <a16:creationId xmlns:a16="http://schemas.microsoft.com/office/drawing/2014/main" id="{019D6758-ED1F-A849-9911-E976098832C5}"/>
                  </a:ext>
                </a:extLst>
              </p:cNvPr>
              <p:cNvSpPr/>
              <p:nvPr/>
            </p:nvSpPr>
            <p:spPr>
              <a:xfrm>
                <a:off x="2738144" y="1716247"/>
                <a:ext cx="692776" cy="14701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cxnSp>
            <p:nvCxnSpPr>
              <p:cNvPr id="25" name="Straight Connector 24">
                <a:extLst>
                  <a:ext uri="{FF2B5EF4-FFF2-40B4-BE49-F238E27FC236}">
                    <a16:creationId xmlns:a16="http://schemas.microsoft.com/office/drawing/2014/main" id="{9C806DAF-D26C-3048-AD0F-9E986AA16C12}"/>
                  </a:ext>
                </a:extLst>
              </p:cNvPr>
              <p:cNvCxnSpPr>
                <a:stCxn id="24" idx="0"/>
                <a:endCxn id="22" idx="2"/>
              </p:cNvCxnSpPr>
              <p:nvPr/>
            </p:nvCxnSpPr>
            <p:spPr bwMode="auto">
              <a:xfrm flipV="1">
                <a:off x="3084532" y="1586811"/>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7" name="Rectangle 26">
                <a:extLst>
                  <a:ext uri="{FF2B5EF4-FFF2-40B4-BE49-F238E27FC236}">
                    <a16:creationId xmlns:a16="http://schemas.microsoft.com/office/drawing/2014/main" id="{8AADCA13-804F-1540-9E74-BBC0621CD890}"/>
                  </a:ext>
                </a:extLst>
              </p:cNvPr>
              <p:cNvSpPr/>
              <p:nvPr/>
            </p:nvSpPr>
            <p:spPr>
              <a:xfrm>
                <a:off x="5094547" y="3665769"/>
                <a:ext cx="692776" cy="257835"/>
              </a:xfrm>
              <a:prstGeom prst="rect">
                <a:avLst/>
              </a:prstGeom>
              <a:solidFill>
                <a:srgbClr val="FFC00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28" name="Rounded Rectangle 27">
                <a:extLst>
                  <a:ext uri="{FF2B5EF4-FFF2-40B4-BE49-F238E27FC236}">
                    <a16:creationId xmlns:a16="http://schemas.microsoft.com/office/drawing/2014/main" id="{14B23066-9262-0741-B162-B19D8387C1D7}"/>
                  </a:ext>
                </a:extLst>
              </p:cNvPr>
              <p:cNvSpPr/>
              <p:nvPr/>
            </p:nvSpPr>
            <p:spPr>
              <a:xfrm>
                <a:off x="5156159" y="3051734"/>
                <a:ext cx="571229" cy="333870"/>
              </a:xfrm>
              <a:prstGeom prst="roundRect">
                <a:avLst/>
              </a:prstGeom>
              <a:solidFill>
                <a:srgbClr val="FFC000"/>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29" name="Rounded Rectangle 28">
                <a:extLst>
                  <a:ext uri="{FF2B5EF4-FFF2-40B4-BE49-F238E27FC236}">
                    <a16:creationId xmlns:a16="http://schemas.microsoft.com/office/drawing/2014/main" id="{321617F5-23B7-994D-AF22-5447B45D4276}"/>
                  </a:ext>
                </a:extLst>
              </p:cNvPr>
              <p:cNvSpPr/>
              <p:nvPr/>
            </p:nvSpPr>
            <p:spPr>
              <a:xfrm>
                <a:off x="5175474" y="3083115"/>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30" name="Rectangle 29">
                <a:extLst>
                  <a:ext uri="{FF2B5EF4-FFF2-40B4-BE49-F238E27FC236}">
                    <a16:creationId xmlns:a16="http://schemas.microsoft.com/office/drawing/2014/main" id="{7E9D5376-5C19-EF4E-9A03-6B09A98748B4}"/>
                  </a:ext>
                </a:extLst>
              </p:cNvPr>
              <p:cNvSpPr/>
              <p:nvPr/>
            </p:nvSpPr>
            <p:spPr>
              <a:xfrm>
                <a:off x="5094609" y="3515040"/>
                <a:ext cx="692776" cy="147015"/>
              </a:xfrm>
              <a:prstGeom prst="rect">
                <a:avLst/>
              </a:prstGeom>
              <a:solidFill>
                <a:srgbClr val="FFC00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cxnSp>
            <p:nvCxnSpPr>
              <p:cNvPr id="31" name="Straight Connector 30">
                <a:extLst>
                  <a:ext uri="{FF2B5EF4-FFF2-40B4-BE49-F238E27FC236}">
                    <a16:creationId xmlns:a16="http://schemas.microsoft.com/office/drawing/2014/main" id="{47A91EDD-F678-E440-BED5-2910FD9F9232}"/>
                  </a:ext>
                </a:extLst>
              </p:cNvPr>
              <p:cNvCxnSpPr>
                <a:stCxn id="30" idx="0"/>
                <a:endCxn id="28" idx="2"/>
              </p:cNvCxnSpPr>
              <p:nvPr/>
            </p:nvCxnSpPr>
            <p:spPr bwMode="auto">
              <a:xfrm flipV="1">
                <a:off x="5440997" y="3385604"/>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3" name="Rounded Rectangle 32">
                <a:extLst>
                  <a:ext uri="{FF2B5EF4-FFF2-40B4-BE49-F238E27FC236}">
                    <a16:creationId xmlns:a16="http://schemas.microsoft.com/office/drawing/2014/main" id="{8CF5E1F4-32C1-C348-BC43-CCB635762442}"/>
                  </a:ext>
                </a:extLst>
              </p:cNvPr>
              <p:cNvSpPr/>
              <p:nvPr/>
            </p:nvSpPr>
            <p:spPr>
              <a:xfrm>
                <a:off x="4985265" y="1089715"/>
                <a:ext cx="571229" cy="333870"/>
              </a:xfrm>
              <a:prstGeom prst="roundRect">
                <a:avLst/>
              </a:prstGeom>
              <a:solidFill>
                <a:srgbClr val="FF85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34" name="Rounded Rectangle 33">
                <a:extLst>
                  <a:ext uri="{FF2B5EF4-FFF2-40B4-BE49-F238E27FC236}">
                    <a16:creationId xmlns:a16="http://schemas.microsoft.com/office/drawing/2014/main" id="{AC56D580-141E-854D-8AE5-BD102F774F6E}"/>
                  </a:ext>
                </a:extLst>
              </p:cNvPr>
              <p:cNvSpPr/>
              <p:nvPr/>
            </p:nvSpPr>
            <p:spPr>
              <a:xfrm>
                <a:off x="5004580" y="1121096"/>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35" name="Rectangle 34">
                <a:extLst>
                  <a:ext uri="{FF2B5EF4-FFF2-40B4-BE49-F238E27FC236}">
                    <a16:creationId xmlns:a16="http://schemas.microsoft.com/office/drawing/2014/main" id="{F45268D8-93D4-F940-9470-14B04BF4995F}"/>
                  </a:ext>
                </a:extLst>
              </p:cNvPr>
              <p:cNvSpPr/>
              <p:nvPr/>
            </p:nvSpPr>
            <p:spPr>
              <a:xfrm>
                <a:off x="4923715" y="1553021"/>
                <a:ext cx="692776" cy="147015"/>
              </a:xfrm>
              <a:prstGeom prst="rect">
                <a:avLst/>
              </a:prstGeom>
              <a:solidFill>
                <a:srgbClr val="FF85FF"/>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cxnSp>
            <p:nvCxnSpPr>
              <p:cNvPr id="36" name="Straight Connector 35">
                <a:extLst>
                  <a:ext uri="{FF2B5EF4-FFF2-40B4-BE49-F238E27FC236}">
                    <a16:creationId xmlns:a16="http://schemas.microsoft.com/office/drawing/2014/main" id="{D96401BB-031F-6C44-B558-84342FA68100}"/>
                  </a:ext>
                </a:extLst>
              </p:cNvPr>
              <p:cNvCxnSpPr>
                <a:stCxn id="35" idx="0"/>
                <a:endCxn id="33" idx="2"/>
              </p:cNvCxnSpPr>
              <p:nvPr/>
            </p:nvCxnSpPr>
            <p:spPr bwMode="auto">
              <a:xfrm flipV="1">
                <a:off x="5270103" y="1423585"/>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7" name="Can 36">
                <a:extLst>
                  <a:ext uri="{FF2B5EF4-FFF2-40B4-BE49-F238E27FC236}">
                    <a16:creationId xmlns:a16="http://schemas.microsoft.com/office/drawing/2014/main" id="{63B8E040-2C5E-9148-A4FA-0C9C67622BAE}"/>
                  </a:ext>
                </a:extLst>
              </p:cNvPr>
              <p:cNvSpPr/>
              <p:nvPr/>
            </p:nvSpPr>
            <p:spPr>
              <a:xfrm>
                <a:off x="2929829" y="2314482"/>
                <a:ext cx="307900" cy="230880"/>
              </a:xfrm>
              <a:prstGeom prst="can">
                <a:avLst/>
              </a:prstGeom>
              <a:solidFill>
                <a:schemeClr val="bg2">
                  <a:lumMod val="5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cxnSp>
            <p:nvCxnSpPr>
              <p:cNvPr id="38" name="Straight Connector 37">
                <a:extLst>
                  <a:ext uri="{FF2B5EF4-FFF2-40B4-BE49-F238E27FC236}">
                    <a16:creationId xmlns:a16="http://schemas.microsoft.com/office/drawing/2014/main" id="{AB871CBC-5930-6A4E-A1C4-53B628DEFF61}"/>
                  </a:ext>
                </a:extLst>
              </p:cNvPr>
              <p:cNvCxnSpPr>
                <a:cxnSpLocks/>
                <a:stCxn id="37" idx="1"/>
                <a:endCxn id="15" idx="2"/>
              </p:cNvCxnSpPr>
              <p:nvPr/>
            </p:nvCxnSpPr>
            <p:spPr bwMode="auto">
              <a:xfrm flipV="1">
                <a:off x="3083779" y="2173992"/>
                <a:ext cx="692" cy="14049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9" name="Can 38">
                <a:extLst>
                  <a:ext uri="{FF2B5EF4-FFF2-40B4-BE49-F238E27FC236}">
                    <a16:creationId xmlns:a16="http://schemas.microsoft.com/office/drawing/2014/main" id="{D763A927-1E16-9C45-9E51-C1C87C2E9918}"/>
                  </a:ext>
                </a:extLst>
              </p:cNvPr>
              <p:cNvSpPr/>
              <p:nvPr/>
            </p:nvSpPr>
            <p:spPr>
              <a:xfrm>
                <a:off x="5284521" y="4031931"/>
                <a:ext cx="307900" cy="230880"/>
              </a:xfrm>
              <a:prstGeom prst="can">
                <a:avLst/>
              </a:prstGeom>
              <a:solidFill>
                <a:srgbClr val="4BACC6"/>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cxnSp>
            <p:nvCxnSpPr>
              <p:cNvPr id="40" name="Straight Connector 39">
                <a:extLst>
                  <a:ext uri="{FF2B5EF4-FFF2-40B4-BE49-F238E27FC236}">
                    <a16:creationId xmlns:a16="http://schemas.microsoft.com/office/drawing/2014/main" id="{CE96ADA7-7F23-CA43-85DF-DE24305E7131}"/>
                  </a:ext>
                </a:extLst>
              </p:cNvPr>
              <p:cNvCxnSpPr>
                <a:cxnSpLocks/>
                <a:stCxn id="39" idx="1"/>
                <a:endCxn id="27" idx="2"/>
              </p:cNvCxnSpPr>
              <p:nvPr/>
            </p:nvCxnSpPr>
            <p:spPr bwMode="auto">
              <a:xfrm flipV="1">
                <a:off x="5438471" y="3923604"/>
                <a:ext cx="2464" cy="108327"/>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1" name="Can 40">
                <a:extLst>
                  <a:ext uri="{FF2B5EF4-FFF2-40B4-BE49-F238E27FC236}">
                    <a16:creationId xmlns:a16="http://schemas.microsoft.com/office/drawing/2014/main" id="{D37EACC9-C368-5247-9321-9856BB886B99}"/>
                  </a:ext>
                </a:extLst>
              </p:cNvPr>
              <p:cNvSpPr/>
              <p:nvPr/>
            </p:nvSpPr>
            <p:spPr>
              <a:xfrm>
                <a:off x="7121933" y="2398668"/>
                <a:ext cx="307900" cy="230880"/>
              </a:xfrm>
              <a:prstGeom prst="can">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cxnSp>
            <p:nvCxnSpPr>
              <p:cNvPr id="42" name="Straight Connector 41">
                <a:extLst>
                  <a:ext uri="{FF2B5EF4-FFF2-40B4-BE49-F238E27FC236}">
                    <a16:creationId xmlns:a16="http://schemas.microsoft.com/office/drawing/2014/main" id="{435E3EA7-9BAB-1548-BCA0-DD15EB409BDE}"/>
                  </a:ext>
                </a:extLst>
              </p:cNvPr>
              <p:cNvCxnSpPr>
                <a:stCxn id="41" idx="2"/>
                <a:endCxn id="9" idx="3"/>
              </p:cNvCxnSpPr>
              <p:nvPr/>
            </p:nvCxnSpPr>
            <p:spPr bwMode="auto">
              <a:xfrm flipH="1">
                <a:off x="6946354" y="2514108"/>
                <a:ext cx="175579" cy="272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3" name="Rounded Rectangle 42">
                <a:extLst>
                  <a:ext uri="{FF2B5EF4-FFF2-40B4-BE49-F238E27FC236}">
                    <a16:creationId xmlns:a16="http://schemas.microsoft.com/office/drawing/2014/main" id="{A67FA14F-81BF-FD42-AD3E-6ADFAD6D46DB}"/>
                  </a:ext>
                </a:extLst>
              </p:cNvPr>
              <p:cNvSpPr/>
              <p:nvPr/>
            </p:nvSpPr>
            <p:spPr>
              <a:xfrm>
                <a:off x="6273975" y="1755007"/>
                <a:ext cx="571229" cy="333870"/>
              </a:xfrm>
              <a:prstGeom prst="roundRect">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44" name="Rounded Rectangle 43">
                <a:extLst>
                  <a:ext uri="{FF2B5EF4-FFF2-40B4-BE49-F238E27FC236}">
                    <a16:creationId xmlns:a16="http://schemas.microsoft.com/office/drawing/2014/main" id="{200107C7-6205-2349-BB5F-32D749C1F598}"/>
                  </a:ext>
                </a:extLst>
              </p:cNvPr>
              <p:cNvSpPr/>
              <p:nvPr/>
            </p:nvSpPr>
            <p:spPr>
              <a:xfrm>
                <a:off x="6293290" y="1786388"/>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cxnSp>
            <p:nvCxnSpPr>
              <p:cNvPr id="45" name="Straight Connector 44">
                <a:extLst>
                  <a:ext uri="{FF2B5EF4-FFF2-40B4-BE49-F238E27FC236}">
                    <a16:creationId xmlns:a16="http://schemas.microsoft.com/office/drawing/2014/main" id="{C4580E8B-1A45-FC49-AA55-21DC291A38FF}"/>
                  </a:ext>
                </a:extLst>
              </p:cNvPr>
              <p:cNvCxnSpPr>
                <a:stCxn id="9" idx="0"/>
                <a:endCxn id="43" idx="2"/>
              </p:cNvCxnSpPr>
              <p:nvPr/>
            </p:nvCxnSpPr>
            <p:spPr bwMode="auto">
              <a:xfrm flipV="1">
                <a:off x="6555064" y="2088877"/>
                <a:ext cx="4526" cy="13935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6" name="TextBox 45">
                <a:extLst>
                  <a:ext uri="{FF2B5EF4-FFF2-40B4-BE49-F238E27FC236}">
                    <a16:creationId xmlns:a16="http://schemas.microsoft.com/office/drawing/2014/main" id="{C9218D80-857C-4949-8FBA-295D31DDBEAC}"/>
                  </a:ext>
                </a:extLst>
              </p:cNvPr>
              <p:cNvSpPr txBox="1"/>
              <p:nvPr/>
            </p:nvSpPr>
            <p:spPr bwMode="auto">
              <a:xfrm>
                <a:off x="1783215" y="2169608"/>
                <a:ext cx="1153534" cy="623569"/>
              </a:xfrm>
              <a:prstGeom prst="rect">
                <a:avLst/>
              </a:prstGeom>
              <a:noFill/>
              <a:ln w="9525">
                <a:noFill/>
                <a:miter lim="800000"/>
                <a:headEnd/>
                <a:tailEnd/>
              </a:ln>
            </p:spPr>
            <p:txBody>
              <a:bodyPr wrap="square" rtlCol="0">
                <a:prstTxWarp prst="textNoShape">
                  <a:avLst/>
                </a:prstTxWarp>
                <a:spAutoFit/>
              </a:bodyPr>
              <a:lstStyle/>
              <a:p>
                <a:pPr algn="ctr"/>
                <a:r>
                  <a:rPr lang="en-GB" sz="1050" dirty="0">
                    <a:latin typeface="Calibri" pitchFamily="-1" charset="0"/>
                  </a:rPr>
                  <a:t>Chief Data Office</a:t>
                </a:r>
              </a:p>
            </p:txBody>
          </p:sp>
          <p:cxnSp>
            <p:nvCxnSpPr>
              <p:cNvPr id="47" name="Straight Connector 46">
                <a:extLst>
                  <a:ext uri="{FF2B5EF4-FFF2-40B4-BE49-F238E27FC236}">
                    <a16:creationId xmlns:a16="http://schemas.microsoft.com/office/drawing/2014/main" id="{658B8CA8-885A-E545-BEC4-6110C5C4DC78}"/>
                  </a:ext>
                </a:extLst>
              </p:cNvPr>
              <p:cNvCxnSpPr>
                <a:cxnSpLocks/>
                <a:stCxn id="48" idx="0"/>
                <a:endCxn id="84" idx="3"/>
              </p:cNvCxnSpPr>
              <p:nvPr/>
            </p:nvCxnSpPr>
            <p:spPr bwMode="auto">
              <a:xfrm flipV="1">
                <a:off x="3617594" y="2717311"/>
                <a:ext cx="857676" cy="59758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8" name="Rectangle 47">
                <a:extLst>
                  <a:ext uri="{FF2B5EF4-FFF2-40B4-BE49-F238E27FC236}">
                    <a16:creationId xmlns:a16="http://schemas.microsoft.com/office/drawing/2014/main" id="{C39B7CF5-573B-8B4B-8C90-2EBEFF78FF11}"/>
                  </a:ext>
                </a:extLst>
              </p:cNvPr>
              <p:cNvSpPr/>
              <p:nvPr/>
            </p:nvSpPr>
            <p:spPr>
              <a:xfrm>
                <a:off x="3271206" y="3314899"/>
                <a:ext cx="692776" cy="448934"/>
              </a:xfrm>
              <a:prstGeom prst="rect">
                <a:avLst/>
              </a:prstGeom>
              <a:solidFill>
                <a:schemeClr val="accent4">
                  <a:lumMod val="75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49" name="Can 48">
                <a:extLst>
                  <a:ext uri="{FF2B5EF4-FFF2-40B4-BE49-F238E27FC236}">
                    <a16:creationId xmlns:a16="http://schemas.microsoft.com/office/drawing/2014/main" id="{123D3C92-0EA1-B04B-AE84-84AD802F6817}"/>
                  </a:ext>
                </a:extLst>
              </p:cNvPr>
              <p:cNvSpPr/>
              <p:nvPr/>
            </p:nvSpPr>
            <p:spPr>
              <a:xfrm>
                <a:off x="3462094" y="3878512"/>
                <a:ext cx="307900" cy="230880"/>
              </a:xfrm>
              <a:prstGeom prst="can">
                <a:avLst/>
              </a:prstGeom>
              <a:solidFill>
                <a:srgbClr val="604A7B"/>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cxnSp>
            <p:nvCxnSpPr>
              <p:cNvPr id="50" name="Straight Connector 49">
                <a:extLst>
                  <a:ext uri="{FF2B5EF4-FFF2-40B4-BE49-F238E27FC236}">
                    <a16:creationId xmlns:a16="http://schemas.microsoft.com/office/drawing/2014/main" id="{58A2C821-A70E-BD4E-A968-5087FE4D51D2}"/>
                  </a:ext>
                </a:extLst>
              </p:cNvPr>
              <p:cNvCxnSpPr>
                <a:stCxn id="49" idx="1"/>
                <a:endCxn id="48" idx="2"/>
              </p:cNvCxnSpPr>
              <p:nvPr/>
            </p:nvCxnSpPr>
            <p:spPr bwMode="auto">
              <a:xfrm flipV="1">
                <a:off x="3616044" y="3763833"/>
                <a:ext cx="1550" cy="114679"/>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1" name="TextBox 50">
                <a:extLst>
                  <a:ext uri="{FF2B5EF4-FFF2-40B4-BE49-F238E27FC236}">
                    <a16:creationId xmlns:a16="http://schemas.microsoft.com/office/drawing/2014/main" id="{73B1CD8D-7145-7246-BBFC-3304D0760231}"/>
                  </a:ext>
                </a:extLst>
              </p:cNvPr>
              <p:cNvSpPr txBox="1"/>
              <p:nvPr/>
            </p:nvSpPr>
            <p:spPr bwMode="auto">
              <a:xfrm>
                <a:off x="3691879" y="3794659"/>
                <a:ext cx="907631" cy="378595"/>
              </a:xfrm>
              <a:prstGeom prst="rect">
                <a:avLst/>
              </a:prstGeom>
              <a:noFill/>
              <a:ln w="9525">
                <a:noFill/>
                <a:miter lim="800000"/>
                <a:headEnd/>
                <a:tailEnd/>
              </a:ln>
            </p:spPr>
            <p:txBody>
              <a:bodyPr wrap="square" rtlCol="0">
                <a:prstTxWarp prst="textNoShape">
                  <a:avLst/>
                </a:prstTxWarp>
                <a:spAutoFit/>
              </a:bodyPr>
              <a:lstStyle/>
              <a:p>
                <a:pPr algn="ctr"/>
                <a:r>
                  <a:rPr lang="en-GB" sz="1050" dirty="0">
                    <a:latin typeface="Calibri" pitchFamily="-1" charset="0"/>
                  </a:rPr>
                  <a:t>DevOps</a:t>
                </a:r>
              </a:p>
            </p:txBody>
          </p:sp>
          <p:sp>
            <p:nvSpPr>
              <p:cNvPr id="52" name="TextBox 51">
                <a:extLst>
                  <a:ext uri="{FF2B5EF4-FFF2-40B4-BE49-F238E27FC236}">
                    <a16:creationId xmlns:a16="http://schemas.microsoft.com/office/drawing/2014/main" id="{DC929BF3-2C23-7A4D-95B9-AB0231418D04}"/>
                  </a:ext>
                </a:extLst>
              </p:cNvPr>
              <p:cNvSpPr txBox="1"/>
              <p:nvPr/>
            </p:nvSpPr>
            <p:spPr bwMode="auto">
              <a:xfrm>
                <a:off x="6648597" y="1200967"/>
                <a:ext cx="1109865" cy="623569"/>
              </a:xfrm>
              <a:prstGeom prst="rect">
                <a:avLst/>
              </a:prstGeom>
              <a:noFill/>
              <a:ln w="9525">
                <a:noFill/>
                <a:miter lim="800000"/>
                <a:headEnd/>
                <a:tailEnd/>
              </a:ln>
            </p:spPr>
            <p:txBody>
              <a:bodyPr wrap="square" rtlCol="0">
                <a:prstTxWarp prst="textNoShape">
                  <a:avLst/>
                </a:prstTxWarp>
                <a:spAutoFit/>
              </a:bodyPr>
              <a:lstStyle/>
              <a:p>
                <a:r>
                  <a:rPr lang="en-GB" sz="1050" dirty="0">
                    <a:latin typeface="Calibri" pitchFamily="-1" charset="0"/>
                  </a:rPr>
                  <a:t>Data Lake</a:t>
                </a:r>
              </a:p>
              <a:p>
                <a:r>
                  <a:rPr lang="en-GB" sz="1050" dirty="0">
                    <a:latin typeface="Calibri" pitchFamily="-1" charset="0"/>
                  </a:rPr>
                  <a:t>Operations</a:t>
                </a:r>
              </a:p>
            </p:txBody>
          </p:sp>
          <p:sp>
            <p:nvSpPr>
              <p:cNvPr id="53" name="TextBox 52">
                <a:extLst>
                  <a:ext uri="{FF2B5EF4-FFF2-40B4-BE49-F238E27FC236}">
                    <a16:creationId xmlns:a16="http://schemas.microsoft.com/office/drawing/2014/main" id="{A645C10E-4FB5-ED4E-9E26-B1BDEFE4958B}"/>
                  </a:ext>
                </a:extLst>
              </p:cNvPr>
              <p:cNvSpPr txBox="1"/>
              <p:nvPr/>
            </p:nvSpPr>
            <p:spPr bwMode="auto">
              <a:xfrm>
                <a:off x="5776415" y="3313193"/>
                <a:ext cx="906973" cy="367461"/>
              </a:xfrm>
              <a:prstGeom prst="rect">
                <a:avLst/>
              </a:prstGeom>
              <a:noFill/>
              <a:ln w="9525">
                <a:noFill/>
                <a:miter lim="800000"/>
                <a:headEnd/>
                <a:tailEnd/>
              </a:ln>
            </p:spPr>
            <p:txBody>
              <a:bodyPr wrap="square" rtlCol="0">
                <a:prstTxWarp prst="textNoShape">
                  <a:avLst/>
                </a:prstTxWarp>
                <a:spAutoFit/>
              </a:bodyPr>
              <a:lstStyle/>
              <a:p>
                <a:pPr algn="ctr"/>
                <a:r>
                  <a:rPr lang="en-GB" sz="1050" dirty="0">
                    <a:latin typeface="Calibri" pitchFamily="-1" charset="0"/>
                  </a:rPr>
                  <a:t>Analytics</a:t>
                </a:r>
              </a:p>
            </p:txBody>
          </p:sp>
          <p:sp>
            <p:nvSpPr>
              <p:cNvPr id="54" name="TextBox 53">
                <a:extLst>
                  <a:ext uri="{FF2B5EF4-FFF2-40B4-BE49-F238E27FC236}">
                    <a16:creationId xmlns:a16="http://schemas.microsoft.com/office/drawing/2014/main" id="{5A8BB114-81CF-684D-A63D-E74DC25E6BE6}"/>
                  </a:ext>
                </a:extLst>
              </p:cNvPr>
              <p:cNvSpPr txBox="1"/>
              <p:nvPr/>
            </p:nvSpPr>
            <p:spPr bwMode="auto">
              <a:xfrm>
                <a:off x="3626457" y="1000769"/>
                <a:ext cx="1282680" cy="835137"/>
              </a:xfrm>
              <a:prstGeom prst="rect">
                <a:avLst/>
              </a:prstGeom>
              <a:noFill/>
              <a:ln w="9525">
                <a:noFill/>
                <a:miter lim="800000"/>
                <a:headEnd/>
                <a:tailEnd/>
              </a:ln>
            </p:spPr>
            <p:txBody>
              <a:bodyPr wrap="square" rtlCol="0">
                <a:prstTxWarp prst="textNoShape">
                  <a:avLst/>
                </a:prstTxWarp>
                <a:spAutoFit/>
              </a:bodyPr>
              <a:lstStyle/>
              <a:p>
                <a:pPr algn="r"/>
                <a:r>
                  <a:rPr lang="en-GB" sz="1050" dirty="0">
                    <a:latin typeface="Calibri" pitchFamily="-1" charset="0"/>
                  </a:rPr>
                  <a:t>Digital</a:t>
                </a:r>
              </a:p>
              <a:p>
                <a:pPr algn="r"/>
                <a:r>
                  <a:rPr lang="en-GB" sz="1050" dirty="0">
                    <a:latin typeface="Calibri" pitchFamily="-1" charset="0"/>
                  </a:rPr>
                  <a:t>Services</a:t>
                </a:r>
              </a:p>
              <a:p>
                <a:pPr algn="r"/>
                <a:r>
                  <a:rPr lang="en-GB" sz="1050" dirty="0">
                    <a:latin typeface="Calibri" pitchFamily="-1" charset="0"/>
                  </a:rPr>
                  <a:t>Development</a:t>
                </a:r>
              </a:p>
            </p:txBody>
          </p:sp>
          <p:sp>
            <p:nvSpPr>
              <p:cNvPr id="84" name="Oval 83">
                <a:extLst>
                  <a:ext uri="{FF2B5EF4-FFF2-40B4-BE49-F238E27FC236}">
                    <a16:creationId xmlns:a16="http://schemas.microsoft.com/office/drawing/2014/main" id="{21520075-8323-1A48-B492-D4D6C8B74AB3}"/>
                  </a:ext>
                </a:extLst>
              </p:cNvPr>
              <p:cNvSpPr/>
              <p:nvPr/>
            </p:nvSpPr>
            <p:spPr>
              <a:xfrm>
                <a:off x="4436583" y="2530241"/>
                <a:ext cx="264168" cy="219166"/>
              </a:xfrm>
              <a:prstGeom prst="ellipse">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10" name="Oval 9">
                <a:extLst>
                  <a:ext uri="{FF2B5EF4-FFF2-40B4-BE49-F238E27FC236}">
                    <a16:creationId xmlns:a16="http://schemas.microsoft.com/office/drawing/2014/main" id="{7B219C5E-A359-FF40-8529-510E68003F24}"/>
                  </a:ext>
                </a:extLst>
              </p:cNvPr>
              <p:cNvSpPr/>
              <p:nvPr/>
            </p:nvSpPr>
            <p:spPr>
              <a:xfrm>
                <a:off x="3833577" y="2296627"/>
                <a:ext cx="1398144" cy="594170"/>
              </a:xfrm>
              <a:prstGeom prst="ellipse">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97" name="Rectangle 96">
                <a:extLst>
                  <a:ext uri="{FF2B5EF4-FFF2-40B4-BE49-F238E27FC236}">
                    <a16:creationId xmlns:a16="http://schemas.microsoft.com/office/drawing/2014/main" id="{7B6E6D95-DB1A-A940-A865-06C410E01085}"/>
                  </a:ext>
                </a:extLst>
              </p:cNvPr>
              <p:cNvSpPr/>
              <p:nvPr/>
            </p:nvSpPr>
            <p:spPr>
              <a:xfrm>
                <a:off x="7337885" y="1757500"/>
                <a:ext cx="422133" cy="279956"/>
              </a:xfrm>
              <a:prstGeom prst="rect">
                <a:avLst/>
              </a:prstGeom>
              <a:solidFill>
                <a:srgbClr val="CCFFCC"/>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98" name="Can 97">
                <a:extLst>
                  <a:ext uri="{FF2B5EF4-FFF2-40B4-BE49-F238E27FC236}">
                    <a16:creationId xmlns:a16="http://schemas.microsoft.com/office/drawing/2014/main" id="{7BF4DC3D-81F1-E040-937E-4A97388FD746}"/>
                  </a:ext>
                </a:extLst>
              </p:cNvPr>
              <p:cNvSpPr/>
              <p:nvPr/>
            </p:nvSpPr>
            <p:spPr>
              <a:xfrm>
                <a:off x="7677290" y="2110001"/>
                <a:ext cx="307900" cy="230880"/>
              </a:xfrm>
              <a:prstGeom prst="can">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99" name="Can 98">
                <a:extLst>
                  <a:ext uri="{FF2B5EF4-FFF2-40B4-BE49-F238E27FC236}">
                    <a16:creationId xmlns:a16="http://schemas.microsoft.com/office/drawing/2014/main" id="{A051BF7F-CE9B-BB45-9E1A-4026BF23DFFB}"/>
                  </a:ext>
                </a:extLst>
              </p:cNvPr>
              <p:cNvSpPr/>
              <p:nvPr/>
            </p:nvSpPr>
            <p:spPr>
              <a:xfrm>
                <a:off x="7829690" y="2262401"/>
                <a:ext cx="307900" cy="230880"/>
              </a:xfrm>
              <a:prstGeom prst="can">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100" name="Can 99">
                <a:extLst>
                  <a:ext uri="{FF2B5EF4-FFF2-40B4-BE49-F238E27FC236}">
                    <a16:creationId xmlns:a16="http://schemas.microsoft.com/office/drawing/2014/main" id="{721AFD92-4899-9749-AE52-286D0C77848D}"/>
                  </a:ext>
                </a:extLst>
              </p:cNvPr>
              <p:cNvSpPr/>
              <p:nvPr/>
            </p:nvSpPr>
            <p:spPr>
              <a:xfrm>
                <a:off x="7982090" y="2414801"/>
                <a:ext cx="307900" cy="230880"/>
              </a:xfrm>
              <a:prstGeom prst="can">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cxnSp>
            <p:nvCxnSpPr>
              <p:cNvPr id="102" name="Straight Connector 101">
                <a:extLst>
                  <a:ext uri="{FF2B5EF4-FFF2-40B4-BE49-F238E27FC236}">
                    <a16:creationId xmlns:a16="http://schemas.microsoft.com/office/drawing/2014/main" id="{32269259-F68C-144F-80BC-E9982F3469CC}"/>
                  </a:ext>
                </a:extLst>
              </p:cNvPr>
              <p:cNvCxnSpPr>
                <a:cxnSpLocks/>
                <a:endCxn id="97" idx="1"/>
              </p:cNvCxnSpPr>
              <p:nvPr/>
            </p:nvCxnSpPr>
            <p:spPr>
              <a:xfrm rot="5400000" flipH="1" flipV="1">
                <a:off x="7060833" y="2102442"/>
                <a:ext cx="482016" cy="7208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E95A55D-23B2-EC45-BAE1-2AB2BA01A8AC}"/>
                  </a:ext>
                </a:extLst>
              </p:cNvPr>
              <p:cNvCxnSpPr>
                <a:cxnSpLocks/>
                <a:stCxn id="98" idx="2"/>
                <a:endCxn id="97" idx="2"/>
              </p:cNvCxnSpPr>
              <p:nvPr/>
            </p:nvCxnSpPr>
            <p:spPr>
              <a:xfrm rot="10800000">
                <a:off x="7548952" y="2037457"/>
                <a:ext cx="128338" cy="18798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2">
                <a:extLst>
                  <a:ext uri="{FF2B5EF4-FFF2-40B4-BE49-F238E27FC236}">
                    <a16:creationId xmlns:a16="http://schemas.microsoft.com/office/drawing/2014/main" id="{D06DF92A-1FD1-0B4C-AA90-6352CCB45F81}"/>
                  </a:ext>
                </a:extLst>
              </p:cNvPr>
              <p:cNvCxnSpPr>
                <a:cxnSpLocks/>
                <a:stCxn id="99" idx="2"/>
                <a:endCxn id="97" idx="2"/>
              </p:cNvCxnSpPr>
              <p:nvPr/>
            </p:nvCxnSpPr>
            <p:spPr>
              <a:xfrm rot="10800000">
                <a:off x="7548952" y="2037457"/>
                <a:ext cx="280738" cy="34038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2">
                <a:extLst>
                  <a:ext uri="{FF2B5EF4-FFF2-40B4-BE49-F238E27FC236}">
                    <a16:creationId xmlns:a16="http://schemas.microsoft.com/office/drawing/2014/main" id="{4AD3E5C4-C1FB-AA45-A913-08B62E8D9413}"/>
                  </a:ext>
                </a:extLst>
              </p:cNvPr>
              <p:cNvCxnSpPr>
                <a:cxnSpLocks/>
                <a:stCxn id="100" idx="2"/>
                <a:endCxn id="97" idx="2"/>
              </p:cNvCxnSpPr>
              <p:nvPr/>
            </p:nvCxnSpPr>
            <p:spPr>
              <a:xfrm rot="10800000">
                <a:off x="7548952" y="2037457"/>
                <a:ext cx="433138" cy="492785"/>
              </a:xfrm>
              <a:prstGeom prst="bentConnector2">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30833801"/>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t>Links</a:t>
            </a:r>
            <a:endParaRPr lang="en-GB" dirty="0"/>
          </a:p>
        </p:txBody>
      </p:sp>
      <p:sp>
        <p:nvSpPr>
          <p:cNvPr id="4" name="Text Placeholder 3"/>
          <p:cNvSpPr>
            <a:spLocks noGrp="1"/>
          </p:cNvSpPr>
          <p:nvPr>
            <p:ph idx="1"/>
          </p:nvPr>
        </p:nvSpPr>
        <p:spPr>
          <a:xfrm>
            <a:off x="359200" y="853372"/>
            <a:ext cx="8473100" cy="3715503"/>
          </a:xfrm>
        </p:spPr>
        <p:txBody>
          <a:bodyPr/>
          <a:lstStyle/>
          <a:p>
            <a:pPr>
              <a:spcAft>
                <a:spcPts val="1400"/>
              </a:spcAft>
            </a:pPr>
            <a:r>
              <a:rPr lang="en-GB" dirty="0"/>
              <a:t>Press Releases and Podcast</a:t>
            </a:r>
          </a:p>
          <a:p>
            <a:pPr>
              <a:spcAft>
                <a:spcPts val="1400"/>
              </a:spcAft>
            </a:pPr>
            <a:endParaRPr lang="en-GB" dirty="0"/>
          </a:p>
          <a:p>
            <a:pPr>
              <a:spcAft>
                <a:spcPts val="1400"/>
              </a:spcAft>
            </a:pPr>
            <a:endParaRPr lang="en-GB" dirty="0"/>
          </a:p>
          <a:p>
            <a:pPr>
              <a:spcAft>
                <a:spcPts val="1400"/>
              </a:spcAft>
            </a:pPr>
            <a:endParaRPr lang="en-GB" dirty="0"/>
          </a:p>
          <a:p>
            <a:pPr>
              <a:spcAft>
                <a:spcPts val="1400"/>
              </a:spcAft>
            </a:pPr>
            <a:endParaRPr lang="en-GB" dirty="0"/>
          </a:p>
          <a:p>
            <a:r>
              <a:rPr lang="en-GB" dirty="0"/>
              <a:t>Open source repositories</a:t>
            </a:r>
          </a:p>
        </p:txBody>
      </p:sp>
      <p:sp>
        <p:nvSpPr>
          <p:cNvPr id="3" name="Slide Number Placeholder 2"/>
          <p:cNvSpPr>
            <a:spLocks noGrp="1"/>
          </p:cNvSpPr>
          <p:nvPr>
            <p:ph type="sldNum" idx="12"/>
          </p:nvPr>
        </p:nvSpPr>
        <p:spPr>
          <a:xfrm>
            <a:off x="8556782" y="5447513"/>
            <a:ext cx="548699" cy="180170"/>
          </a:xfrm>
        </p:spPr>
        <p:txBody>
          <a:bodyPr/>
          <a:lstStyle/>
          <a:p>
            <a:pPr lvl="0"/>
            <a:fld id="{00000000-1234-1234-1234-123412341234}" type="slidenum">
              <a:rPr lang="en-US" smtClean="0">
                <a:sym typeface="Arial"/>
              </a:rPr>
              <a:pPr lvl="0"/>
              <a:t>72</a:t>
            </a:fld>
            <a:endParaRPr lang="en-US" dirty="0">
              <a:sym typeface="Arial"/>
            </a:endParaRPr>
          </a:p>
        </p:txBody>
      </p:sp>
      <p:sp>
        <p:nvSpPr>
          <p:cNvPr id="5" name="Rectangle 4"/>
          <p:cNvSpPr/>
          <p:nvPr/>
        </p:nvSpPr>
        <p:spPr>
          <a:xfrm>
            <a:off x="508404" y="3741969"/>
            <a:ext cx="5968131" cy="523220"/>
          </a:xfrm>
          <a:prstGeom prst="rect">
            <a:avLst/>
          </a:prstGeom>
        </p:spPr>
        <p:txBody>
          <a:bodyPr wrap="square">
            <a:spAutoFit/>
          </a:bodyPr>
          <a:lstStyle/>
          <a:p>
            <a:pPr marL="742950" lvl="1" indent="-285750">
              <a:buClr>
                <a:schemeClr val="accent1"/>
              </a:buClr>
              <a:buFont typeface="Arial"/>
              <a:buChar char="•"/>
            </a:pPr>
            <a:r>
              <a:rPr lang="en-GB" dirty="0">
                <a:hlinkClick r:id="rId2"/>
              </a:rPr>
              <a:t>https://github.com/odpi/data-governance</a:t>
            </a:r>
            <a:endParaRPr lang="en-GB" dirty="0"/>
          </a:p>
          <a:p>
            <a:pPr marL="742950" lvl="1" indent="-285750">
              <a:buClr>
                <a:schemeClr val="accent1"/>
              </a:buClr>
              <a:buFont typeface="Arial"/>
              <a:buChar char="•"/>
            </a:pPr>
            <a:r>
              <a:rPr lang="en-GB" dirty="0">
                <a:hlinkClick r:id="rId3"/>
              </a:rPr>
              <a:t>https://github.com/odpi/egeria</a:t>
            </a:r>
            <a:endParaRPr lang="en-GB" dirty="0"/>
          </a:p>
        </p:txBody>
      </p:sp>
      <p:sp>
        <p:nvSpPr>
          <p:cNvPr id="8" name="Rectangle 7">
            <a:extLst>
              <a:ext uri="{FF2B5EF4-FFF2-40B4-BE49-F238E27FC236}">
                <a16:creationId xmlns:a16="http://schemas.microsoft.com/office/drawing/2014/main" id="{45FB58CA-501D-7C49-AE88-850CBDA8B4BA}"/>
              </a:ext>
            </a:extLst>
          </p:cNvPr>
          <p:cNvSpPr/>
          <p:nvPr/>
        </p:nvSpPr>
        <p:spPr>
          <a:xfrm>
            <a:off x="508404" y="1302517"/>
            <a:ext cx="8395654" cy="2462213"/>
          </a:xfrm>
          <a:prstGeom prst="rect">
            <a:avLst/>
          </a:prstGeom>
        </p:spPr>
        <p:txBody>
          <a:bodyPr wrap="square">
            <a:spAutoFit/>
          </a:bodyPr>
          <a:lstStyle/>
          <a:p>
            <a:pPr marL="742950" lvl="1" indent="-285750">
              <a:buClr>
                <a:schemeClr val="accent1"/>
              </a:buClr>
              <a:buFont typeface="Arial"/>
              <a:buChar char="•"/>
            </a:pPr>
            <a:r>
              <a:rPr lang="en-GB" dirty="0">
                <a:hlinkClick r:id="rId4"/>
              </a:rPr>
              <a:t>https://www.linuxfoundation.org/press-release/2018/08/odpi-announces-egeria-for-open-sharing-exchange-and-governance-of-metadata/</a:t>
            </a:r>
          </a:p>
          <a:p>
            <a:pPr marL="742950" lvl="1" indent="-285750">
              <a:buClr>
                <a:schemeClr val="accent1"/>
              </a:buClr>
              <a:buFont typeface="Arial"/>
              <a:buChar char="•"/>
            </a:pPr>
            <a:r>
              <a:rPr lang="en-GB" dirty="0">
                <a:hlinkClick r:id="rId4"/>
              </a:rPr>
              <a:t>https://www.linuxfoundation.org/press-release/2019/02/odpi-announces-new-egeria-conformance-program-to-advance-open-metadata-exchange-between-vendor-tools/</a:t>
            </a:r>
          </a:p>
          <a:p>
            <a:pPr marL="742950" lvl="1" indent="-285750">
              <a:buClr>
                <a:schemeClr val="accent1"/>
              </a:buClr>
              <a:buFont typeface="Arial"/>
              <a:buChar char="•"/>
            </a:pPr>
            <a:r>
              <a:rPr lang="en-GB" dirty="0">
                <a:hlinkClick r:id="rId5"/>
              </a:rPr>
              <a:t>https://roaringelephant.org/2018/09/25/episode-107-open-metadata-and-governance-masterclass-with-mandy-chessell-part-1/</a:t>
            </a:r>
            <a:endParaRPr lang="en-GB" dirty="0"/>
          </a:p>
          <a:p>
            <a:pPr marL="742950" lvl="1" indent="-285750">
              <a:buClr>
                <a:schemeClr val="accent1"/>
              </a:buClr>
              <a:buFont typeface="Arial"/>
              <a:buChar char="•"/>
            </a:pPr>
            <a:r>
              <a:rPr lang="en-GB" dirty="0">
                <a:hlinkClick r:id="" action="ppaction://noaction"/>
              </a:rPr>
              <a:t>https://roaringelephant.org/2018/10/09/episode-109-open-metadata-and-governance-</a:t>
            </a:r>
          </a:p>
          <a:p>
            <a:pPr marL="742950" lvl="1" indent="-285750">
              <a:buClr>
                <a:schemeClr val="accent1"/>
              </a:buClr>
              <a:buFont typeface="Arial"/>
              <a:buChar char="•"/>
            </a:pPr>
            <a:r>
              <a:rPr lang="en-GB" dirty="0">
                <a:hlinkClick r:id="" action="ppaction://noaction"/>
              </a:rPr>
              <a:t>masterclass-with-mandy-chessell-part-2/</a:t>
            </a:r>
            <a:endParaRPr lang="en-GB" dirty="0"/>
          </a:p>
          <a:p>
            <a:pPr marL="742950" lvl="1" indent="-285750">
              <a:buClr>
                <a:schemeClr val="accent1"/>
              </a:buClr>
              <a:buFont typeface="Arial"/>
              <a:buChar char="•"/>
            </a:pPr>
            <a:r>
              <a:rPr lang="en-GB" dirty="0">
                <a:hlinkClick r:id="rId6"/>
              </a:rPr>
              <a:t>https://youtu.be/ryd3KFWT1mc</a:t>
            </a:r>
            <a:endParaRPr lang="en-GB" dirty="0"/>
          </a:p>
          <a:p>
            <a:pPr marL="742950" lvl="1" indent="-285750">
              <a:buClr>
                <a:schemeClr val="accent1"/>
              </a:buClr>
              <a:buFont typeface="Arial"/>
              <a:buChar char="•"/>
            </a:pPr>
            <a:endParaRPr lang="en-GB" dirty="0"/>
          </a:p>
          <a:p>
            <a:pPr marL="742950" lvl="1" indent="-285750">
              <a:buClr>
                <a:schemeClr val="accent1"/>
              </a:buClr>
              <a:buFont typeface="Arial"/>
              <a:buChar char="•"/>
            </a:pPr>
            <a:endParaRPr lang="en-GB" dirty="0"/>
          </a:p>
        </p:txBody>
      </p:sp>
      <p:sp>
        <p:nvSpPr>
          <p:cNvPr id="9" name="Slide Number Placeholder 3">
            <a:extLst>
              <a:ext uri="{FF2B5EF4-FFF2-40B4-BE49-F238E27FC236}">
                <a16:creationId xmlns:a16="http://schemas.microsoft.com/office/drawing/2014/main" id="{FE968A6B-30EB-774A-95A1-1C75FE2CD488}"/>
              </a:ext>
            </a:extLst>
          </p:cNvPr>
          <p:cNvSpPr txBox="1">
            <a:spLocks/>
          </p:cNvSpPr>
          <p:nvPr/>
        </p:nvSpPr>
        <p:spPr>
          <a:xfrm>
            <a:off x="8556782" y="4956626"/>
            <a:ext cx="548699" cy="18017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accent6">
                    <a:lumMod val="50000"/>
                  </a:schemeClr>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72</a:t>
            </a:fld>
            <a:endParaRPr lang="en-US" sz="1000"/>
          </a:p>
        </p:txBody>
      </p:sp>
    </p:spTree>
    <p:extLst>
      <p:ext uri="{BB962C8B-B14F-4D97-AF65-F5344CB8AC3E}">
        <p14:creationId xmlns:p14="http://schemas.microsoft.com/office/powerpoint/2010/main" val="129292552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1">
            <a:extLst>
              <a:ext uri="{FF2B5EF4-FFF2-40B4-BE49-F238E27FC236}">
                <a16:creationId xmlns:a16="http://schemas.microsoft.com/office/drawing/2014/main" id="{89A5CBAD-C787-4055-A67B-8815E0B8F599}"/>
              </a:ext>
            </a:extLst>
          </p:cNvPr>
          <p:cNvSpPr>
            <a:spLocks noGrp="1"/>
          </p:cNvSpPr>
          <p:nvPr>
            <p:ph type="title"/>
          </p:nvPr>
        </p:nvSpPr>
        <p:spPr/>
        <p:txBody>
          <a:bodyPr/>
          <a:lstStyle/>
          <a:p>
            <a:r>
              <a:rPr lang="en-US"/>
              <a:t>Example of a simple cohort </a:t>
            </a:r>
            <a:endParaRPr lang="en-GB" dirty="0"/>
          </a:p>
        </p:txBody>
      </p:sp>
      <p:sp>
        <p:nvSpPr>
          <p:cNvPr id="8" name="Rectangle 7">
            <a:extLst>
              <a:ext uri="{FF2B5EF4-FFF2-40B4-BE49-F238E27FC236}">
                <a16:creationId xmlns:a16="http://schemas.microsoft.com/office/drawing/2014/main" id="{827B111F-7ECA-CA49-B24A-64FBA0EF9211}"/>
              </a:ext>
            </a:extLst>
          </p:cNvPr>
          <p:cNvSpPr/>
          <p:nvPr/>
        </p:nvSpPr>
        <p:spPr>
          <a:xfrm>
            <a:off x="6472009" y="2584769"/>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 name="Oval 8">
            <a:extLst>
              <a:ext uri="{FF2B5EF4-FFF2-40B4-BE49-F238E27FC236}">
                <a16:creationId xmlns:a16="http://schemas.microsoft.com/office/drawing/2014/main" id="{0E9C8C19-BB50-084D-8B78-1ED354502F4C}"/>
              </a:ext>
            </a:extLst>
          </p:cNvPr>
          <p:cNvSpPr/>
          <p:nvPr/>
        </p:nvSpPr>
        <p:spPr>
          <a:xfrm>
            <a:off x="3660866" y="2090942"/>
            <a:ext cx="2488861" cy="1436589"/>
          </a:xfrm>
          <a:prstGeom prst="ellipse">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 name="Oval 9">
            <a:extLst>
              <a:ext uri="{FF2B5EF4-FFF2-40B4-BE49-F238E27FC236}">
                <a16:creationId xmlns:a16="http://schemas.microsoft.com/office/drawing/2014/main" id="{F3457F6A-0DD5-7244-88EC-4CCD7C0FAE31}"/>
              </a:ext>
            </a:extLst>
          </p:cNvPr>
          <p:cNvSpPr/>
          <p:nvPr/>
        </p:nvSpPr>
        <p:spPr>
          <a:xfrm>
            <a:off x="3866131" y="2224863"/>
            <a:ext cx="2078329" cy="1168747"/>
          </a:xfrm>
          <a:prstGeom prst="ellipse">
            <a:avLst/>
          </a:prstGeom>
          <a:solidFill>
            <a:srgbClr val="FFFFFF"/>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a:solidFill>
                  <a:srgbClr val="1F497D"/>
                </a:solidFill>
                <a:latin typeface="Calibri"/>
                <a:cs typeface="Calibri"/>
              </a:rPr>
              <a:t>Cohort A</a:t>
            </a:r>
          </a:p>
        </p:txBody>
      </p:sp>
      <p:cxnSp>
        <p:nvCxnSpPr>
          <p:cNvPr id="11" name="Straight Connector 10">
            <a:extLst>
              <a:ext uri="{FF2B5EF4-FFF2-40B4-BE49-F238E27FC236}">
                <a16:creationId xmlns:a16="http://schemas.microsoft.com/office/drawing/2014/main" id="{ABD14205-E876-FC48-A38F-9F5460A81900}"/>
              </a:ext>
            </a:extLst>
          </p:cNvPr>
          <p:cNvCxnSpPr>
            <a:endCxn id="9" idx="1"/>
          </p:cNvCxnSpPr>
          <p:nvPr/>
        </p:nvCxnSpPr>
        <p:spPr bwMode="auto">
          <a:xfrm>
            <a:off x="3389901" y="1934742"/>
            <a:ext cx="635450" cy="36658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215BE9F8-EDE3-2E4A-A339-F56E4497B586}"/>
              </a:ext>
            </a:extLst>
          </p:cNvPr>
          <p:cNvCxnSpPr>
            <a:stCxn id="13" idx="3"/>
            <a:endCxn id="9" idx="3"/>
          </p:cNvCxnSpPr>
          <p:nvPr/>
        </p:nvCxnSpPr>
        <p:spPr bwMode="auto">
          <a:xfrm flipV="1">
            <a:off x="3396952" y="3317147"/>
            <a:ext cx="628399" cy="32815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3" name="Oval 12">
            <a:extLst>
              <a:ext uri="{FF2B5EF4-FFF2-40B4-BE49-F238E27FC236}">
                <a16:creationId xmlns:a16="http://schemas.microsoft.com/office/drawing/2014/main" id="{475FD12B-D5F3-A94F-889F-2E5671D641DC}"/>
              </a:ext>
            </a:extLst>
          </p:cNvPr>
          <p:cNvSpPr/>
          <p:nvPr/>
        </p:nvSpPr>
        <p:spPr>
          <a:xfrm>
            <a:off x="3367345" y="3467532"/>
            <a:ext cx="202166" cy="208265"/>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4" name="Rectangle 13">
            <a:extLst>
              <a:ext uri="{FF2B5EF4-FFF2-40B4-BE49-F238E27FC236}">
                <a16:creationId xmlns:a16="http://schemas.microsoft.com/office/drawing/2014/main" id="{DE2DEE68-D8FE-5943-AAF8-C6734533E63D}"/>
              </a:ext>
            </a:extLst>
          </p:cNvPr>
          <p:cNvSpPr/>
          <p:nvPr/>
        </p:nvSpPr>
        <p:spPr>
          <a:xfrm>
            <a:off x="3045064" y="1660489"/>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5" name="Straight Connector 14">
            <a:extLst>
              <a:ext uri="{FF2B5EF4-FFF2-40B4-BE49-F238E27FC236}">
                <a16:creationId xmlns:a16="http://schemas.microsoft.com/office/drawing/2014/main" id="{3D100CA8-3E26-8F42-96DB-206751D1961B}"/>
              </a:ext>
            </a:extLst>
          </p:cNvPr>
          <p:cNvCxnSpPr>
            <a:stCxn id="9" idx="6"/>
            <a:endCxn id="8" idx="1"/>
          </p:cNvCxnSpPr>
          <p:nvPr/>
        </p:nvCxnSpPr>
        <p:spPr bwMode="auto">
          <a:xfrm flipV="1">
            <a:off x="6149727" y="2809236"/>
            <a:ext cx="322282" cy="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6" name="Rectangle 15">
            <a:extLst>
              <a:ext uri="{FF2B5EF4-FFF2-40B4-BE49-F238E27FC236}">
                <a16:creationId xmlns:a16="http://schemas.microsoft.com/office/drawing/2014/main" id="{A2EF187D-BA9D-A74E-97CD-EAC88AA92E3C}"/>
              </a:ext>
            </a:extLst>
          </p:cNvPr>
          <p:cNvSpPr/>
          <p:nvPr/>
        </p:nvSpPr>
        <p:spPr>
          <a:xfrm>
            <a:off x="3316029" y="3377744"/>
            <a:ext cx="317630"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7" name="Rounded Rectangle 16">
            <a:extLst>
              <a:ext uri="{FF2B5EF4-FFF2-40B4-BE49-F238E27FC236}">
                <a16:creationId xmlns:a16="http://schemas.microsoft.com/office/drawing/2014/main" id="{F4F39D2B-138E-9E4D-8B31-29F6B5C40634}"/>
              </a:ext>
            </a:extLst>
          </p:cNvPr>
          <p:cNvSpPr/>
          <p:nvPr/>
        </p:nvSpPr>
        <p:spPr>
          <a:xfrm>
            <a:off x="6533620" y="1971495"/>
            <a:ext cx="571229" cy="333870"/>
          </a:xfrm>
          <a:prstGeom prst="round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8" name="Rounded Rectangle 17">
            <a:extLst>
              <a:ext uri="{FF2B5EF4-FFF2-40B4-BE49-F238E27FC236}">
                <a16:creationId xmlns:a16="http://schemas.microsoft.com/office/drawing/2014/main" id="{B7184767-77DB-EA43-AA24-FDE250DC826E}"/>
              </a:ext>
            </a:extLst>
          </p:cNvPr>
          <p:cNvSpPr/>
          <p:nvPr/>
        </p:nvSpPr>
        <p:spPr>
          <a:xfrm>
            <a:off x="6552935" y="2002876"/>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9" name="Rectangle 18">
            <a:extLst>
              <a:ext uri="{FF2B5EF4-FFF2-40B4-BE49-F238E27FC236}">
                <a16:creationId xmlns:a16="http://schemas.microsoft.com/office/drawing/2014/main" id="{BB14B4E6-D529-D044-9082-6864E5B663F7}"/>
              </a:ext>
            </a:extLst>
          </p:cNvPr>
          <p:cNvSpPr/>
          <p:nvPr/>
        </p:nvSpPr>
        <p:spPr>
          <a:xfrm>
            <a:off x="6472070" y="2434801"/>
            <a:ext cx="692776" cy="14701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0" name="Straight Connector 19">
            <a:extLst>
              <a:ext uri="{FF2B5EF4-FFF2-40B4-BE49-F238E27FC236}">
                <a16:creationId xmlns:a16="http://schemas.microsoft.com/office/drawing/2014/main" id="{AA7A8CB5-8B70-D84C-84EC-000912D0707D}"/>
              </a:ext>
            </a:extLst>
          </p:cNvPr>
          <p:cNvCxnSpPr>
            <a:stCxn id="19" idx="0"/>
            <a:endCxn id="17" idx="2"/>
          </p:cNvCxnSpPr>
          <p:nvPr/>
        </p:nvCxnSpPr>
        <p:spPr bwMode="auto">
          <a:xfrm flipV="1">
            <a:off x="6818458" y="2305365"/>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1" name="Rounded Rectangle 20">
            <a:extLst>
              <a:ext uri="{FF2B5EF4-FFF2-40B4-BE49-F238E27FC236}">
                <a16:creationId xmlns:a16="http://schemas.microsoft.com/office/drawing/2014/main" id="{4B7A3C75-AB6C-4D4D-BAB9-29DE48C16150}"/>
              </a:ext>
            </a:extLst>
          </p:cNvPr>
          <p:cNvSpPr/>
          <p:nvPr/>
        </p:nvSpPr>
        <p:spPr>
          <a:xfrm>
            <a:off x="3106676" y="1046454"/>
            <a:ext cx="571229" cy="333870"/>
          </a:xfrm>
          <a:prstGeom prst="round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 name="Rounded Rectangle 21">
            <a:extLst>
              <a:ext uri="{FF2B5EF4-FFF2-40B4-BE49-F238E27FC236}">
                <a16:creationId xmlns:a16="http://schemas.microsoft.com/office/drawing/2014/main" id="{BC67DA56-4DD6-EE42-8D68-7900D4C5CADF}"/>
              </a:ext>
            </a:extLst>
          </p:cNvPr>
          <p:cNvSpPr/>
          <p:nvPr/>
        </p:nvSpPr>
        <p:spPr>
          <a:xfrm>
            <a:off x="3125991" y="1077835"/>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3" name="Rectangle 22">
            <a:extLst>
              <a:ext uri="{FF2B5EF4-FFF2-40B4-BE49-F238E27FC236}">
                <a16:creationId xmlns:a16="http://schemas.microsoft.com/office/drawing/2014/main" id="{AB8C9F38-3BA1-3F45-B2FA-C4CF510F0E54}"/>
              </a:ext>
            </a:extLst>
          </p:cNvPr>
          <p:cNvSpPr/>
          <p:nvPr/>
        </p:nvSpPr>
        <p:spPr>
          <a:xfrm>
            <a:off x="3045126" y="1509760"/>
            <a:ext cx="692776" cy="14701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4" name="Straight Connector 23">
            <a:extLst>
              <a:ext uri="{FF2B5EF4-FFF2-40B4-BE49-F238E27FC236}">
                <a16:creationId xmlns:a16="http://schemas.microsoft.com/office/drawing/2014/main" id="{09A801A1-A952-224E-880D-41D58E1969D3}"/>
              </a:ext>
            </a:extLst>
          </p:cNvPr>
          <p:cNvCxnSpPr>
            <a:stCxn id="23" idx="0"/>
            <a:endCxn id="21" idx="2"/>
          </p:cNvCxnSpPr>
          <p:nvPr/>
        </p:nvCxnSpPr>
        <p:spPr bwMode="auto">
          <a:xfrm flipV="1">
            <a:off x="3391514" y="1380324"/>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30" name="Straight Connector 29">
            <a:extLst>
              <a:ext uri="{FF2B5EF4-FFF2-40B4-BE49-F238E27FC236}">
                <a16:creationId xmlns:a16="http://schemas.microsoft.com/office/drawing/2014/main" id="{E4DEBF50-FE8A-354F-83ED-4DE9A989C70C}"/>
              </a:ext>
            </a:extLst>
          </p:cNvPr>
          <p:cNvCxnSpPr>
            <a:cxnSpLocks/>
            <a:endCxn id="16" idx="1"/>
          </p:cNvCxnSpPr>
          <p:nvPr/>
        </p:nvCxnSpPr>
        <p:spPr bwMode="auto">
          <a:xfrm>
            <a:off x="3120489" y="3602211"/>
            <a:ext cx="195540"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1" name="Can 30">
            <a:extLst>
              <a:ext uri="{FF2B5EF4-FFF2-40B4-BE49-F238E27FC236}">
                <a16:creationId xmlns:a16="http://schemas.microsoft.com/office/drawing/2014/main" id="{FF11FAD0-6099-764D-997B-30B15D282ECB}"/>
              </a:ext>
            </a:extLst>
          </p:cNvPr>
          <p:cNvSpPr/>
          <p:nvPr/>
        </p:nvSpPr>
        <p:spPr>
          <a:xfrm>
            <a:off x="3239053" y="2226381"/>
            <a:ext cx="307900" cy="230880"/>
          </a:xfrm>
          <a:prstGeom prst="can">
            <a:avLst/>
          </a:prstGeom>
          <a:solidFill>
            <a:srgbClr val="948A54"/>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2" name="Straight Connector 31">
            <a:extLst>
              <a:ext uri="{FF2B5EF4-FFF2-40B4-BE49-F238E27FC236}">
                <a16:creationId xmlns:a16="http://schemas.microsoft.com/office/drawing/2014/main" id="{FCB4B04A-9498-3645-AB0D-BBF90425EB66}"/>
              </a:ext>
            </a:extLst>
          </p:cNvPr>
          <p:cNvCxnSpPr>
            <a:stCxn id="31" idx="1"/>
            <a:endCxn id="14" idx="2"/>
          </p:cNvCxnSpPr>
          <p:nvPr/>
        </p:nvCxnSpPr>
        <p:spPr bwMode="auto">
          <a:xfrm flipH="1" flipV="1">
            <a:off x="3391452" y="2109423"/>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5" name="Can 34">
            <a:extLst>
              <a:ext uri="{FF2B5EF4-FFF2-40B4-BE49-F238E27FC236}">
                <a16:creationId xmlns:a16="http://schemas.microsoft.com/office/drawing/2014/main" id="{16FDAE3B-8599-FB4F-B1DE-28637C4E3A14}"/>
              </a:ext>
            </a:extLst>
          </p:cNvPr>
          <p:cNvSpPr/>
          <p:nvPr/>
        </p:nvSpPr>
        <p:spPr>
          <a:xfrm>
            <a:off x="6662897" y="3148382"/>
            <a:ext cx="307900" cy="230880"/>
          </a:xfrm>
          <a:prstGeom prst="can">
            <a:avLst/>
          </a:prstGeom>
          <a:solidFill>
            <a:srgbClr val="948A54"/>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6" name="Straight Connector 35">
            <a:extLst>
              <a:ext uri="{FF2B5EF4-FFF2-40B4-BE49-F238E27FC236}">
                <a16:creationId xmlns:a16="http://schemas.microsoft.com/office/drawing/2014/main" id="{94BE0803-F02C-F445-8CDC-D9C224925B83}"/>
              </a:ext>
            </a:extLst>
          </p:cNvPr>
          <p:cNvCxnSpPr>
            <a:stCxn id="35" idx="1"/>
            <a:endCxn id="8" idx="2"/>
          </p:cNvCxnSpPr>
          <p:nvPr/>
        </p:nvCxnSpPr>
        <p:spPr bwMode="auto">
          <a:xfrm flipV="1">
            <a:off x="6816847" y="3033703"/>
            <a:ext cx="1550" cy="114679"/>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7" name="TextBox 36">
            <a:extLst>
              <a:ext uri="{FF2B5EF4-FFF2-40B4-BE49-F238E27FC236}">
                <a16:creationId xmlns:a16="http://schemas.microsoft.com/office/drawing/2014/main" id="{058BBF88-D201-1B44-A6E7-CC81E4DE908C}"/>
              </a:ext>
            </a:extLst>
          </p:cNvPr>
          <p:cNvSpPr txBox="1"/>
          <p:nvPr/>
        </p:nvSpPr>
        <p:spPr bwMode="auto">
          <a:xfrm>
            <a:off x="6074304" y="3470571"/>
            <a:ext cx="1513843" cy="307777"/>
          </a:xfrm>
          <a:prstGeom prst="rect">
            <a:avLst/>
          </a:prstGeom>
          <a:noFill/>
          <a:ln w="9525">
            <a:noFill/>
            <a:miter lim="800000"/>
            <a:headEnd/>
            <a:tailEnd/>
          </a:ln>
        </p:spPr>
        <p:txBody>
          <a:bodyPr wrap="square" rtlCol="0">
            <a:prstTxWarp prst="textNoShape">
              <a:avLst/>
            </a:prstTxWarp>
            <a:spAutoFit/>
          </a:bodyPr>
          <a:lstStyle/>
          <a:p>
            <a:pPr algn="ctr"/>
            <a:r>
              <a:rPr lang="en-GB" sz="1400" dirty="0">
                <a:latin typeface="Calibri" pitchFamily="-1" charset="0"/>
              </a:rPr>
              <a:t>Chief Data Office</a:t>
            </a:r>
          </a:p>
        </p:txBody>
      </p:sp>
      <p:sp>
        <p:nvSpPr>
          <p:cNvPr id="38" name="TextBox 37">
            <a:extLst>
              <a:ext uri="{FF2B5EF4-FFF2-40B4-BE49-F238E27FC236}">
                <a16:creationId xmlns:a16="http://schemas.microsoft.com/office/drawing/2014/main" id="{0652E973-8940-6545-827C-1ADCCF8AA988}"/>
              </a:ext>
            </a:extLst>
          </p:cNvPr>
          <p:cNvSpPr txBox="1"/>
          <p:nvPr/>
        </p:nvSpPr>
        <p:spPr bwMode="auto">
          <a:xfrm>
            <a:off x="3840473" y="1403955"/>
            <a:ext cx="1513843" cy="307777"/>
          </a:xfrm>
          <a:prstGeom prst="rect">
            <a:avLst/>
          </a:prstGeom>
          <a:noFill/>
          <a:ln w="9525">
            <a:noFill/>
            <a:miter lim="800000"/>
            <a:headEnd/>
            <a:tailEnd/>
          </a:ln>
        </p:spPr>
        <p:txBody>
          <a:bodyPr wrap="square" rtlCol="0">
            <a:prstTxWarp prst="textNoShape">
              <a:avLst/>
            </a:prstTxWarp>
            <a:spAutoFit/>
          </a:bodyPr>
          <a:lstStyle/>
          <a:p>
            <a:r>
              <a:rPr lang="en-GB" sz="1400" dirty="0">
                <a:latin typeface="Calibri" pitchFamily="-1" charset="0"/>
              </a:rPr>
              <a:t>Data Lake</a:t>
            </a:r>
          </a:p>
        </p:txBody>
      </p:sp>
      <p:sp>
        <p:nvSpPr>
          <p:cNvPr id="39" name="TextBox 38">
            <a:extLst>
              <a:ext uri="{FF2B5EF4-FFF2-40B4-BE49-F238E27FC236}">
                <a16:creationId xmlns:a16="http://schemas.microsoft.com/office/drawing/2014/main" id="{0431824D-6E7E-4B40-877C-8622E22A4CCA}"/>
              </a:ext>
            </a:extLst>
          </p:cNvPr>
          <p:cNvSpPr txBox="1"/>
          <p:nvPr/>
        </p:nvSpPr>
        <p:spPr bwMode="auto">
          <a:xfrm>
            <a:off x="3107659" y="3916465"/>
            <a:ext cx="1513843" cy="307777"/>
          </a:xfrm>
          <a:prstGeom prst="rect">
            <a:avLst/>
          </a:prstGeom>
          <a:noFill/>
          <a:ln w="9525">
            <a:noFill/>
            <a:miter lim="800000"/>
            <a:headEnd/>
            <a:tailEnd/>
          </a:ln>
        </p:spPr>
        <p:txBody>
          <a:bodyPr wrap="square" rtlCol="0">
            <a:prstTxWarp prst="textNoShape">
              <a:avLst/>
            </a:prstTxWarp>
            <a:spAutoFit/>
          </a:bodyPr>
          <a:lstStyle/>
          <a:p>
            <a:r>
              <a:rPr lang="en-GB" sz="1400" dirty="0">
                <a:latin typeface="Calibri" pitchFamily="-1" charset="0"/>
              </a:rPr>
              <a:t>Systems of Record</a:t>
            </a:r>
          </a:p>
        </p:txBody>
      </p:sp>
      <p:sp>
        <p:nvSpPr>
          <p:cNvPr id="40" name="Rectangle 39">
            <a:extLst>
              <a:ext uri="{FF2B5EF4-FFF2-40B4-BE49-F238E27FC236}">
                <a16:creationId xmlns:a16="http://schemas.microsoft.com/office/drawing/2014/main" id="{1E030E52-4BC4-3F44-9F9E-73AE4E7E481D}"/>
              </a:ext>
            </a:extLst>
          </p:cNvPr>
          <p:cNvSpPr/>
          <p:nvPr/>
        </p:nvSpPr>
        <p:spPr>
          <a:xfrm>
            <a:off x="2427713" y="3423090"/>
            <a:ext cx="692776" cy="448934"/>
          </a:xfrm>
          <a:prstGeom prst="rect">
            <a:avLst/>
          </a:prstGeom>
          <a:solidFill>
            <a:srgbClr val="C0504D"/>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2" name="Rounded Rectangle 41">
            <a:extLst>
              <a:ext uri="{FF2B5EF4-FFF2-40B4-BE49-F238E27FC236}">
                <a16:creationId xmlns:a16="http://schemas.microsoft.com/office/drawing/2014/main" id="{A18A7B27-324A-C64C-B2B1-2397C144C945}"/>
              </a:ext>
            </a:extLst>
          </p:cNvPr>
          <p:cNvSpPr/>
          <p:nvPr/>
        </p:nvSpPr>
        <p:spPr>
          <a:xfrm>
            <a:off x="2489325" y="2809055"/>
            <a:ext cx="571229" cy="333870"/>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3" name="Rounded Rectangle 42">
            <a:extLst>
              <a:ext uri="{FF2B5EF4-FFF2-40B4-BE49-F238E27FC236}">
                <a16:creationId xmlns:a16="http://schemas.microsoft.com/office/drawing/2014/main" id="{1FE891A7-FCC6-D04F-AC8E-7DC6B800EA14}"/>
              </a:ext>
            </a:extLst>
          </p:cNvPr>
          <p:cNvSpPr/>
          <p:nvPr/>
        </p:nvSpPr>
        <p:spPr>
          <a:xfrm>
            <a:off x="2508640" y="2840436"/>
            <a:ext cx="525995" cy="269360"/>
          </a:xfrm>
          <a:prstGeom prst="roundRect">
            <a:avLst/>
          </a:prstGeom>
          <a:solidFill>
            <a:srgbClr val="F2DCDB"/>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4" name="Rectangle 43">
            <a:extLst>
              <a:ext uri="{FF2B5EF4-FFF2-40B4-BE49-F238E27FC236}">
                <a16:creationId xmlns:a16="http://schemas.microsoft.com/office/drawing/2014/main" id="{2C46270B-E968-7E4B-8332-73EB3671C27C}"/>
              </a:ext>
            </a:extLst>
          </p:cNvPr>
          <p:cNvSpPr/>
          <p:nvPr/>
        </p:nvSpPr>
        <p:spPr>
          <a:xfrm>
            <a:off x="2427775" y="3272361"/>
            <a:ext cx="692776" cy="147015"/>
          </a:xfrm>
          <a:prstGeom prst="rect">
            <a:avLst/>
          </a:prstGeom>
          <a:solidFill>
            <a:schemeClr val="accent2">
              <a:lumMod val="20000"/>
              <a:lumOff val="80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45" name="Straight Connector 44">
            <a:extLst>
              <a:ext uri="{FF2B5EF4-FFF2-40B4-BE49-F238E27FC236}">
                <a16:creationId xmlns:a16="http://schemas.microsoft.com/office/drawing/2014/main" id="{D961E1C4-FD96-A94B-B5B3-795036B91F07}"/>
              </a:ext>
            </a:extLst>
          </p:cNvPr>
          <p:cNvCxnSpPr>
            <a:stCxn id="44" idx="0"/>
            <a:endCxn id="42" idx="2"/>
          </p:cNvCxnSpPr>
          <p:nvPr/>
        </p:nvCxnSpPr>
        <p:spPr bwMode="auto">
          <a:xfrm flipV="1">
            <a:off x="2774163" y="3142925"/>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6" name="Can 45">
            <a:extLst>
              <a:ext uri="{FF2B5EF4-FFF2-40B4-BE49-F238E27FC236}">
                <a16:creationId xmlns:a16="http://schemas.microsoft.com/office/drawing/2014/main" id="{73E0FDA2-2E07-6144-A535-3F7FE6E462F3}"/>
              </a:ext>
            </a:extLst>
          </p:cNvPr>
          <p:cNvSpPr/>
          <p:nvPr/>
        </p:nvSpPr>
        <p:spPr>
          <a:xfrm>
            <a:off x="2621702" y="3988982"/>
            <a:ext cx="307900" cy="230880"/>
          </a:xfrm>
          <a:prstGeom prst="can">
            <a:avLst/>
          </a:prstGeom>
          <a:solidFill>
            <a:srgbClr val="C0504D"/>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47" name="Straight Connector 46">
            <a:extLst>
              <a:ext uri="{FF2B5EF4-FFF2-40B4-BE49-F238E27FC236}">
                <a16:creationId xmlns:a16="http://schemas.microsoft.com/office/drawing/2014/main" id="{93476E1F-F254-144E-8065-A333946C646E}"/>
              </a:ext>
            </a:extLst>
          </p:cNvPr>
          <p:cNvCxnSpPr>
            <a:stCxn id="46" idx="1"/>
          </p:cNvCxnSpPr>
          <p:nvPr/>
        </p:nvCxnSpPr>
        <p:spPr bwMode="auto">
          <a:xfrm flipH="1" flipV="1">
            <a:off x="2774101" y="3872024"/>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 name="Slide Number Placeholder 3">
            <a:extLst>
              <a:ext uri="{FF2B5EF4-FFF2-40B4-BE49-F238E27FC236}">
                <a16:creationId xmlns:a16="http://schemas.microsoft.com/office/drawing/2014/main" id="{539084B3-8838-3E4D-80DD-F8B13495B30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8</a:t>
            </a:fld>
            <a:endParaRPr lang="en-US" sz="1000"/>
          </a:p>
        </p:txBody>
      </p:sp>
    </p:spTree>
    <p:extLst>
      <p:ext uri="{BB962C8B-B14F-4D97-AF65-F5344CB8AC3E}">
        <p14:creationId xmlns:p14="http://schemas.microsoft.com/office/powerpoint/2010/main" val="2485548380"/>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1">
            <a:extLst>
              <a:ext uri="{FF2B5EF4-FFF2-40B4-BE49-F238E27FC236}">
                <a16:creationId xmlns:a16="http://schemas.microsoft.com/office/drawing/2014/main" id="{89A5CBAD-C787-4055-A67B-8815E0B8F599}"/>
              </a:ext>
            </a:extLst>
          </p:cNvPr>
          <p:cNvSpPr>
            <a:spLocks noGrp="1"/>
          </p:cNvSpPr>
          <p:nvPr>
            <p:ph type="title"/>
          </p:nvPr>
        </p:nvSpPr>
        <p:spPr/>
        <p:txBody>
          <a:bodyPr/>
          <a:lstStyle/>
          <a:p>
            <a:r>
              <a:rPr lang="en-US"/>
              <a:t>Connecting to multiple cohorts  </a:t>
            </a:r>
            <a:endParaRPr lang="en-GB" dirty="0"/>
          </a:p>
        </p:txBody>
      </p:sp>
      <p:cxnSp>
        <p:nvCxnSpPr>
          <p:cNvPr id="6" name="Straight Connector 5">
            <a:extLst>
              <a:ext uri="{FF2B5EF4-FFF2-40B4-BE49-F238E27FC236}">
                <a16:creationId xmlns:a16="http://schemas.microsoft.com/office/drawing/2014/main" id="{8C10B09E-3B79-D14E-850C-934E0359D110}"/>
              </a:ext>
            </a:extLst>
          </p:cNvPr>
          <p:cNvCxnSpPr>
            <a:stCxn id="14" idx="3"/>
            <a:endCxn id="8" idx="7"/>
          </p:cNvCxnSpPr>
          <p:nvPr/>
        </p:nvCxnSpPr>
        <p:spPr bwMode="auto">
          <a:xfrm flipH="1">
            <a:off x="7345860" y="2139573"/>
            <a:ext cx="433685" cy="25700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7" name="Rectangle 6">
            <a:extLst>
              <a:ext uri="{FF2B5EF4-FFF2-40B4-BE49-F238E27FC236}">
                <a16:creationId xmlns:a16="http://schemas.microsoft.com/office/drawing/2014/main" id="{9F261D7C-EA9E-3E4C-8C23-FBDA43CC348D}"/>
              </a:ext>
            </a:extLst>
          </p:cNvPr>
          <p:cNvSpPr/>
          <p:nvPr/>
        </p:nvSpPr>
        <p:spPr>
          <a:xfrm>
            <a:off x="7556395" y="1731604"/>
            <a:ext cx="782580" cy="577201"/>
          </a:xfrm>
          <a:prstGeom prst="rect">
            <a:avLst/>
          </a:prstGeom>
          <a:solidFill>
            <a:srgbClr val="CCFFCC"/>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8" name="Oval 7">
            <a:extLst>
              <a:ext uri="{FF2B5EF4-FFF2-40B4-BE49-F238E27FC236}">
                <a16:creationId xmlns:a16="http://schemas.microsoft.com/office/drawing/2014/main" id="{E2C1E022-DA47-D746-8328-55759D6E0053}"/>
              </a:ext>
            </a:extLst>
          </p:cNvPr>
          <p:cNvSpPr/>
          <p:nvPr/>
        </p:nvSpPr>
        <p:spPr>
          <a:xfrm>
            <a:off x="5221484" y="2186192"/>
            <a:ext cx="2488861" cy="1436589"/>
          </a:xfrm>
          <a:prstGeom prst="ellipse">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 name="Oval 8">
            <a:extLst>
              <a:ext uri="{FF2B5EF4-FFF2-40B4-BE49-F238E27FC236}">
                <a16:creationId xmlns:a16="http://schemas.microsoft.com/office/drawing/2014/main" id="{DCE351F0-8AE7-C146-B3A1-92111FF88C34}"/>
              </a:ext>
            </a:extLst>
          </p:cNvPr>
          <p:cNvSpPr/>
          <p:nvPr/>
        </p:nvSpPr>
        <p:spPr>
          <a:xfrm>
            <a:off x="5426749" y="2320113"/>
            <a:ext cx="2078329" cy="1168747"/>
          </a:xfrm>
          <a:prstGeom prst="ellipse">
            <a:avLst/>
          </a:prstGeom>
          <a:solidFill>
            <a:srgbClr val="FFFFFF"/>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a:solidFill>
                  <a:srgbClr val="1F497D"/>
                </a:solidFill>
                <a:latin typeface="Calibri"/>
                <a:cs typeface="Calibri"/>
              </a:rPr>
              <a:t>Cohort B</a:t>
            </a:r>
          </a:p>
        </p:txBody>
      </p:sp>
      <p:cxnSp>
        <p:nvCxnSpPr>
          <p:cNvPr id="10" name="Straight Connector 9">
            <a:extLst>
              <a:ext uri="{FF2B5EF4-FFF2-40B4-BE49-F238E27FC236}">
                <a16:creationId xmlns:a16="http://schemas.microsoft.com/office/drawing/2014/main" id="{282D13D0-3AE3-1843-9382-A2FCE0A6B578}"/>
              </a:ext>
            </a:extLst>
          </p:cNvPr>
          <p:cNvCxnSpPr>
            <a:stCxn id="13" idx="3"/>
            <a:endCxn id="8" idx="2"/>
          </p:cNvCxnSpPr>
          <p:nvPr/>
        </p:nvCxnSpPr>
        <p:spPr bwMode="auto">
          <a:xfrm>
            <a:off x="4926410" y="2904486"/>
            <a:ext cx="295074" cy="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19D6E43E-D496-6A42-A76C-50D5460E560D}"/>
              </a:ext>
            </a:extLst>
          </p:cNvPr>
          <p:cNvCxnSpPr>
            <a:stCxn id="12" idx="2"/>
          </p:cNvCxnSpPr>
          <p:nvPr/>
        </p:nvCxnSpPr>
        <p:spPr bwMode="auto">
          <a:xfrm flipH="1" flipV="1">
            <a:off x="7345860" y="3406743"/>
            <a:ext cx="362934" cy="30582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2" name="Oval 11">
            <a:extLst>
              <a:ext uri="{FF2B5EF4-FFF2-40B4-BE49-F238E27FC236}">
                <a16:creationId xmlns:a16="http://schemas.microsoft.com/office/drawing/2014/main" id="{590A4B70-2C17-1546-8472-13F8956A87B8}"/>
              </a:ext>
            </a:extLst>
          </p:cNvPr>
          <p:cNvSpPr/>
          <p:nvPr/>
        </p:nvSpPr>
        <p:spPr>
          <a:xfrm>
            <a:off x="7708794" y="3615606"/>
            <a:ext cx="168330" cy="193921"/>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3" name="Rectangle 12">
            <a:extLst>
              <a:ext uri="{FF2B5EF4-FFF2-40B4-BE49-F238E27FC236}">
                <a16:creationId xmlns:a16="http://schemas.microsoft.com/office/drawing/2014/main" id="{FFD3A449-C8D5-EC45-94FE-5C47217C3CA3}"/>
              </a:ext>
            </a:extLst>
          </p:cNvPr>
          <p:cNvSpPr/>
          <p:nvPr/>
        </p:nvSpPr>
        <p:spPr>
          <a:xfrm>
            <a:off x="4233634" y="2680019"/>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4" name="Oval 13">
            <a:extLst>
              <a:ext uri="{FF2B5EF4-FFF2-40B4-BE49-F238E27FC236}">
                <a16:creationId xmlns:a16="http://schemas.microsoft.com/office/drawing/2014/main" id="{FD300642-C11C-1F4B-AB73-1524C0A6B846}"/>
              </a:ext>
            </a:extLst>
          </p:cNvPr>
          <p:cNvSpPr/>
          <p:nvPr/>
        </p:nvSpPr>
        <p:spPr>
          <a:xfrm>
            <a:off x="7734454" y="1909659"/>
            <a:ext cx="307900" cy="269361"/>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5" name="Rectangle 14">
            <a:extLst>
              <a:ext uri="{FF2B5EF4-FFF2-40B4-BE49-F238E27FC236}">
                <a16:creationId xmlns:a16="http://schemas.microsoft.com/office/drawing/2014/main" id="{7B327C07-9BFD-8F45-929B-2A7DD767D266}"/>
              </a:ext>
            </a:extLst>
          </p:cNvPr>
          <p:cNvSpPr/>
          <p:nvPr/>
        </p:nvSpPr>
        <p:spPr>
          <a:xfrm>
            <a:off x="7559480" y="1856784"/>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6" name="Oval 15">
            <a:extLst>
              <a:ext uri="{FF2B5EF4-FFF2-40B4-BE49-F238E27FC236}">
                <a16:creationId xmlns:a16="http://schemas.microsoft.com/office/drawing/2014/main" id="{1ABA5C8E-FB6E-864D-8139-F917CCAF2C9D}"/>
              </a:ext>
            </a:extLst>
          </p:cNvPr>
          <p:cNvSpPr/>
          <p:nvPr/>
        </p:nvSpPr>
        <p:spPr>
          <a:xfrm>
            <a:off x="1422491" y="2186192"/>
            <a:ext cx="2488861" cy="1436589"/>
          </a:xfrm>
          <a:prstGeom prst="ellipse">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7" name="Oval 16">
            <a:extLst>
              <a:ext uri="{FF2B5EF4-FFF2-40B4-BE49-F238E27FC236}">
                <a16:creationId xmlns:a16="http://schemas.microsoft.com/office/drawing/2014/main" id="{B58AB116-FAC6-F946-B5CE-5BD22E80A6AE}"/>
              </a:ext>
            </a:extLst>
          </p:cNvPr>
          <p:cNvSpPr/>
          <p:nvPr/>
        </p:nvSpPr>
        <p:spPr>
          <a:xfrm>
            <a:off x="1627756" y="2320113"/>
            <a:ext cx="2078329" cy="1168747"/>
          </a:xfrm>
          <a:prstGeom prst="ellipse">
            <a:avLst/>
          </a:prstGeom>
          <a:solidFill>
            <a:srgbClr val="FFFFFF"/>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a:solidFill>
                  <a:srgbClr val="1F497D"/>
                </a:solidFill>
                <a:latin typeface="Calibri"/>
                <a:cs typeface="Calibri"/>
              </a:rPr>
              <a:t>Cohort A</a:t>
            </a:r>
          </a:p>
        </p:txBody>
      </p:sp>
      <p:cxnSp>
        <p:nvCxnSpPr>
          <p:cNvPr id="18" name="Straight Connector 17">
            <a:extLst>
              <a:ext uri="{FF2B5EF4-FFF2-40B4-BE49-F238E27FC236}">
                <a16:creationId xmlns:a16="http://schemas.microsoft.com/office/drawing/2014/main" id="{7432EA2D-E440-B446-B75E-79D356C0AA03}"/>
              </a:ext>
            </a:extLst>
          </p:cNvPr>
          <p:cNvCxnSpPr>
            <a:endCxn id="16" idx="1"/>
          </p:cNvCxnSpPr>
          <p:nvPr/>
        </p:nvCxnSpPr>
        <p:spPr bwMode="auto">
          <a:xfrm>
            <a:off x="1151526" y="2029992"/>
            <a:ext cx="635450" cy="36658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9" name="Straight Connector 18">
            <a:extLst>
              <a:ext uri="{FF2B5EF4-FFF2-40B4-BE49-F238E27FC236}">
                <a16:creationId xmlns:a16="http://schemas.microsoft.com/office/drawing/2014/main" id="{A18A2592-AF81-1C47-8B7C-A535DBD713C5}"/>
              </a:ext>
            </a:extLst>
          </p:cNvPr>
          <p:cNvCxnSpPr>
            <a:stCxn id="20" idx="3"/>
            <a:endCxn id="16" idx="3"/>
          </p:cNvCxnSpPr>
          <p:nvPr/>
        </p:nvCxnSpPr>
        <p:spPr bwMode="auto">
          <a:xfrm flipV="1">
            <a:off x="1158577" y="3412397"/>
            <a:ext cx="628399" cy="32815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0" name="Oval 19">
            <a:extLst>
              <a:ext uri="{FF2B5EF4-FFF2-40B4-BE49-F238E27FC236}">
                <a16:creationId xmlns:a16="http://schemas.microsoft.com/office/drawing/2014/main" id="{FAE13466-EC9F-E24C-BD60-5CD5DF38C200}"/>
              </a:ext>
            </a:extLst>
          </p:cNvPr>
          <p:cNvSpPr/>
          <p:nvPr/>
        </p:nvSpPr>
        <p:spPr>
          <a:xfrm>
            <a:off x="1128970" y="3562782"/>
            <a:ext cx="202166" cy="208265"/>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1" name="Rectangle 20">
            <a:extLst>
              <a:ext uri="{FF2B5EF4-FFF2-40B4-BE49-F238E27FC236}">
                <a16:creationId xmlns:a16="http://schemas.microsoft.com/office/drawing/2014/main" id="{D0C1EED4-81AC-2B43-B44B-83888BFB7199}"/>
              </a:ext>
            </a:extLst>
          </p:cNvPr>
          <p:cNvSpPr/>
          <p:nvPr/>
        </p:nvSpPr>
        <p:spPr>
          <a:xfrm>
            <a:off x="806689" y="1755739"/>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2" name="Straight Connector 21">
            <a:extLst>
              <a:ext uri="{FF2B5EF4-FFF2-40B4-BE49-F238E27FC236}">
                <a16:creationId xmlns:a16="http://schemas.microsoft.com/office/drawing/2014/main" id="{27DD504B-E968-F547-89DA-BD2283E18ADA}"/>
              </a:ext>
            </a:extLst>
          </p:cNvPr>
          <p:cNvCxnSpPr>
            <a:stCxn id="16" idx="6"/>
            <a:endCxn id="13" idx="1"/>
          </p:cNvCxnSpPr>
          <p:nvPr/>
        </p:nvCxnSpPr>
        <p:spPr bwMode="auto">
          <a:xfrm flipV="1">
            <a:off x="3911352" y="2904486"/>
            <a:ext cx="322282" cy="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3" name="Rectangle 22">
            <a:extLst>
              <a:ext uri="{FF2B5EF4-FFF2-40B4-BE49-F238E27FC236}">
                <a16:creationId xmlns:a16="http://schemas.microsoft.com/office/drawing/2014/main" id="{B16C6342-6175-B24F-822A-F2929152F625}"/>
              </a:ext>
            </a:extLst>
          </p:cNvPr>
          <p:cNvSpPr/>
          <p:nvPr/>
        </p:nvSpPr>
        <p:spPr>
          <a:xfrm>
            <a:off x="1077654" y="3472994"/>
            <a:ext cx="317630"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4" name="Straight Connector 23">
            <a:extLst>
              <a:ext uri="{FF2B5EF4-FFF2-40B4-BE49-F238E27FC236}">
                <a16:creationId xmlns:a16="http://schemas.microsoft.com/office/drawing/2014/main" id="{235D9232-BB14-B74C-BC25-4F7B829A2629}"/>
              </a:ext>
            </a:extLst>
          </p:cNvPr>
          <p:cNvCxnSpPr>
            <a:stCxn id="25" idx="4"/>
            <a:endCxn id="8" idx="0"/>
          </p:cNvCxnSpPr>
          <p:nvPr/>
        </p:nvCxnSpPr>
        <p:spPr bwMode="auto">
          <a:xfrm>
            <a:off x="6462814" y="1702912"/>
            <a:ext cx="3101" cy="48328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5" name="Oval 24">
            <a:extLst>
              <a:ext uri="{FF2B5EF4-FFF2-40B4-BE49-F238E27FC236}">
                <a16:creationId xmlns:a16="http://schemas.microsoft.com/office/drawing/2014/main" id="{CB8955E5-C74D-DC4E-A720-7B18776EDC8F}"/>
              </a:ext>
            </a:extLst>
          </p:cNvPr>
          <p:cNvSpPr/>
          <p:nvPr/>
        </p:nvSpPr>
        <p:spPr>
          <a:xfrm>
            <a:off x="6308864" y="1433551"/>
            <a:ext cx="307900" cy="269361"/>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6" name="Rectangle 25">
            <a:extLst>
              <a:ext uri="{FF2B5EF4-FFF2-40B4-BE49-F238E27FC236}">
                <a16:creationId xmlns:a16="http://schemas.microsoft.com/office/drawing/2014/main" id="{BB396373-CEFE-1747-ADDB-62119E700C97}"/>
              </a:ext>
            </a:extLst>
          </p:cNvPr>
          <p:cNvSpPr/>
          <p:nvPr/>
        </p:nvSpPr>
        <p:spPr>
          <a:xfrm>
            <a:off x="6117976" y="1539205"/>
            <a:ext cx="692776" cy="255012"/>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7" name="Rounded Rectangle 26">
            <a:extLst>
              <a:ext uri="{FF2B5EF4-FFF2-40B4-BE49-F238E27FC236}">
                <a16:creationId xmlns:a16="http://schemas.microsoft.com/office/drawing/2014/main" id="{8B7CCFC1-BC15-814A-AC1E-77793BCCBF98}"/>
              </a:ext>
            </a:extLst>
          </p:cNvPr>
          <p:cNvSpPr/>
          <p:nvPr/>
        </p:nvSpPr>
        <p:spPr>
          <a:xfrm>
            <a:off x="4295245" y="2066745"/>
            <a:ext cx="571229" cy="333870"/>
          </a:xfrm>
          <a:prstGeom prst="round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8" name="Rounded Rectangle 27">
            <a:extLst>
              <a:ext uri="{FF2B5EF4-FFF2-40B4-BE49-F238E27FC236}">
                <a16:creationId xmlns:a16="http://schemas.microsoft.com/office/drawing/2014/main" id="{7920168B-16CC-1448-9C3C-FF7723451154}"/>
              </a:ext>
            </a:extLst>
          </p:cNvPr>
          <p:cNvSpPr/>
          <p:nvPr/>
        </p:nvSpPr>
        <p:spPr>
          <a:xfrm>
            <a:off x="4314560" y="2098126"/>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9" name="Rectangle 28">
            <a:extLst>
              <a:ext uri="{FF2B5EF4-FFF2-40B4-BE49-F238E27FC236}">
                <a16:creationId xmlns:a16="http://schemas.microsoft.com/office/drawing/2014/main" id="{C2C0299A-88E0-EC47-88E4-6BC7C83DE078}"/>
              </a:ext>
            </a:extLst>
          </p:cNvPr>
          <p:cNvSpPr/>
          <p:nvPr/>
        </p:nvSpPr>
        <p:spPr>
          <a:xfrm>
            <a:off x="4233695" y="2530051"/>
            <a:ext cx="692776" cy="14701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0" name="Straight Connector 29">
            <a:extLst>
              <a:ext uri="{FF2B5EF4-FFF2-40B4-BE49-F238E27FC236}">
                <a16:creationId xmlns:a16="http://schemas.microsoft.com/office/drawing/2014/main" id="{08A23A6B-2040-DE46-8CDE-64D5048324DF}"/>
              </a:ext>
            </a:extLst>
          </p:cNvPr>
          <p:cNvCxnSpPr>
            <a:stCxn id="29" idx="0"/>
            <a:endCxn id="27" idx="2"/>
          </p:cNvCxnSpPr>
          <p:nvPr/>
        </p:nvCxnSpPr>
        <p:spPr bwMode="auto">
          <a:xfrm flipV="1">
            <a:off x="4580083" y="2400615"/>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1" name="Rounded Rectangle 30">
            <a:extLst>
              <a:ext uri="{FF2B5EF4-FFF2-40B4-BE49-F238E27FC236}">
                <a16:creationId xmlns:a16="http://schemas.microsoft.com/office/drawing/2014/main" id="{4E31A36A-5F0B-3145-B8FB-5CE923B4AE1B}"/>
              </a:ext>
            </a:extLst>
          </p:cNvPr>
          <p:cNvSpPr/>
          <p:nvPr/>
        </p:nvSpPr>
        <p:spPr>
          <a:xfrm>
            <a:off x="868301" y="1141704"/>
            <a:ext cx="571229" cy="333870"/>
          </a:xfrm>
          <a:prstGeom prst="roundRect">
            <a:avLst/>
          </a:prstGeom>
          <a:solidFill>
            <a:srgbClr val="6DCCDE"/>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32" name="Rounded Rectangle 31">
            <a:extLst>
              <a:ext uri="{FF2B5EF4-FFF2-40B4-BE49-F238E27FC236}">
                <a16:creationId xmlns:a16="http://schemas.microsoft.com/office/drawing/2014/main" id="{0DB723A1-C7AC-8148-A569-9E962D436463}"/>
              </a:ext>
            </a:extLst>
          </p:cNvPr>
          <p:cNvSpPr/>
          <p:nvPr/>
        </p:nvSpPr>
        <p:spPr>
          <a:xfrm>
            <a:off x="887616" y="1173085"/>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33" name="Rectangle 32">
            <a:extLst>
              <a:ext uri="{FF2B5EF4-FFF2-40B4-BE49-F238E27FC236}">
                <a16:creationId xmlns:a16="http://schemas.microsoft.com/office/drawing/2014/main" id="{6F39C895-5C5D-F341-9EA4-0A01D716AE47}"/>
              </a:ext>
            </a:extLst>
          </p:cNvPr>
          <p:cNvSpPr/>
          <p:nvPr/>
        </p:nvSpPr>
        <p:spPr>
          <a:xfrm>
            <a:off x="806751" y="1605010"/>
            <a:ext cx="692776" cy="14701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4" name="Straight Connector 33">
            <a:extLst>
              <a:ext uri="{FF2B5EF4-FFF2-40B4-BE49-F238E27FC236}">
                <a16:creationId xmlns:a16="http://schemas.microsoft.com/office/drawing/2014/main" id="{7EC478FB-E301-5B41-85FF-5CBF1141A09B}"/>
              </a:ext>
            </a:extLst>
          </p:cNvPr>
          <p:cNvCxnSpPr>
            <a:stCxn id="33" idx="0"/>
            <a:endCxn id="31" idx="2"/>
          </p:cNvCxnSpPr>
          <p:nvPr/>
        </p:nvCxnSpPr>
        <p:spPr bwMode="auto">
          <a:xfrm flipV="1">
            <a:off x="1153139" y="1475574"/>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5" name="Rectangle 34">
            <a:extLst>
              <a:ext uri="{FF2B5EF4-FFF2-40B4-BE49-F238E27FC236}">
                <a16:creationId xmlns:a16="http://schemas.microsoft.com/office/drawing/2014/main" id="{04D174BE-11F2-4649-8A14-A66025C61ABB}"/>
              </a:ext>
            </a:extLst>
          </p:cNvPr>
          <p:cNvSpPr/>
          <p:nvPr/>
        </p:nvSpPr>
        <p:spPr>
          <a:xfrm>
            <a:off x="189338" y="3472994"/>
            <a:ext cx="692776" cy="448934"/>
          </a:xfrm>
          <a:prstGeom prst="rect">
            <a:avLst/>
          </a:prstGeom>
          <a:solidFill>
            <a:srgbClr val="C0504D"/>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36" name="Rounded Rectangle 35">
            <a:extLst>
              <a:ext uri="{FF2B5EF4-FFF2-40B4-BE49-F238E27FC236}">
                <a16:creationId xmlns:a16="http://schemas.microsoft.com/office/drawing/2014/main" id="{7A8F2093-8DAD-A143-9132-9FE99B7F73D5}"/>
              </a:ext>
            </a:extLst>
          </p:cNvPr>
          <p:cNvSpPr/>
          <p:nvPr/>
        </p:nvSpPr>
        <p:spPr>
          <a:xfrm>
            <a:off x="250950" y="2858959"/>
            <a:ext cx="571229" cy="333870"/>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37" name="Rounded Rectangle 36">
            <a:extLst>
              <a:ext uri="{FF2B5EF4-FFF2-40B4-BE49-F238E27FC236}">
                <a16:creationId xmlns:a16="http://schemas.microsoft.com/office/drawing/2014/main" id="{AB30BB34-863E-7C40-A687-B9102C8C0D01}"/>
              </a:ext>
            </a:extLst>
          </p:cNvPr>
          <p:cNvSpPr/>
          <p:nvPr/>
        </p:nvSpPr>
        <p:spPr>
          <a:xfrm>
            <a:off x="270265" y="2890340"/>
            <a:ext cx="525995" cy="269360"/>
          </a:xfrm>
          <a:prstGeom prst="roundRect">
            <a:avLst/>
          </a:prstGeom>
          <a:solidFill>
            <a:srgbClr val="F2DCDB"/>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38" name="Rectangle 37">
            <a:extLst>
              <a:ext uri="{FF2B5EF4-FFF2-40B4-BE49-F238E27FC236}">
                <a16:creationId xmlns:a16="http://schemas.microsoft.com/office/drawing/2014/main" id="{D2515369-90E4-CF41-8DDC-56950F898720}"/>
              </a:ext>
            </a:extLst>
          </p:cNvPr>
          <p:cNvSpPr/>
          <p:nvPr/>
        </p:nvSpPr>
        <p:spPr>
          <a:xfrm>
            <a:off x="189400" y="3322265"/>
            <a:ext cx="692776" cy="147015"/>
          </a:xfrm>
          <a:prstGeom prst="rect">
            <a:avLst/>
          </a:prstGeom>
          <a:solidFill>
            <a:schemeClr val="accent2">
              <a:lumMod val="20000"/>
              <a:lumOff val="80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9" name="Straight Connector 38">
            <a:extLst>
              <a:ext uri="{FF2B5EF4-FFF2-40B4-BE49-F238E27FC236}">
                <a16:creationId xmlns:a16="http://schemas.microsoft.com/office/drawing/2014/main" id="{75426576-5BB8-E44F-A97C-79808AD8231B}"/>
              </a:ext>
            </a:extLst>
          </p:cNvPr>
          <p:cNvCxnSpPr>
            <a:stCxn id="38" idx="0"/>
            <a:endCxn id="36" idx="2"/>
          </p:cNvCxnSpPr>
          <p:nvPr/>
        </p:nvCxnSpPr>
        <p:spPr bwMode="auto">
          <a:xfrm flipV="1">
            <a:off x="535788" y="3192829"/>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40" name="Straight Connector 39">
            <a:extLst>
              <a:ext uri="{FF2B5EF4-FFF2-40B4-BE49-F238E27FC236}">
                <a16:creationId xmlns:a16="http://schemas.microsoft.com/office/drawing/2014/main" id="{32B32984-AE4F-F64F-979E-2F4D4BCB9504}"/>
              </a:ext>
            </a:extLst>
          </p:cNvPr>
          <p:cNvCxnSpPr>
            <a:stCxn id="35" idx="3"/>
            <a:endCxn id="23" idx="1"/>
          </p:cNvCxnSpPr>
          <p:nvPr/>
        </p:nvCxnSpPr>
        <p:spPr bwMode="auto">
          <a:xfrm>
            <a:off x="882114" y="3697461"/>
            <a:ext cx="195540"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1" name="Rectangle 40">
            <a:extLst>
              <a:ext uri="{FF2B5EF4-FFF2-40B4-BE49-F238E27FC236}">
                <a16:creationId xmlns:a16="http://schemas.microsoft.com/office/drawing/2014/main" id="{FEDC2C64-CF05-E642-B8B1-7F23668D0A25}"/>
              </a:ext>
            </a:extLst>
          </p:cNvPr>
          <p:cNvSpPr/>
          <p:nvPr/>
        </p:nvSpPr>
        <p:spPr>
          <a:xfrm>
            <a:off x="7644650" y="3509954"/>
            <a:ext cx="317630"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2" name="Rectangle 41">
            <a:extLst>
              <a:ext uri="{FF2B5EF4-FFF2-40B4-BE49-F238E27FC236}">
                <a16:creationId xmlns:a16="http://schemas.microsoft.com/office/drawing/2014/main" id="{05B303A9-0D42-694B-9058-FB1A3BB00BD0}"/>
              </a:ext>
            </a:extLst>
          </p:cNvPr>
          <p:cNvSpPr/>
          <p:nvPr/>
        </p:nvSpPr>
        <p:spPr>
          <a:xfrm>
            <a:off x="8154715" y="3509952"/>
            <a:ext cx="692776" cy="448934"/>
          </a:xfrm>
          <a:prstGeom prst="rect">
            <a:avLst/>
          </a:prstGeom>
          <a:solidFill>
            <a:srgbClr val="FFC00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3" name="Rounded Rectangle 42">
            <a:extLst>
              <a:ext uri="{FF2B5EF4-FFF2-40B4-BE49-F238E27FC236}">
                <a16:creationId xmlns:a16="http://schemas.microsoft.com/office/drawing/2014/main" id="{24C6ADB0-6D53-BE42-8288-FB9C81433C46}"/>
              </a:ext>
            </a:extLst>
          </p:cNvPr>
          <p:cNvSpPr/>
          <p:nvPr/>
        </p:nvSpPr>
        <p:spPr>
          <a:xfrm>
            <a:off x="8216327" y="2895917"/>
            <a:ext cx="571229" cy="333870"/>
          </a:xfrm>
          <a:prstGeom prst="roundRect">
            <a:avLst/>
          </a:prstGeom>
          <a:solidFill>
            <a:srgbClr val="FFC000"/>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4" name="Rounded Rectangle 43">
            <a:extLst>
              <a:ext uri="{FF2B5EF4-FFF2-40B4-BE49-F238E27FC236}">
                <a16:creationId xmlns:a16="http://schemas.microsoft.com/office/drawing/2014/main" id="{B43900B9-65A6-0646-AE42-85ADE6E22C68}"/>
              </a:ext>
            </a:extLst>
          </p:cNvPr>
          <p:cNvSpPr/>
          <p:nvPr/>
        </p:nvSpPr>
        <p:spPr>
          <a:xfrm>
            <a:off x="8235642" y="2927298"/>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5" name="Rectangle 44">
            <a:extLst>
              <a:ext uri="{FF2B5EF4-FFF2-40B4-BE49-F238E27FC236}">
                <a16:creationId xmlns:a16="http://schemas.microsoft.com/office/drawing/2014/main" id="{B17539E7-5B6C-D741-B43D-6637E3A0EFF4}"/>
              </a:ext>
            </a:extLst>
          </p:cNvPr>
          <p:cNvSpPr/>
          <p:nvPr/>
        </p:nvSpPr>
        <p:spPr>
          <a:xfrm>
            <a:off x="8154777" y="3359223"/>
            <a:ext cx="692776" cy="147015"/>
          </a:xfrm>
          <a:prstGeom prst="rect">
            <a:avLst/>
          </a:prstGeom>
          <a:solidFill>
            <a:srgbClr val="FFC00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46" name="Straight Connector 45">
            <a:extLst>
              <a:ext uri="{FF2B5EF4-FFF2-40B4-BE49-F238E27FC236}">
                <a16:creationId xmlns:a16="http://schemas.microsoft.com/office/drawing/2014/main" id="{962878FB-043F-7B4B-AD46-8F5B01944CEA}"/>
              </a:ext>
            </a:extLst>
          </p:cNvPr>
          <p:cNvCxnSpPr>
            <a:stCxn id="45" idx="0"/>
            <a:endCxn id="43" idx="2"/>
          </p:cNvCxnSpPr>
          <p:nvPr/>
        </p:nvCxnSpPr>
        <p:spPr bwMode="auto">
          <a:xfrm flipV="1">
            <a:off x="8501165" y="3229787"/>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47" name="Straight Connector 46">
            <a:extLst>
              <a:ext uri="{FF2B5EF4-FFF2-40B4-BE49-F238E27FC236}">
                <a16:creationId xmlns:a16="http://schemas.microsoft.com/office/drawing/2014/main" id="{67F5DF22-04FC-3A4A-BC58-C839C236D2F9}"/>
              </a:ext>
            </a:extLst>
          </p:cNvPr>
          <p:cNvCxnSpPr>
            <a:stCxn id="42" idx="1"/>
            <a:endCxn id="41" idx="3"/>
          </p:cNvCxnSpPr>
          <p:nvPr/>
        </p:nvCxnSpPr>
        <p:spPr bwMode="auto">
          <a:xfrm flipH="1">
            <a:off x="7962280" y="3734419"/>
            <a:ext cx="192435" cy="2"/>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8" name="Rounded Rectangle 47">
            <a:extLst>
              <a:ext uri="{FF2B5EF4-FFF2-40B4-BE49-F238E27FC236}">
                <a16:creationId xmlns:a16="http://schemas.microsoft.com/office/drawing/2014/main" id="{F2850A6B-123E-9C4B-AC77-5998E37F44F3}"/>
              </a:ext>
            </a:extLst>
          </p:cNvPr>
          <p:cNvSpPr/>
          <p:nvPr/>
        </p:nvSpPr>
        <p:spPr>
          <a:xfrm>
            <a:off x="6179961" y="926412"/>
            <a:ext cx="571229" cy="333870"/>
          </a:xfrm>
          <a:prstGeom prst="roundRect">
            <a:avLst/>
          </a:prstGeom>
          <a:solidFill>
            <a:srgbClr val="FF85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9" name="Rounded Rectangle 48">
            <a:extLst>
              <a:ext uri="{FF2B5EF4-FFF2-40B4-BE49-F238E27FC236}">
                <a16:creationId xmlns:a16="http://schemas.microsoft.com/office/drawing/2014/main" id="{03F1F66E-B9AD-0F4B-A89D-F887C60EF148}"/>
              </a:ext>
            </a:extLst>
          </p:cNvPr>
          <p:cNvSpPr/>
          <p:nvPr/>
        </p:nvSpPr>
        <p:spPr>
          <a:xfrm>
            <a:off x="6199276" y="957793"/>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0" name="Rectangle 49">
            <a:extLst>
              <a:ext uri="{FF2B5EF4-FFF2-40B4-BE49-F238E27FC236}">
                <a16:creationId xmlns:a16="http://schemas.microsoft.com/office/drawing/2014/main" id="{4A8EA710-1849-484B-BCBD-72D27C9611AD}"/>
              </a:ext>
            </a:extLst>
          </p:cNvPr>
          <p:cNvSpPr/>
          <p:nvPr/>
        </p:nvSpPr>
        <p:spPr>
          <a:xfrm>
            <a:off x="6118411" y="1389718"/>
            <a:ext cx="692776" cy="147015"/>
          </a:xfrm>
          <a:prstGeom prst="rect">
            <a:avLst/>
          </a:prstGeom>
          <a:solidFill>
            <a:srgbClr val="FF85FF"/>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51" name="Straight Connector 50">
            <a:extLst>
              <a:ext uri="{FF2B5EF4-FFF2-40B4-BE49-F238E27FC236}">
                <a16:creationId xmlns:a16="http://schemas.microsoft.com/office/drawing/2014/main" id="{6DC894B4-82E0-F849-972C-943F9482821F}"/>
              </a:ext>
            </a:extLst>
          </p:cNvPr>
          <p:cNvCxnSpPr>
            <a:stCxn id="50" idx="0"/>
            <a:endCxn id="48" idx="2"/>
          </p:cNvCxnSpPr>
          <p:nvPr/>
        </p:nvCxnSpPr>
        <p:spPr bwMode="auto">
          <a:xfrm flipV="1">
            <a:off x="6464799" y="1260282"/>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2" name="Can 51">
            <a:extLst>
              <a:ext uri="{FF2B5EF4-FFF2-40B4-BE49-F238E27FC236}">
                <a16:creationId xmlns:a16="http://schemas.microsoft.com/office/drawing/2014/main" id="{DB942989-7DF0-EB40-A338-B0261CE9C39E}"/>
              </a:ext>
            </a:extLst>
          </p:cNvPr>
          <p:cNvSpPr/>
          <p:nvPr/>
        </p:nvSpPr>
        <p:spPr>
          <a:xfrm>
            <a:off x="1000678" y="2321631"/>
            <a:ext cx="307900" cy="230880"/>
          </a:xfrm>
          <a:prstGeom prst="can">
            <a:avLst/>
          </a:prstGeom>
          <a:solidFill>
            <a:schemeClr val="bg2">
              <a:lumMod val="5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53" name="Straight Connector 52">
            <a:extLst>
              <a:ext uri="{FF2B5EF4-FFF2-40B4-BE49-F238E27FC236}">
                <a16:creationId xmlns:a16="http://schemas.microsoft.com/office/drawing/2014/main" id="{E05B9485-9F0F-E049-8CDA-2D0E4DA705B1}"/>
              </a:ext>
            </a:extLst>
          </p:cNvPr>
          <p:cNvCxnSpPr>
            <a:stCxn id="52" idx="1"/>
            <a:endCxn id="21" idx="2"/>
          </p:cNvCxnSpPr>
          <p:nvPr/>
        </p:nvCxnSpPr>
        <p:spPr bwMode="auto">
          <a:xfrm flipH="1" flipV="1">
            <a:off x="1153077" y="2204673"/>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4" name="Can 53">
            <a:extLst>
              <a:ext uri="{FF2B5EF4-FFF2-40B4-BE49-F238E27FC236}">
                <a16:creationId xmlns:a16="http://schemas.microsoft.com/office/drawing/2014/main" id="{AF3AC57D-A946-5A4C-87E0-FF0F05F8A2B7}"/>
              </a:ext>
            </a:extLst>
          </p:cNvPr>
          <p:cNvSpPr/>
          <p:nvPr/>
        </p:nvSpPr>
        <p:spPr>
          <a:xfrm>
            <a:off x="383327" y="4038886"/>
            <a:ext cx="307900" cy="230880"/>
          </a:xfrm>
          <a:prstGeom prst="can">
            <a:avLst/>
          </a:prstGeom>
          <a:solidFill>
            <a:srgbClr val="C0504D"/>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55" name="Straight Connector 54">
            <a:extLst>
              <a:ext uri="{FF2B5EF4-FFF2-40B4-BE49-F238E27FC236}">
                <a16:creationId xmlns:a16="http://schemas.microsoft.com/office/drawing/2014/main" id="{5BE2B2E1-CD5B-FD47-AD4B-97671B930546}"/>
              </a:ext>
            </a:extLst>
          </p:cNvPr>
          <p:cNvCxnSpPr>
            <a:stCxn id="54" idx="1"/>
          </p:cNvCxnSpPr>
          <p:nvPr/>
        </p:nvCxnSpPr>
        <p:spPr bwMode="auto">
          <a:xfrm flipH="1" flipV="1">
            <a:off x="535726" y="3921928"/>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6" name="Can 55">
            <a:extLst>
              <a:ext uri="{FF2B5EF4-FFF2-40B4-BE49-F238E27FC236}">
                <a16:creationId xmlns:a16="http://schemas.microsoft.com/office/drawing/2014/main" id="{94B09A6F-B51E-E646-8DAC-B45B326433B7}"/>
              </a:ext>
            </a:extLst>
          </p:cNvPr>
          <p:cNvSpPr/>
          <p:nvPr/>
        </p:nvSpPr>
        <p:spPr>
          <a:xfrm>
            <a:off x="4424522" y="3243632"/>
            <a:ext cx="307900" cy="230880"/>
          </a:xfrm>
          <a:prstGeom prst="can">
            <a:avLst/>
          </a:prstGeom>
          <a:solidFill>
            <a:schemeClr val="bg2">
              <a:lumMod val="5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57" name="Straight Connector 56">
            <a:extLst>
              <a:ext uri="{FF2B5EF4-FFF2-40B4-BE49-F238E27FC236}">
                <a16:creationId xmlns:a16="http://schemas.microsoft.com/office/drawing/2014/main" id="{05867418-E672-4A44-AA89-4CDFEBD38368}"/>
              </a:ext>
            </a:extLst>
          </p:cNvPr>
          <p:cNvCxnSpPr>
            <a:stCxn id="56" idx="1"/>
            <a:endCxn id="13" idx="2"/>
          </p:cNvCxnSpPr>
          <p:nvPr/>
        </p:nvCxnSpPr>
        <p:spPr bwMode="auto">
          <a:xfrm flipV="1">
            <a:off x="4578472" y="3128953"/>
            <a:ext cx="1550" cy="114679"/>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8" name="Can 57">
            <a:extLst>
              <a:ext uri="{FF2B5EF4-FFF2-40B4-BE49-F238E27FC236}">
                <a16:creationId xmlns:a16="http://schemas.microsoft.com/office/drawing/2014/main" id="{9454AF9A-AD24-0B40-B105-AB16529E2D36}"/>
              </a:ext>
            </a:extLst>
          </p:cNvPr>
          <p:cNvSpPr/>
          <p:nvPr/>
        </p:nvSpPr>
        <p:spPr>
          <a:xfrm>
            <a:off x="8350253" y="4077367"/>
            <a:ext cx="307900" cy="230880"/>
          </a:xfrm>
          <a:prstGeom prst="can">
            <a:avLst/>
          </a:prstGeom>
          <a:solidFill>
            <a:srgbClr val="4BACC6"/>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59" name="Straight Connector 58">
            <a:extLst>
              <a:ext uri="{FF2B5EF4-FFF2-40B4-BE49-F238E27FC236}">
                <a16:creationId xmlns:a16="http://schemas.microsoft.com/office/drawing/2014/main" id="{E45D742D-B047-044A-A618-08D365708B6C}"/>
              </a:ext>
            </a:extLst>
          </p:cNvPr>
          <p:cNvCxnSpPr>
            <a:stCxn id="58" idx="1"/>
            <a:endCxn id="42" idx="2"/>
          </p:cNvCxnSpPr>
          <p:nvPr/>
        </p:nvCxnSpPr>
        <p:spPr bwMode="auto">
          <a:xfrm flipH="1" flipV="1">
            <a:off x="8501103" y="3958886"/>
            <a:ext cx="3100" cy="11848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60" name="Can 59">
            <a:extLst>
              <a:ext uri="{FF2B5EF4-FFF2-40B4-BE49-F238E27FC236}">
                <a16:creationId xmlns:a16="http://schemas.microsoft.com/office/drawing/2014/main" id="{49B97D6D-8C6A-EA4A-BB95-4E1C6D07B75D}"/>
              </a:ext>
            </a:extLst>
          </p:cNvPr>
          <p:cNvSpPr/>
          <p:nvPr/>
        </p:nvSpPr>
        <p:spPr>
          <a:xfrm>
            <a:off x="8514554" y="1902041"/>
            <a:ext cx="307900" cy="230880"/>
          </a:xfrm>
          <a:prstGeom prst="can">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61" name="Straight Connector 60">
            <a:extLst>
              <a:ext uri="{FF2B5EF4-FFF2-40B4-BE49-F238E27FC236}">
                <a16:creationId xmlns:a16="http://schemas.microsoft.com/office/drawing/2014/main" id="{DD93CC02-85A4-5D46-805A-E7A932DE80D9}"/>
              </a:ext>
            </a:extLst>
          </p:cNvPr>
          <p:cNvCxnSpPr>
            <a:stCxn id="60" idx="2"/>
            <a:endCxn id="7" idx="3"/>
          </p:cNvCxnSpPr>
          <p:nvPr/>
        </p:nvCxnSpPr>
        <p:spPr bwMode="auto">
          <a:xfrm flipH="1">
            <a:off x="8338975" y="2017481"/>
            <a:ext cx="175579" cy="272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62" name="Rounded Rectangle 61">
            <a:extLst>
              <a:ext uri="{FF2B5EF4-FFF2-40B4-BE49-F238E27FC236}">
                <a16:creationId xmlns:a16="http://schemas.microsoft.com/office/drawing/2014/main" id="{47552A17-1B5B-304F-A5E0-DC952E16C30F}"/>
              </a:ext>
            </a:extLst>
          </p:cNvPr>
          <p:cNvSpPr/>
          <p:nvPr/>
        </p:nvSpPr>
        <p:spPr>
          <a:xfrm>
            <a:off x="7666596" y="1258380"/>
            <a:ext cx="571229" cy="333870"/>
          </a:xfrm>
          <a:prstGeom prst="roundRect">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3" name="Rounded Rectangle 62">
            <a:extLst>
              <a:ext uri="{FF2B5EF4-FFF2-40B4-BE49-F238E27FC236}">
                <a16:creationId xmlns:a16="http://schemas.microsoft.com/office/drawing/2014/main" id="{FC4E0556-24C7-BA4C-BF41-375BC9DEAFC9}"/>
              </a:ext>
            </a:extLst>
          </p:cNvPr>
          <p:cNvSpPr/>
          <p:nvPr/>
        </p:nvSpPr>
        <p:spPr>
          <a:xfrm>
            <a:off x="7685911" y="1289761"/>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64" name="Straight Connector 63">
            <a:extLst>
              <a:ext uri="{FF2B5EF4-FFF2-40B4-BE49-F238E27FC236}">
                <a16:creationId xmlns:a16="http://schemas.microsoft.com/office/drawing/2014/main" id="{6ECA4B86-DA18-F942-B1CA-DAB8282EECA0}"/>
              </a:ext>
            </a:extLst>
          </p:cNvPr>
          <p:cNvCxnSpPr>
            <a:stCxn id="7" idx="0"/>
            <a:endCxn id="62" idx="2"/>
          </p:cNvCxnSpPr>
          <p:nvPr/>
        </p:nvCxnSpPr>
        <p:spPr bwMode="auto">
          <a:xfrm flipV="1">
            <a:off x="7947685" y="1592250"/>
            <a:ext cx="4526" cy="13935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65" name="TextBox 64">
            <a:extLst>
              <a:ext uri="{FF2B5EF4-FFF2-40B4-BE49-F238E27FC236}">
                <a16:creationId xmlns:a16="http://schemas.microsoft.com/office/drawing/2014/main" id="{B5D167AA-FFD5-714E-AFC5-F79ADE885535}"/>
              </a:ext>
            </a:extLst>
          </p:cNvPr>
          <p:cNvSpPr txBox="1"/>
          <p:nvPr/>
        </p:nvSpPr>
        <p:spPr bwMode="auto">
          <a:xfrm>
            <a:off x="3835929" y="3565821"/>
            <a:ext cx="1513843" cy="307777"/>
          </a:xfrm>
          <a:prstGeom prst="rect">
            <a:avLst/>
          </a:prstGeom>
          <a:noFill/>
          <a:ln w="9525">
            <a:noFill/>
            <a:miter lim="800000"/>
            <a:headEnd/>
            <a:tailEnd/>
          </a:ln>
        </p:spPr>
        <p:txBody>
          <a:bodyPr wrap="square" rtlCol="0">
            <a:prstTxWarp prst="textNoShape">
              <a:avLst/>
            </a:prstTxWarp>
            <a:spAutoFit/>
          </a:bodyPr>
          <a:lstStyle/>
          <a:p>
            <a:pPr algn="ctr"/>
            <a:r>
              <a:rPr lang="en-GB" sz="1400" dirty="0">
                <a:latin typeface="Calibri" pitchFamily="-1" charset="0"/>
              </a:rPr>
              <a:t>Chief Data Office</a:t>
            </a:r>
          </a:p>
        </p:txBody>
      </p:sp>
      <p:sp>
        <p:nvSpPr>
          <p:cNvPr id="66" name="TextBox 65">
            <a:extLst>
              <a:ext uri="{FF2B5EF4-FFF2-40B4-BE49-F238E27FC236}">
                <a16:creationId xmlns:a16="http://schemas.microsoft.com/office/drawing/2014/main" id="{8EE36A84-42DC-A546-BFA3-36F77A122B3C}"/>
              </a:ext>
            </a:extLst>
          </p:cNvPr>
          <p:cNvSpPr txBox="1"/>
          <p:nvPr/>
        </p:nvSpPr>
        <p:spPr bwMode="auto">
          <a:xfrm>
            <a:off x="1602098" y="1499205"/>
            <a:ext cx="1513843" cy="307777"/>
          </a:xfrm>
          <a:prstGeom prst="rect">
            <a:avLst/>
          </a:prstGeom>
          <a:noFill/>
          <a:ln w="9525">
            <a:noFill/>
            <a:miter lim="800000"/>
            <a:headEnd/>
            <a:tailEnd/>
          </a:ln>
        </p:spPr>
        <p:txBody>
          <a:bodyPr wrap="square" rtlCol="0">
            <a:prstTxWarp prst="textNoShape">
              <a:avLst/>
            </a:prstTxWarp>
            <a:spAutoFit/>
          </a:bodyPr>
          <a:lstStyle/>
          <a:p>
            <a:r>
              <a:rPr lang="en-GB" sz="1400" dirty="0">
                <a:latin typeface="Calibri" pitchFamily="-1" charset="0"/>
              </a:rPr>
              <a:t>Data Lake</a:t>
            </a:r>
          </a:p>
        </p:txBody>
      </p:sp>
      <p:sp>
        <p:nvSpPr>
          <p:cNvPr id="67" name="TextBox 66">
            <a:extLst>
              <a:ext uri="{FF2B5EF4-FFF2-40B4-BE49-F238E27FC236}">
                <a16:creationId xmlns:a16="http://schemas.microsoft.com/office/drawing/2014/main" id="{95A77EF7-58DF-8A4F-BFCD-F6CABC597B90}"/>
              </a:ext>
            </a:extLst>
          </p:cNvPr>
          <p:cNvSpPr txBox="1"/>
          <p:nvPr/>
        </p:nvSpPr>
        <p:spPr bwMode="auto">
          <a:xfrm>
            <a:off x="869284" y="4011715"/>
            <a:ext cx="1513843" cy="307777"/>
          </a:xfrm>
          <a:prstGeom prst="rect">
            <a:avLst/>
          </a:prstGeom>
          <a:noFill/>
          <a:ln w="9525">
            <a:noFill/>
            <a:miter lim="800000"/>
            <a:headEnd/>
            <a:tailEnd/>
          </a:ln>
        </p:spPr>
        <p:txBody>
          <a:bodyPr wrap="square" rtlCol="0">
            <a:prstTxWarp prst="textNoShape">
              <a:avLst/>
            </a:prstTxWarp>
            <a:spAutoFit/>
          </a:bodyPr>
          <a:lstStyle/>
          <a:p>
            <a:r>
              <a:rPr lang="en-GB" sz="1400" dirty="0">
                <a:latin typeface="Calibri" pitchFamily="-1" charset="0"/>
              </a:rPr>
              <a:t>Systems of Record</a:t>
            </a:r>
          </a:p>
        </p:txBody>
      </p:sp>
      <p:cxnSp>
        <p:nvCxnSpPr>
          <p:cNvPr id="68" name="Straight Connector 67">
            <a:extLst>
              <a:ext uri="{FF2B5EF4-FFF2-40B4-BE49-F238E27FC236}">
                <a16:creationId xmlns:a16="http://schemas.microsoft.com/office/drawing/2014/main" id="{D2ABC256-8FBF-8C4D-8F40-1C83BC3E4EBD}"/>
              </a:ext>
            </a:extLst>
          </p:cNvPr>
          <p:cNvCxnSpPr>
            <a:stCxn id="69" idx="0"/>
            <a:endCxn id="8" idx="4"/>
          </p:cNvCxnSpPr>
          <p:nvPr/>
        </p:nvCxnSpPr>
        <p:spPr bwMode="auto">
          <a:xfrm flipV="1">
            <a:off x="6464365" y="3622781"/>
            <a:ext cx="1550" cy="23577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69" name="Rectangle 68">
            <a:extLst>
              <a:ext uri="{FF2B5EF4-FFF2-40B4-BE49-F238E27FC236}">
                <a16:creationId xmlns:a16="http://schemas.microsoft.com/office/drawing/2014/main" id="{6DCB965B-1CCB-674D-AF7A-9B65784C7AB9}"/>
              </a:ext>
            </a:extLst>
          </p:cNvPr>
          <p:cNvSpPr/>
          <p:nvPr/>
        </p:nvSpPr>
        <p:spPr>
          <a:xfrm>
            <a:off x="6117977" y="3858554"/>
            <a:ext cx="692776" cy="448934"/>
          </a:xfrm>
          <a:prstGeom prst="rect">
            <a:avLst/>
          </a:prstGeom>
          <a:solidFill>
            <a:schemeClr val="accent4">
              <a:lumMod val="75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70" name="Can 69">
            <a:extLst>
              <a:ext uri="{FF2B5EF4-FFF2-40B4-BE49-F238E27FC236}">
                <a16:creationId xmlns:a16="http://schemas.microsoft.com/office/drawing/2014/main" id="{8AD2D56D-26C6-7143-B236-3D0933D23ADB}"/>
              </a:ext>
            </a:extLst>
          </p:cNvPr>
          <p:cNvSpPr/>
          <p:nvPr/>
        </p:nvSpPr>
        <p:spPr>
          <a:xfrm>
            <a:off x="6308865" y="4422167"/>
            <a:ext cx="307900" cy="230880"/>
          </a:xfrm>
          <a:prstGeom prst="can">
            <a:avLst/>
          </a:prstGeom>
          <a:solidFill>
            <a:srgbClr val="604A7B"/>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71" name="Straight Connector 70">
            <a:extLst>
              <a:ext uri="{FF2B5EF4-FFF2-40B4-BE49-F238E27FC236}">
                <a16:creationId xmlns:a16="http://schemas.microsoft.com/office/drawing/2014/main" id="{AC604CB9-6873-AC41-80C2-0E4B05753550}"/>
              </a:ext>
            </a:extLst>
          </p:cNvPr>
          <p:cNvCxnSpPr>
            <a:stCxn id="70" idx="1"/>
            <a:endCxn id="69" idx="2"/>
          </p:cNvCxnSpPr>
          <p:nvPr/>
        </p:nvCxnSpPr>
        <p:spPr bwMode="auto">
          <a:xfrm flipV="1">
            <a:off x="6462815" y="4307488"/>
            <a:ext cx="1550" cy="114679"/>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72" name="TextBox 71">
            <a:extLst>
              <a:ext uri="{FF2B5EF4-FFF2-40B4-BE49-F238E27FC236}">
                <a16:creationId xmlns:a16="http://schemas.microsoft.com/office/drawing/2014/main" id="{88387B12-0551-2440-A9BF-FB71C3469F08}"/>
              </a:ext>
            </a:extLst>
          </p:cNvPr>
          <p:cNvSpPr txBox="1"/>
          <p:nvPr/>
        </p:nvSpPr>
        <p:spPr bwMode="auto">
          <a:xfrm>
            <a:off x="5503725" y="4359557"/>
            <a:ext cx="729712" cy="523220"/>
          </a:xfrm>
          <a:prstGeom prst="rect">
            <a:avLst/>
          </a:prstGeom>
          <a:noFill/>
          <a:ln w="9525">
            <a:noFill/>
            <a:miter lim="800000"/>
            <a:headEnd/>
            <a:tailEnd/>
          </a:ln>
        </p:spPr>
        <p:txBody>
          <a:bodyPr wrap="square" rtlCol="0">
            <a:prstTxWarp prst="textNoShape">
              <a:avLst/>
            </a:prstTxWarp>
            <a:spAutoFit/>
          </a:bodyPr>
          <a:lstStyle/>
          <a:p>
            <a:pPr algn="ctr"/>
            <a:r>
              <a:rPr lang="en-GB" sz="1400" dirty="0">
                <a:latin typeface="Calibri" pitchFamily="-1" charset="0"/>
              </a:rPr>
              <a:t>Mobile</a:t>
            </a:r>
          </a:p>
          <a:p>
            <a:pPr algn="ctr"/>
            <a:r>
              <a:rPr lang="en-GB" sz="1400" dirty="0">
                <a:latin typeface="Calibri" pitchFamily="-1" charset="0"/>
              </a:rPr>
              <a:t>Apps</a:t>
            </a:r>
          </a:p>
        </p:txBody>
      </p:sp>
      <p:sp>
        <p:nvSpPr>
          <p:cNvPr id="73" name="TextBox 72">
            <a:extLst>
              <a:ext uri="{FF2B5EF4-FFF2-40B4-BE49-F238E27FC236}">
                <a16:creationId xmlns:a16="http://schemas.microsoft.com/office/drawing/2014/main" id="{7E3ECE27-58E4-D945-9E21-EA058D181144}"/>
              </a:ext>
            </a:extLst>
          </p:cNvPr>
          <p:cNvSpPr txBox="1"/>
          <p:nvPr/>
        </p:nvSpPr>
        <p:spPr bwMode="auto">
          <a:xfrm>
            <a:off x="7474031" y="854105"/>
            <a:ext cx="934430" cy="307777"/>
          </a:xfrm>
          <a:prstGeom prst="rect">
            <a:avLst/>
          </a:prstGeom>
          <a:noFill/>
          <a:ln w="9525">
            <a:noFill/>
            <a:miter lim="800000"/>
            <a:headEnd/>
            <a:tailEnd/>
          </a:ln>
        </p:spPr>
        <p:txBody>
          <a:bodyPr wrap="square" rtlCol="0">
            <a:prstTxWarp prst="textNoShape">
              <a:avLst/>
            </a:prstTxWarp>
            <a:spAutoFit/>
          </a:bodyPr>
          <a:lstStyle/>
          <a:p>
            <a:r>
              <a:rPr lang="en-GB" sz="1400" dirty="0">
                <a:latin typeface="Calibri" pitchFamily="-1" charset="0"/>
              </a:rPr>
              <a:t>Data Lake</a:t>
            </a:r>
          </a:p>
        </p:txBody>
      </p:sp>
      <p:sp>
        <p:nvSpPr>
          <p:cNvPr id="74" name="TextBox 73">
            <a:extLst>
              <a:ext uri="{FF2B5EF4-FFF2-40B4-BE49-F238E27FC236}">
                <a16:creationId xmlns:a16="http://schemas.microsoft.com/office/drawing/2014/main" id="{27071CD3-D20B-BA4D-9DD5-CCF956F412A0}"/>
              </a:ext>
            </a:extLst>
          </p:cNvPr>
          <p:cNvSpPr txBox="1"/>
          <p:nvPr/>
        </p:nvSpPr>
        <p:spPr bwMode="auto">
          <a:xfrm>
            <a:off x="7128378" y="4035847"/>
            <a:ext cx="1386991" cy="523220"/>
          </a:xfrm>
          <a:prstGeom prst="rect">
            <a:avLst/>
          </a:prstGeom>
          <a:noFill/>
          <a:ln w="9525">
            <a:noFill/>
            <a:miter lim="800000"/>
            <a:headEnd/>
            <a:tailEnd/>
          </a:ln>
        </p:spPr>
        <p:txBody>
          <a:bodyPr wrap="square" rtlCol="0">
            <a:prstTxWarp prst="textNoShape">
              <a:avLst/>
            </a:prstTxWarp>
            <a:spAutoFit/>
          </a:bodyPr>
          <a:lstStyle/>
          <a:p>
            <a:pPr algn="ctr"/>
            <a:r>
              <a:rPr lang="en-GB" sz="1400" dirty="0">
                <a:latin typeface="Calibri" pitchFamily="-1" charset="0"/>
              </a:rPr>
              <a:t>Systems of Record</a:t>
            </a:r>
          </a:p>
        </p:txBody>
      </p:sp>
      <p:sp>
        <p:nvSpPr>
          <p:cNvPr id="75" name="TextBox 74">
            <a:extLst>
              <a:ext uri="{FF2B5EF4-FFF2-40B4-BE49-F238E27FC236}">
                <a16:creationId xmlns:a16="http://schemas.microsoft.com/office/drawing/2014/main" id="{E20756B2-CE3A-A049-914B-9A9268E1DF5B}"/>
              </a:ext>
            </a:extLst>
          </p:cNvPr>
          <p:cNvSpPr txBox="1"/>
          <p:nvPr/>
        </p:nvSpPr>
        <p:spPr bwMode="auto">
          <a:xfrm>
            <a:off x="5003387" y="1084191"/>
            <a:ext cx="1058620" cy="307777"/>
          </a:xfrm>
          <a:prstGeom prst="rect">
            <a:avLst/>
          </a:prstGeom>
          <a:noFill/>
          <a:ln w="9525">
            <a:noFill/>
            <a:miter lim="800000"/>
            <a:headEnd/>
            <a:tailEnd/>
          </a:ln>
        </p:spPr>
        <p:txBody>
          <a:bodyPr wrap="square" rtlCol="0">
            <a:prstTxWarp prst="textNoShape">
              <a:avLst/>
            </a:prstTxWarp>
            <a:spAutoFit/>
          </a:bodyPr>
          <a:lstStyle/>
          <a:p>
            <a:pPr algn="r"/>
            <a:r>
              <a:rPr lang="en-GB" sz="1400" dirty="0">
                <a:latin typeface="Calibri" pitchFamily="-1" charset="0"/>
              </a:rPr>
              <a:t>Marketing</a:t>
            </a:r>
          </a:p>
        </p:txBody>
      </p:sp>
      <p:sp>
        <p:nvSpPr>
          <p:cNvPr id="4" name="Slide Number Placeholder 3">
            <a:extLst>
              <a:ext uri="{FF2B5EF4-FFF2-40B4-BE49-F238E27FC236}">
                <a16:creationId xmlns:a16="http://schemas.microsoft.com/office/drawing/2014/main" id="{7ACF665F-4CF6-6346-BC39-A1A2A9F7A731}"/>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9</a:t>
            </a:fld>
            <a:endParaRPr lang="en-US" sz="1000"/>
          </a:p>
        </p:txBody>
      </p:sp>
    </p:spTree>
    <p:extLst>
      <p:ext uri="{BB962C8B-B14F-4D97-AF65-F5344CB8AC3E}">
        <p14:creationId xmlns:p14="http://schemas.microsoft.com/office/powerpoint/2010/main" val="4085320341"/>
      </p:ext>
    </p:extLst>
  </p:cSld>
  <p:clrMapOvr>
    <a:masterClrMapping/>
  </p:clrMapOvr>
  <p:transition spd="med">
    <p:fade/>
  </p:transition>
</p:sld>
</file>

<file path=ppt/theme/theme1.xml><?xml version="1.0" encoding="utf-8"?>
<a:theme xmlns:a="http://schemas.openxmlformats.org/drawingml/2006/main" name="1_simple-light-2">
  <a:themeElements>
    <a:clrScheme name="Hyperledger">
      <a:dk1>
        <a:srgbClr val="FFFFFF"/>
      </a:dk1>
      <a:lt1>
        <a:srgbClr val="595959"/>
      </a:lt1>
      <a:dk2>
        <a:srgbClr val="FFFFFF"/>
      </a:dk2>
      <a:lt2>
        <a:srgbClr val="595959"/>
      </a:lt2>
      <a:accent1>
        <a:srgbClr val="00B0F0"/>
      </a:accent1>
      <a:accent2>
        <a:srgbClr val="595959"/>
      </a:accent2>
      <a:accent3>
        <a:srgbClr val="00B0F0"/>
      </a:accent3>
      <a:accent4>
        <a:srgbClr val="595959"/>
      </a:accent4>
      <a:accent5>
        <a:srgbClr val="00B0F0"/>
      </a:accent5>
      <a:accent6>
        <a:srgbClr val="595959"/>
      </a:accent6>
      <a:hlink>
        <a:srgbClr val="00B0F0"/>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CDE"/>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n w="0"/>
            <a:solidFill>
              <a:schemeClr val="accent6">
                <a:lumMod val="50000"/>
              </a:schemeClr>
            </a:solidFill>
            <a:effectLst>
              <a:outerShdw blurRad="38100" dist="19050" dir="2700000" algn="tl" rotWithShape="0">
                <a:schemeClr val="dk1">
                  <a:alpha val="40000"/>
                </a:schemeClr>
              </a:outerShdw>
            </a:effectLs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TotalTime>
  <Words>3414</Words>
  <Application>Microsoft Macintosh PowerPoint</Application>
  <PresentationFormat>On-screen Show (16:9)</PresentationFormat>
  <Paragraphs>816</Paragraphs>
  <Slides>72</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72</vt:i4>
      </vt:variant>
    </vt:vector>
  </HeadingPairs>
  <TitlesOfParts>
    <vt:vector size="79" baseType="lpstr">
      <vt:lpstr>Amaze</vt:lpstr>
      <vt:lpstr>Arial</vt:lpstr>
      <vt:lpstr>Calibri</vt:lpstr>
      <vt:lpstr>Lucida Sans Unicode</vt:lpstr>
      <vt:lpstr>OpenSans</vt:lpstr>
      <vt:lpstr>Wingdings</vt:lpstr>
      <vt:lpstr>1_simple-light-2</vt:lpstr>
      <vt:lpstr>Egeria architecture and philosophy – the deep stuff</vt:lpstr>
      <vt:lpstr>The Journey Continues …</vt:lpstr>
      <vt:lpstr>Considerations for a well-managed and governed data lake</vt:lpstr>
      <vt:lpstr>Data Lake – expanding the scope of data processed</vt:lpstr>
      <vt:lpstr>Egeria architectural principles</vt:lpstr>
      <vt:lpstr>Autonomic</vt:lpstr>
      <vt:lpstr>ODPi Egeria enables exchange of metadata between tools from different vendors</vt:lpstr>
      <vt:lpstr>Example of a simple cohort </vt:lpstr>
      <vt:lpstr>Connecting to multiple cohorts  </vt:lpstr>
      <vt:lpstr>First server</vt:lpstr>
      <vt:lpstr>Establishing contact</vt:lpstr>
      <vt:lpstr>Federated queries</vt:lpstr>
      <vt:lpstr>Caching metadata for availability and performance</vt:lpstr>
      <vt:lpstr>Through the Repository Services</vt:lpstr>
      <vt:lpstr>Event design</vt:lpstr>
      <vt:lpstr>OMAS Anatomy</vt:lpstr>
      <vt:lpstr>Automatable</vt:lpstr>
      <vt:lpstr>Audit Log Framework (ALF)</vt:lpstr>
      <vt:lpstr>Open Metadata and Governance (ODPi Egeria) </vt:lpstr>
      <vt:lpstr>Automating governance example</vt:lpstr>
      <vt:lpstr>Types of OMAG Servers</vt:lpstr>
      <vt:lpstr>Connected OMAG Servers</vt:lpstr>
      <vt:lpstr>Configuration Document</vt:lpstr>
      <vt:lpstr>Event-driven governance</vt:lpstr>
      <vt:lpstr>Integrate-able</vt:lpstr>
      <vt:lpstr>Open Connector Framework (OCF)</vt:lpstr>
      <vt:lpstr>Example of a simple cohort </vt:lpstr>
      <vt:lpstr>IBM Information Governance Catalog Integration</vt:lpstr>
      <vt:lpstr>Apache Atlas Integration</vt:lpstr>
      <vt:lpstr>Integration Daemons</vt:lpstr>
      <vt:lpstr>A hybrid multi-cloud world</vt:lpstr>
      <vt:lpstr>Open metadata ecosystem</vt:lpstr>
      <vt:lpstr>Egeria in operation</vt:lpstr>
      <vt:lpstr>Extensible/Adaptable</vt:lpstr>
      <vt:lpstr>The OMAG Server Platform</vt:lpstr>
      <vt:lpstr>Scope of metadata covered</vt:lpstr>
      <vt:lpstr>Scope of metadata covered</vt:lpstr>
      <vt:lpstr>Types of Asset</vt:lpstr>
      <vt:lpstr>Instance representations in the repository services </vt:lpstr>
      <vt:lpstr>Importance of the distributed graph model</vt:lpstr>
      <vt:lpstr>Importance of the distributed graph model</vt:lpstr>
      <vt:lpstr>Importance of the distributed graph model</vt:lpstr>
      <vt:lpstr>Importance of the distributed graph model</vt:lpstr>
      <vt:lpstr>Fair Ecosystem</vt:lpstr>
      <vt:lpstr>Characteristics of successful ecosystems (AoT 2007)</vt:lpstr>
      <vt:lpstr>A new manifesto for metadata and governance</vt:lpstr>
      <vt:lpstr>Egeria Conformance Program - its an “imitation game”</vt:lpstr>
      <vt:lpstr>Trustworthy</vt:lpstr>
      <vt:lpstr>Through the Repository Services</vt:lpstr>
      <vt:lpstr>Metadata security</vt:lpstr>
      <vt:lpstr>Inclusive</vt:lpstr>
      <vt:lpstr>Real Data Landscapes</vt:lpstr>
      <vt:lpstr>The data driven organization …</vt:lpstr>
      <vt:lpstr>Design philosophy</vt:lpstr>
      <vt:lpstr>Through the Repository Services</vt:lpstr>
      <vt:lpstr>Through the governance program access service</vt:lpstr>
      <vt:lpstr>GitHub is the heart of the project</vt:lpstr>
      <vt:lpstr>Another way to understand the Egeria capability</vt:lpstr>
      <vt:lpstr>Egeria project structure</vt:lpstr>
      <vt:lpstr>Innovative</vt:lpstr>
      <vt:lpstr>Governance Zones</vt:lpstr>
      <vt:lpstr>Working with purpose</vt:lpstr>
      <vt:lpstr>Coco Pharmaceuticals persona</vt:lpstr>
      <vt:lpstr>Using design thinking</vt:lpstr>
      <vt:lpstr>Repository explorer</vt:lpstr>
      <vt:lpstr>Educational</vt:lpstr>
      <vt:lpstr>Types of information</vt:lpstr>
      <vt:lpstr>Open Metadata Labs</vt:lpstr>
      <vt:lpstr>Building Egeria maturity</vt:lpstr>
      <vt:lpstr>Open forum</vt:lpstr>
      <vt:lpstr>Egeria Summary</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Egeria architecture and philosophy – the deep stuff</dc:title>
  <dc:creator>Mandy Chessell</dc:creator>
  <cp:lastModifiedBy>Mandy Chessell</cp:lastModifiedBy>
  <cp:revision>11</cp:revision>
  <dcterms:created xsi:type="dcterms:W3CDTF">2020-05-28T11:39:58Z</dcterms:created>
  <dcterms:modified xsi:type="dcterms:W3CDTF">2020-05-28T15:08:24Z</dcterms:modified>
</cp:coreProperties>
</file>